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Cleanvertising Heavy" charset="1" panose="020B0803030403020204"/>
      <p:regular r:id="rId24"/>
    </p:embeddedFont>
    <p:embeddedFont>
      <p:font typeface="Tex Gyre Termes" charset="1" panose="00000500000000000000"/>
      <p:regular r:id="rId25"/>
    </p:embeddedFont>
    <p:embeddedFont>
      <p:font typeface="Canva Sans" charset="1" panose="020B0503030501040103"/>
      <p:regular r:id="rId26"/>
    </p:embeddedFont>
    <p:embeddedFont>
      <p:font typeface="Canva Sans Bold" charset="1" panose="020B0803030501040103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3.png" Type="http://schemas.openxmlformats.org/officeDocument/2006/relationships/image"/><Relationship Id="rId12" Target="../media/image22.pn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16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4.png" Type="http://schemas.openxmlformats.org/officeDocument/2006/relationships/image"/><Relationship Id="rId12" Target="../embeddings/oleObject1.bin" Type="http://schemas.openxmlformats.org/officeDocument/2006/relationships/oleObject"/><Relationship Id="rId13" Target="../media/image1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39625" y="3462089"/>
            <a:ext cx="10195349" cy="307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396"/>
              </a:lnSpc>
            </a:pPr>
            <a:r>
              <a:rPr lang="en-US" b="true" sz="6198" spc="-309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SOCIÁLNE MÉDIÁ, KAMPANE</a:t>
            </a:r>
          </a:p>
          <a:p>
            <a:pPr algn="ctr" marL="0" indent="0" lvl="0">
              <a:lnSpc>
                <a:spcPts val="12396"/>
              </a:lnSpc>
            </a:pPr>
            <a:r>
              <a:rPr lang="en-US" b="true" sz="6198" spc="-309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A ŠÍRENIE INFORMÁCIÍ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34945" y="7327868"/>
            <a:ext cx="4218109" cy="468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45"/>
              </a:lnSpc>
            </a:pPr>
            <a:r>
              <a:rPr lang="en-US" sz="28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alebo </a:t>
            </a:r>
            <a:r>
              <a:rPr lang="en-US" sz="28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vaše PR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29615" y="380306"/>
            <a:ext cx="2736387" cy="2831966"/>
          </a:xfrm>
          <a:custGeom>
            <a:avLst/>
            <a:gdLst/>
            <a:ahLst/>
            <a:cxnLst/>
            <a:rect r="r" b="b" t="t" l="l"/>
            <a:pathLst>
              <a:path h="2831966" w="2736387">
                <a:moveTo>
                  <a:pt x="0" y="0"/>
                </a:moveTo>
                <a:lnTo>
                  <a:pt x="2736387" y="0"/>
                </a:lnTo>
                <a:lnTo>
                  <a:pt x="2736387" y="2831966"/>
                </a:lnTo>
                <a:lnTo>
                  <a:pt x="0" y="2831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92301" y="2238564"/>
            <a:ext cx="14417873" cy="598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🔷 Facebook (Skupiny + Udalosti)</a:t>
            </a: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Najlepšie pre: </a:t>
            </a: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Širšiu komunitu, medzigeneračné publikum, podujatia</a:t>
            </a: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Čo uverejňovať: </a:t>
            </a: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Oznámenia o podujatiach, označovanie partnerov, aktualizácie projektov</a:t>
            </a: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Stratégia: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Vytvorte stránku projektu alebo použite osobné profily + skupiny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Využite udalosti na mobilizáciu účasti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Označiť organizácie, partnerov, sponzorov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Uverejňujte menej často, ale s presvedčivými informáciami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62490" y="6226079"/>
            <a:ext cx="2649931" cy="2649931"/>
          </a:xfrm>
          <a:custGeom>
            <a:avLst/>
            <a:gdLst/>
            <a:ahLst/>
            <a:cxnLst/>
            <a:rect r="r" b="b" t="t" l="l"/>
            <a:pathLst>
              <a:path h="2649931" w="2649931">
                <a:moveTo>
                  <a:pt x="0" y="0"/>
                </a:moveTo>
                <a:lnTo>
                  <a:pt x="2649931" y="0"/>
                </a:lnTo>
                <a:lnTo>
                  <a:pt x="2649931" y="2649931"/>
                </a:lnTo>
                <a:lnTo>
                  <a:pt x="0" y="26499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90131" y="2119374"/>
            <a:ext cx="14822289" cy="598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🔗 LinkedIn (Profesionálny, Cieľavedomý)</a:t>
            </a: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Najlepšie pre: </a:t>
            </a: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Viditeľnosť pre inštitúcie, financujúcich subjektov, osoby s rozhodovacou právomocou</a:t>
            </a: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Čo uverejňovať: </a:t>
            </a: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Míľniky vplyvu, fotografie s reflexiami, úspechy</a:t>
            </a: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Stratégia: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Píšte krátke príspevky s jasným posolstvom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Používajte osobné názory (napr. „Toto sme sa naučili...“)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Označte mentorov, partnerov alebo organizácie</a:t>
            </a:r>
          </a:p>
          <a:p>
            <a:pPr algn="l" marL="729709" indent="-364854" lvl="1">
              <a:lnSpc>
                <a:spcPts val="4731"/>
              </a:lnSpc>
              <a:spcBef>
                <a:spcPct val="0"/>
              </a:spcBef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Ideálne na zostrihy po udalostiach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84282" y="4137341"/>
            <a:ext cx="10519437" cy="2981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📝 Tip pre profesionálov: Krížové zverejňovanie ≠ Kopírovanie a vkladanie</a:t>
            </a:r>
          </a:p>
          <a:p>
            <a:pPr algn="ctr" marL="0" indent="0" lvl="0">
              <a:lnSpc>
                <a:spcPts val="4731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4731"/>
              </a:lnSpc>
              <a:spcBef>
                <a:spcPct val="0"/>
              </a:spcBef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Prispôsobte obsah podľa platformy. Použite rovnakú fotografiu, ale upravte tón a dĺžku.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73829" y="2742924"/>
            <a:ext cx="9715613" cy="4715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69"/>
              </a:lnSpc>
              <a:spcBef>
                <a:spcPct val="0"/>
              </a:spcBef>
            </a:pPr>
            <a:r>
              <a:rPr lang="en-US" b="true" sz="447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Stručné zhrnutie:</a:t>
            </a:r>
          </a:p>
          <a:p>
            <a:pPr algn="ctr" marL="0" indent="0" lvl="0">
              <a:lnSpc>
                <a:spcPts val="6269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6269"/>
              </a:lnSpc>
              <a:spcBef>
                <a:spcPct val="0"/>
              </a:spcBef>
            </a:pPr>
            <a:r>
              <a:rPr lang="en-US" sz="447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Instagram = komunita a vizuálnosť prvky TikTok = zábava a trendy Facebook = udalosti a informácie LinkedIn = vplyv a partneri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4222783" y="6680911"/>
            <a:ext cx="831189" cy="831189"/>
          </a:xfrm>
          <a:custGeom>
            <a:avLst/>
            <a:gdLst/>
            <a:ahLst/>
            <a:cxnLst/>
            <a:rect r="r" b="b" t="t" l="l"/>
            <a:pathLst>
              <a:path h="831189" w="831189">
                <a:moveTo>
                  <a:pt x="0" y="0"/>
                </a:moveTo>
                <a:lnTo>
                  <a:pt x="831189" y="0"/>
                </a:lnTo>
                <a:lnTo>
                  <a:pt x="831189" y="831190"/>
                </a:lnTo>
                <a:lnTo>
                  <a:pt x="0" y="831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3460601" y="5921524"/>
            <a:ext cx="733758" cy="759387"/>
          </a:xfrm>
          <a:custGeom>
            <a:avLst/>
            <a:gdLst/>
            <a:ahLst/>
            <a:cxnLst/>
            <a:rect r="r" b="b" t="t" l="l"/>
            <a:pathLst>
              <a:path h="759387" w="733758">
                <a:moveTo>
                  <a:pt x="0" y="0"/>
                </a:moveTo>
                <a:lnTo>
                  <a:pt x="733757" y="0"/>
                </a:lnTo>
                <a:lnTo>
                  <a:pt x="733757" y="759387"/>
                </a:lnTo>
                <a:lnTo>
                  <a:pt x="0" y="7593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359533" y="4384523"/>
            <a:ext cx="834825" cy="834825"/>
          </a:xfrm>
          <a:custGeom>
            <a:avLst/>
            <a:gdLst/>
            <a:ahLst/>
            <a:cxnLst/>
            <a:rect r="r" b="b" t="t" l="l"/>
            <a:pathLst>
              <a:path h="834825" w="834825">
                <a:moveTo>
                  <a:pt x="0" y="0"/>
                </a:moveTo>
                <a:lnTo>
                  <a:pt x="834825" y="0"/>
                </a:lnTo>
                <a:lnTo>
                  <a:pt x="834825" y="834826"/>
                </a:lnTo>
                <a:lnTo>
                  <a:pt x="0" y="8348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980449" y="5143500"/>
            <a:ext cx="708974" cy="778024"/>
          </a:xfrm>
          <a:custGeom>
            <a:avLst/>
            <a:gdLst/>
            <a:ahLst/>
            <a:cxnLst/>
            <a:rect r="r" b="b" t="t" l="l"/>
            <a:pathLst>
              <a:path h="778024" w="708974">
                <a:moveTo>
                  <a:pt x="0" y="0"/>
                </a:moveTo>
                <a:lnTo>
                  <a:pt x="708974" y="0"/>
                </a:lnTo>
                <a:lnTo>
                  <a:pt x="708974" y="778024"/>
                </a:lnTo>
                <a:lnTo>
                  <a:pt x="0" y="7780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20747" y="3448714"/>
            <a:ext cx="6251245" cy="7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43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Meta Bussiness Suite -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40187" y="3575501"/>
            <a:ext cx="3817664" cy="496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check your impact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20747" y="4996028"/>
            <a:ext cx="6419440" cy="7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43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Shared Canva account -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97487" y="5122815"/>
            <a:ext cx="6541878" cy="496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stick to the uniform visual identity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78047" y="6415787"/>
            <a:ext cx="6419440" cy="72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1"/>
              </a:lnSpc>
            </a:pPr>
            <a:r>
              <a:rPr lang="en-US" sz="43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Mailchimp -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71690" y="6565657"/>
            <a:ext cx="5184525" cy="496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keep touch through emails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40187" y="3584388"/>
            <a:ext cx="5883691" cy="47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9"/>
              </a:lnSpc>
              <a:spcBef>
                <a:spcPct val="0"/>
              </a:spcBef>
            </a:pPr>
            <a:r>
              <a:rPr lang="en-US" sz="27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kontrola </a:t>
            </a:r>
            <a:r>
              <a:rPr lang="en-US" sz="27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vášho vplyvu a dosahov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478047" y="5143500"/>
            <a:ext cx="12780267" cy="652200"/>
            <a:chOff x="0" y="0"/>
            <a:chExt cx="17040355" cy="86960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76200"/>
              <a:ext cx="8559253" cy="945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051"/>
                </a:lnSpc>
              </a:pPr>
              <a:r>
                <a:rPr lang="en-US" sz="4322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Zdieľaný účet Canva -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317852" y="84480"/>
              <a:ext cx="8722504" cy="643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61"/>
                </a:lnSpc>
                <a:spcBef>
                  <a:spcPct val="0"/>
                </a:spcBef>
              </a:pPr>
              <a:r>
                <a:rPr lang="en-US" sz="2901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držať sa jednotnej vizuálnej identity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478047" y="6471975"/>
            <a:ext cx="6419440" cy="72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51"/>
              </a:lnSpc>
            </a:pPr>
            <a:r>
              <a:rPr lang="en-US" sz="43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Mailchimp -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71690" y="6621845"/>
            <a:ext cx="8229477" cy="496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1"/>
              </a:lnSpc>
              <a:spcBef>
                <a:spcPct val="0"/>
              </a:spcBef>
            </a:pPr>
            <a:r>
              <a:rPr lang="en-US" sz="29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udržiavať kontakty prostredníctvom e-mailov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20747" y="3448714"/>
            <a:ext cx="6251245" cy="731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51"/>
              </a:lnSpc>
            </a:pPr>
            <a:r>
              <a:rPr lang="en-US" sz="43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Meta Bussiness Suite -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204288" y="4057635"/>
            <a:ext cx="7879424" cy="94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25"/>
              </a:lnSpc>
            </a:pPr>
            <a:r>
              <a:rPr lang="en-US" sz="551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Otázky a odpovede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06808" y="3358399"/>
            <a:ext cx="13149211" cy="3803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70"/>
              </a:lnSpc>
              <a:spcBef>
                <a:spcPct val="0"/>
              </a:spcBef>
            </a:pPr>
            <a:r>
              <a:rPr lang="en-US" b="true" sz="362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Ako sa cítite po tomto webinári?</a:t>
            </a:r>
          </a:p>
          <a:p>
            <a:pPr algn="ctr" marL="0" indent="0" lvl="0">
              <a:lnSpc>
                <a:spcPts val="507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070"/>
              </a:lnSpc>
              <a:spcBef>
                <a:spcPct val="0"/>
              </a:spcBef>
            </a:pPr>
            <a:r>
              <a:rPr lang="en-US" sz="3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😍 = Super inšpirovaná/ý a pripravená vyskúšať nové veci 😊 = Veľa som sa naučil/a, cítim sa sebavedomejšie </a:t>
            </a:r>
          </a:p>
          <a:p>
            <a:pPr algn="l" marL="0" indent="0" lvl="0">
              <a:lnSpc>
                <a:spcPts val="5070"/>
              </a:lnSpc>
              <a:spcBef>
                <a:spcPct val="0"/>
              </a:spcBef>
            </a:pPr>
            <a:r>
              <a:rPr lang="en-US" sz="3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😐 = Niektoré veci boli užitočné, ale stále mám otázky </a:t>
            </a:r>
          </a:p>
          <a:p>
            <a:pPr algn="l" marL="0" indent="0" lvl="0">
              <a:lnSpc>
                <a:spcPts val="5070"/>
              </a:lnSpc>
              <a:spcBef>
                <a:spcPct val="0"/>
              </a:spcBef>
            </a:pPr>
            <a:r>
              <a:rPr lang="en-US" sz="362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😕 = Stále si nie som istá/ý, ako ďalej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77232" y="3810747"/>
            <a:ext cx="3733535" cy="94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25"/>
              </a:lnSpc>
            </a:pPr>
            <a:r>
              <a:rPr lang="en-US" b="true" sz="551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Ďakujem!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86961" y="5949611"/>
            <a:ext cx="7514079" cy="676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10"/>
              </a:lnSpc>
            </a:pPr>
            <a:r>
              <a:rPr lang="en-US" sz="39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m.kmetova@europskydialog.eu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86122" y="1897016"/>
            <a:ext cx="4390085" cy="6865575"/>
          </a:xfrm>
          <a:custGeom>
            <a:avLst/>
            <a:gdLst/>
            <a:ahLst/>
            <a:cxnLst/>
            <a:rect r="r" b="b" t="t" l="l"/>
            <a:pathLst>
              <a:path h="6865575" w="4390085">
                <a:moveTo>
                  <a:pt x="0" y="0"/>
                </a:moveTo>
                <a:lnTo>
                  <a:pt x="4390085" y="0"/>
                </a:lnTo>
                <a:lnTo>
                  <a:pt x="4390085" y="6865575"/>
                </a:lnTo>
                <a:lnTo>
                  <a:pt x="0" y="68655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3425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76732" y="5621868"/>
            <a:ext cx="6612710" cy="1616588"/>
          </a:xfrm>
          <a:custGeom>
            <a:avLst/>
            <a:gdLst/>
            <a:ahLst/>
            <a:cxnLst/>
            <a:rect r="r" b="b" t="t" l="l"/>
            <a:pathLst>
              <a:path h="1616588" w="6612710">
                <a:moveTo>
                  <a:pt x="0" y="0"/>
                </a:moveTo>
                <a:lnTo>
                  <a:pt x="6612710" y="0"/>
                </a:lnTo>
                <a:lnTo>
                  <a:pt x="6612710" y="1616588"/>
                </a:lnTo>
                <a:lnTo>
                  <a:pt x="0" y="16165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76732" y="1801766"/>
            <a:ext cx="5141363" cy="78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1"/>
              </a:lnSpc>
            </a:pPr>
            <a:r>
              <a:rPr lang="en-US" b="true" sz="464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Monika Kmeťová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81947" y="2795080"/>
            <a:ext cx="7944345" cy="2563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8"/>
              </a:lnSpc>
            </a:pPr>
            <a:r>
              <a:rPr lang="en-US" sz="24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Podpredsedníčka Európskeho dialógu, projektová manažérka, manažérka sociálnych médií</a:t>
            </a:r>
          </a:p>
          <a:p>
            <a:pPr algn="l" marL="0" indent="0" lvl="0">
              <a:lnSpc>
                <a:spcPts val="3398"/>
              </a:lnSpc>
            </a:pPr>
          </a:p>
          <a:p>
            <a:pPr algn="l" marL="0" indent="0" lvl="0">
              <a:lnSpc>
                <a:spcPts val="3398"/>
              </a:lnSpc>
            </a:pPr>
            <a:r>
              <a:rPr lang="en-US" sz="24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vzdelanie v politológii, pedagogike, neformálnom vzdelávaní</a:t>
            </a:r>
          </a:p>
          <a:p>
            <a:pPr algn="l" marL="524106" indent="-262053" lvl="1">
              <a:lnSpc>
                <a:spcPts val="3398"/>
              </a:lnSpc>
              <a:buFont typeface="Arial"/>
              <a:buChar char="•"/>
            </a:pPr>
            <a:r>
              <a:rPr lang="en-US" sz="24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Trnava, Slovakia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94969" y="7200356"/>
            <a:ext cx="7101232" cy="1109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64"/>
              </a:lnSpc>
            </a:pPr>
            <a:r>
              <a:rPr lang="en-US" sz="211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Mimovládna organizácia na Slovensku (Trnava) neformálne vzdelávanie zamerané na mediálnu gramotnosť, aktívne občianstvo a participáciu mládeže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69854" y="4061637"/>
            <a:ext cx="11748291" cy="1651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91"/>
              </a:lnSpc>
              <a:spcBef>
                <a:spcPct val="0"/>
              </a:spcBef>
            </a:pPr>
            <a:r>
              <a:rPr lang="en-US" b="true" sz="3445" spc="-17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Jedným slovom opíšte svoju doterajšiu skúsenosť </a:t>
            </a:r>
          </a:p>
          <a:p>
            <a:pPr algn="ctr" marL="0" indent="0" lvl="0">
              <a:lnSpc>
                <a:spcPts val="6891"/>
              </a:lnSpc>
              <a:spcBef>
                <a:spcPct val="0"/>
              </a:spcBef>
            </a:pPr>
            <a:r>
              <a:rPr lang="en-US" b="true" sz="3445" spc="-17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 vaším projektom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72334" y="6721354"/>
            <a:ext cx="3343332" cy="6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použi chat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62242" y="4269857"/>
            <a:ext cx="12363516" cy="6374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b="true" sz="37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Akú sociálnu platformu používaš každý deň?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82824" y="6276956"/>
            <a:ext cx="3122353" cy="656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94"/>
              </a:lnSpc>
            </a:pPr>
            <a:r>
              <a:rPr lang="en-US" sz="392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použiť chat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626708" y="1314200"/>
            <a:ext cx="4997170" cy="3885300"/>
          </a:xfrm>
          <a:custGeom>
            <a:avLst/>
            <a:gdLst/>
            <a:ahLst/>
            <a:cxnLst/>
            <a:rect r="r" b="b" t="t" l="l"/>
            <a:pathLst>
              <a:path h="3885300" w="4997170">
                <a:moveTo>
                  <a:pt x="0" y="0"/>
                </a:moveTo>
                <a:lnTo>
                  <a:pt x="4997170" y="0"/>
                </a:lnTo>
                <a:lnTo>
                  <a:pt x="4997170" y="3885300"/>
                </a:lnTo>
                <a:lnTo>
                  <a:pt x="0" y="38853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12214" y="3497206"/>
            <a:ext cx="3134056" cy="637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7"/>
              </a:lnSpc>
            </a:pPr>
            <a:r>
              <a:rPr lang="en-US" b="true" sz="376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Kto si?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33428" y="4521420"/>
            <a:ext cx="8998666" cy="2382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9709" indent="-364855" lvl="1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meno</a:t>
            </a:r>
          </a:p>
          <a:p>
            <a:pPr algn="l" marL="729709" indent="-364855" lvl="1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mesto a krajina</a:t>
            </a:r>
          </a:p>
          <a:p>
            <a:pPr algn="l" marL="729709" indent="-364855" lvl="1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projekt, na ktorom pracujete</a:t>
            </a:r>
          </a:p>
          <a:p>
            <a:pPr algn="l" marL="729709" indent="-364855" lvl="1">
              <a:lnSpc>
                <a:spcPts val="4731"/>
              </a:lnSpc>
              <a:buFont typeface="Arial"/>
              <a:buChar char="•"/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posledný dobrý film, ktorý si videl/a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graphicFrame>
        <p:nvGraphicFramePr>
          <p:cNvPr name="Object 11" id="11"/>
          <p:cNvGraphicFramePr/>
          <p:nvPr/>
        </p:nvGraphicFramePr>
        <p:xfrm>
          <a:off x="3579419" y="3566553"/>
          <a:ext cx="3771900" cy="2095500"/>
        </p:xfrm>
        <a:graphic>
          <a:graphicData uri="http://schemas.openxmlformats.org/presentationml/2006/ole">
            <p:oleObj imgW="4521200" imgH="2844800" r:id="rId12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12" id="12"/>
          <p:cNvSpPr/>
          <p:nvPr/>
        </p:nvSpPr>
        <p:spPr>
          <a:xfrm flipH="false" flipV="false" rot="0">
            <a:off x="13671668" y="819808"/>
            <a:ext cx="2850060" cy="2746746"/>
          </a:xfrm>
          <a:custGeom>
            <a:avLst/>
            <a:gdLst/>
            <a:ahLst/>
            <a:cxnLst/>
            <a:rect r="r" b="b" t="t" l="l"/>
            <a:pathLst>
              <a:path h="2746746" w="2850060">
                <a:moveTo>
                  <a:pt x="0" y="0"/>
                </a:moveTo>
                <a:lnTo>
                  <a:pt x="2850061" y="0"/>
                </a:lnTo>
                <a:lnTo>
                  <a:pt x="2850061" y="2746745"/>
                </a:lnTo>
                <a:lnTo>
                  <a:pt x="0" y="274674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069210" y="1199300"/>
            <a:ext cx="1858103" cy="464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9"/>
              </a:lnSpc>
            </a:pPr>
            <a:r>
              <a:rPr lang="en-US" b="true" sz="27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NÁSTROJE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65916" y="1981451"/>
            <a:ext cx="8457620" cy="580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31"/>
              </a:lnSpc>
              <a:spcBef>
                <a:spcPct val="0"/>
              </a:spcBef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aby ste si uľahčili život v rámci projektu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987430" y="191101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84229" y="3255792"/>
            <a:ext cx="7535863" cy="580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31"/>
              </a:lnSpc>
              <a:spcBef>
                <a:spcPct val="0"/>
              </a:spcBef>
            </a:pPr>
            <a:r>
              <a:rPr lang="en-US" sz="33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Stratégia plánovania: Plátno 3W1H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32361" y="4201835"/>
            <a:ext cx="12271110" cy="4181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ČO, PREČO, KTO, AKO</a:t>
            </a:r>
          </a:p>
          <a:p>
            <a:pPr algn="l" marL="0" indent="0" lvl="0">
              <a:lnSpc>
                <a:spcPts val="4731"/>
              </a:lnSpc>
              <a:spcBef>
                <a:spcPct val="0"/>
              </a:spcBef>
            </a:pPr>
          </a:p>
          <a:p>
            <a:pPr algn="l" marL="729709" indent="-364854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AKÝ je cieľ vášho projektu?</a:t>
            </a:r>
          </a:p>
          <a:p>
            <a:pPr algn="l" marL="729709" indent="-364854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PREČO je to dôležité? (Motivácia) </a:t>
            </a:r>
          </a:p>
          <a:p>
            <a:pPr algn="l" marL="729709" indent="-364854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KTO je zapojený a pre koho je to určené? (Úlohy, zainteresované strany) </a:t>
            </a:r>
          </a:p>
          <a:p>
            <a:pPr algn="l" marL="729709" indent="-364854" lvl="1">
              <a:lnSpc>
                <a:spcPts val="4731"/>
              </a:lnSpc>
              <a:buFont typeface="Arial"/>
              <a:buChar char="•"/>
            </a:pPr>
            <a:r>
              <a:rPr lang="en-US" b="true" sz="33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AKO to uskutočníte? (Kľúčové kroky, termíny, nástroje)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95120" y="2155450"/>
            <a:ext cx="13915054" cy="660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76"/>
              </a:lnSpc>
              <a:spcBef>
                <a:spcPct val="0"/>
              </a:spcBef>
            </a:pPr>
            <a:r>
              <a:rPr lang="en-US" sz="31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🔵 Instagram (Estetika + Zákulisie)</a:t>
            </a:r>
          </a:p>
          <a:p>
            <a:pPr algn="l" marL="0" indent="0" lvl="0">
              <a:lnSpc>
                <a:spcPts val="4376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376"/>
              </a:lnSpc>
              <a:spcBef>
                <a:spcPct val="0"/>
              </a:spcBef>
            </a:pPr>
            <a:r>
              <a:rPr lang="en-US" b="true" sz="31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Najlepšie pre: </a:t>
            </a:r>
            <a:r>
              <a:rPr lang="en-US" sz="31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Vizuálne rozprávanie príbehov, budovanie komunity, mládežnícke publikum </a:t>
            </a:r>
          </a:p>
          <a:p>
            <a:pPr algn="l" marL="0" indent="0" lvl="0">
              <a:lnSpc>
                <a:spcPts val="4376"/>
              </a:lnSpc>
              <a:spcBef>
                <a:spcPct val="0"/>
              </a:spcBef>
            </a:pPr>
            <a:r>
              <a:rPr lang="en-US" b="true" sz="31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Čo uverejňovať:</a:t>
            </a:r>
            <a:r>
              <a:rPr lang="en-US" sz="31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Aktualizácie karuselu, videoklipy, príbehy, tímové fotografie, ankety </a:t>
            </a:r>
          </a:p>
          <a:p>
            <a:pPr algn="l" marL="0" indent="0" lvl="0">
              <a:lnSpc>
                <a:spcPts val="4376"/>
              </a:lnSpc>
              <a:spcBef>
                <a:spcPct val="0"/>
              </a:spcBef>
            </a:pPr>
            <a:r>
              <a:rPr lang="en-US" b="true" sz="31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Stratégia:</a:t>
            </a:r>
          </a:p>
          <a:p>
            <a:pPr algn="l" marL="674981" indent="-337491" lvl="1">
              <a:lnSpc>
                <a:spcPts val="4376"/>
              </a:lnSpc>
              <a:spcBef>
                <a:spcPct val="0"/>
              </a:spcBef>
              <a:buFont typeface="Arial"/>
              <a:buChar char="•"/>
            </a:pPr>
            <a:r>
              <a:rPr lang="en-US" sz="31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Používajte vysokokvalitné vizuálne prvky (Canva vám pomôže!)</a:t>
            </a:r>
          </a:p>
          <a:p>
            <a:pPr algn="l" marL="674981" indent="-337491" lvl="1">
              <a:lnSpc>
                <a:spcPts val="437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Hashtagy: Používajte kombináciu špecifických a populárnych hashtagov</a:t>
            </a:r>
          </a:p>
          <a:p>
            <a:pPr algn="l" marL="674981" indent="-337491" lvl="1">
              <a:lnSpc>
                <a:spcPts val="437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26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Príbehy pre rýchle aktualizácie; carousel posty pre vyšší dosah</a:t>
            </a:r>
          </a:p>
          <a:p>
            <a:pPr algn="l" marL="674981" indent="-337491" lvl="1">
              <a:lnSpc>
                <a:spcPts val="4376"/>
              </a:lnSpc>
              <a:spcBef>
                <a:spcPct val="0"/>
              </a:spcBef>
              <a:buFont typeface="Arial"/>
              <a:buChar char="•"/>
            </a:pPr>
            <a:r>
              <a:rPr lang="en-US" sz="312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Pridajte odkaz do profilu (v prípade potreby použite Linktree)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281696" y="324726"/>
            <a:ext cx="3143707" cy="3143707"/>
          </a:xfrm>
          <a:custGeom>
            <a:avLst/>
            <a:gdLst/>
            <a:ahLst/>
            <a:cxnLst/>
            <a:rect r="r" b="b" t="t" l="l"/>
            <a:pathLst>
              <a:path h="3143707" w="3143707">
                <a:moveTo>
                  <a:pt x="0" y="0"/>
                </a:moveTo>
                <a:lnTo>
                  <a:pt x="3143708" y="0"/>
                </a:lnTo>
                <a:lnTo>
                  <a:pt x="3143708" y="3143707"/>
                </a:lnTo>
                <a:lnTo>
                  <a:pt x="0" y="31437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3611" y="9040602"/>
            <a:ext cx="995021" cy="1085886"/>
          </a:xfrm>
          <a:custGeom>
            <a:avLst/>
            <a:gdLst/>
            <a:ahLst/>
            <a:cxnLst/>
            <a:rect r="r" b="b" t="t" l="l"/>
            <a:pathLst>
              <a:path h="1085886" w="995021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4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90131" y="9302193"/>
            <a:ext cx="1886814" cy="638956"/>
          </a:xfrm>
          <a:custGeom>
            <a:avLst/>
            <a:gdLst/>
            <a:ahLst/>
            <a:cxnLst/>
            <a:rect r="r" b="b" t="t" l="l"/>
            <a:pathLst>
              <a:path h="638956" w="1886814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08" r="0" b="-750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38377" y="9258300"/>
            <a:ext cx="1681730" cy="786140"/>
          </a:xfrm>
          <a:custGeom>
            <a:avLst/>
            <a:gdLst/>
            <a:ahLst/>
            <a:cxnLst/>
            <a:rect r="r" b="b" t="t" l="l"/>
            <a:pathLst>
              <a:path h="786140" w="168173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66190" r="0" b="-4773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748291" y="9281637"/>
            <a:ext cx="1669651" cy="659512"/>
          </a:xfrm>
          <a:custGeom>
            <a:avLst/>
            <a:gdLst/>
            <a:ahLst/>
            <a:cxnLst/>
            <a:rect r="r" b="b" t="t" l="l"/>
            <a:pathLst>
              <a:path h="659512" w="1669651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989442" y="8762591"/>
            <a:ext cx="1268872" cy="1967585"/>
          </a:xfrm>
          <a:custGeom>
            <a:avLst/>
            <a:gdLst/>
            <a:ahLst/>
            <a:cxnLst/>
            <a:rect r="r" b="b" t="t" l="l"/>
            <a:pathLst>
              <a:path h="1967585" w="1268872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679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-1906998" y="29919"/>
            <a:ext cx="7386240" cy="2860733"/>
          </a:xfrm>
          <a:custGeom>
            <a:avLst/>
            <a:gdLst/>
            <a:ahLst/>
            <a:cxnLst/>
            <a:rect r="r" b="b" t="t" l="l"/>
            <a:pathLst>
              <a:path h="2860733" w="7386240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6774" y="0"/>
            <a:ext cx="1501781" cy="1639615"/>
          </a:xfrm>
          <a:custGeom>
            <a:avLst/>
            <a:gdLst/>
            <a:ahLst/>
            <a:cxnLst/>
            <a:rect r="r" b="b" t="t" l="l"/>
            <a:pathLst>
              <a:path h="1639615" w="1501781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13359863" y="4584812"/>
            <a:ext cx="7441144" cy="2881998"/>
          </a:xfrm>
          <a:custGeom>
            <a:avLst/>
            <a:gdLst/>
            <a:ahLst/>
            <a:cxnLst/>
            <a:rect r="r" b="b" t="t" l="l"/>
            <a:pathLst>
              <a:path h="2881998" w="7441144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810174" y="9258300"/>
            <a:ext cx="2311656" cy="696623"/>
          </a:xfrm>
          <a:custGeom>
            <a:avLst/>
            <a:gdLst/>
            <a:ahLst/>
            <a:cxnLst/>
            <a:rect r="r" b="b" t="t" l="l"/>
            <a:pathLst>
              <a:path h="696623" w="2311656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319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91535" y="2238564"/>
            <a:ext cx="12847902" cy="606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🎵 TikTok (Zábavné, Autentické, Virálne)</a:t>
            </a:r>
          </a:p>
          <a:p>
            <a:pPr algn="l" marL="0" indent="0" lvl="0">
              <a:lnSpc>
                <a:spcPts val="4406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4406"/>
              </a:lnSpc>
              <a:spcBef>
                <a:spcPct val="0"/>
              </a:spcBef>
            </a:pPr>
            <a:r>
              <a:rPr lang="en-US" b="true" sz="31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Najlepšie pre: </a:t>
            </a: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Kreatívny a neformálny dosah, Generáciu Z </a:t>
            </a:r>
          </a:p>
          <a:p>
            <a:pPr algn="l" marL="0" indent="0" lvl="0">
              <a:lnSpc>
                <a:spcPts val="4406"/>
              </a:lnSpc>
              <a:spcBef>
                <a:spcPct val="0"/>
              </a:spcBef>
            </a:pPr>
            <a:r>
              <a:rPr lang="en-US" b="true" sz="31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Čo uverejňovať:</a:t>
            </a: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Vlogy z projektového dňa, meme, tipy, „jeden deň zo života“ </a:t>
            </a:r>
          </a:p>
          <a:p>
            <a:pPr algn="l" marL="0" indent="0" lvl="0">
              <a:lnSpc>
                <a:spcPts val="4406"/>
              </a:lnSpc>
              <a:spcBef>
                <a:spcPct val="0"/>
              </a:spcBef>
            </a:pPr>
            <a:r>
              <a:rPr lang="en-US" b="true" sz="314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Stratégia:</a:t>
            </a:r>
          </a:p>
          <a:p>
            <a:pPr algn="l" marL="679541" indent="-339770" lvl="1">
              <a:lnSpc>
                <a:spcPts val="4406"/>
              </a:lnSpc>
              <a:spcBef>
                <a:spcPct val="0"/>
              </a:spcBef>
              <a:buFont typeface="Arial"/>
              <a:buChar char="•"/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Trendy + zvuky = viditeľnosť</a:t>
            </a:r>
          </a:p>
          <a:p>
            <a:pPr algn="l" marL="679541" indent="-339770" lvl="1">
              <a:lnSpc>
                <a:spcPts val="4406"/>
              </a:lnSpc>
              <a:spcBef>
                <a:spcPct val="0"/>
              </a:spcBef>
              <a:buFont typeface="Arial"/>
              <a:buChar char="•"/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Nech je to krátke, pútavé a pravdivé</a:t>
            </a:r>
          </a:p>
          <a:p>
            <a:pPr algn="l" marL="679541" indent="-339770" lvl="1">
              <a:lnSpc>
                <a:spcPts val="4406"/>
              </a:lnSpc>
              <a:spcBef>
                <a:spcPct val="0"/>
              </a:spcBef>
              <a:buFont typeface="Arial"/>
              <a:buChar char="•"/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Zamerajte sa na okamihy, s ktorými sa stretnete, </a:t>
            </a:r>
          </a:p>
          <a:p>
            <a:pPr algn="l">
              <a:lnSpc>
                <a:spcPts val="4406"/>
              </a:lnSpc>
              <a:spcBef>
                <a:spcPct val="0"/>
              </a:spcBef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nie na dokonalosť</a:t>
            </a:r>
          </a:p>
          <a:p>
            <a:pPr algn="l" marL="679541" indent="-339770" lvl="1">
              <a:lnSpc>
                <a:spcPts val="4406"/>
              </a:lnSpc>
              <a:spcBef>
                <a:spcPct val="0"/>
              </a:spcBef>
              <a:buFont typeface="Arial"/>
              <a:buChar char="•"/>
            </a:pPr>
            <a:r>
              <a:rPr lang="en-US" sz="314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Tváre a prebiehajúce akcie tímu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643105" y="5495563"/>
            <a:ext cx="3230418" cy="3545040"/>
          </a:xfrm>
          <a:custGeom>
            <a:avLst/>
            <a:gdLst/>
            <a:ahLst/>
            <a:cxnLst/>
            <a:rect r="r" b="b" t="t" l="l"/>
            <a:pathLst>
              <a:path h="3545040" w="3230418">
                <a:moveTo>
                  <a:pt x="0" y="0"/>
                </a:moveTo>
                <a:lnTo>
                  <a:pt x="3230418" y="0"/>
                </a:lnTo>
                <a:lnTo>
                  <a:pt x="3230418" y="3545039"/>
                </a:lnTo>
                <a:lnTo>
                  <a:pt x="0" y="354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034945" y="9407855"/>
            <a:ext cx="4218109" cy="33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32"/>
              </a:lnSpc>
              <a:spcBef>
                <a:spcPct val="0"/>
              </a:spcBef>
            </a:pPr>
            <a:r>
              <a:rPr lang="en-US" sz="952" spc="-47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ČÍSLO ZMLUVY: 2023-1-DE04-KA220-YOU-000123686 PROGRAM: ERASMUS+, KĽÚČOVÁ AKCIA 2, PARTNERSKÁ SPOLUPRÁCA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DAGpY2D0_vM</dc:identifier>
  <dcterms:modified xsi:type="dcterms:W3CDTF">2011-08-01T06:04:30Z</dcterms:modified>
  <cp:revision>1</cp:revision>
  <dc:title>Copy of GOAT - Social media, campaining and dissemination</dc:title>
</cp:coreProperties>
</file>