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embeddedFontLst>
    <p:embeddedFont>
      <p:font typeface="Arimo"/>
      <p:bold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7" roundtripDataSignature="AMtx7mjc28bygbCBdOCfKegh0wNMEjJp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imo-bold.fntdata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font" Target="fonts/Arim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1" Type="http://schemas.openxmlformats.org/officeDocument/2006/relationships/image" Target="../media/image9.jp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1" Type="http://schemas.openxmlformats.org/officeDocument/2006/relationships/image" Target="../media/image18.jp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1" Type="http://schemas.openxmlformats.org/officeDocument/2006/relationships/image" Target="../media/image19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6.png"/><Relationship Id="rId9" Type="http://schemas.openxmlformats.org/officeDocument/2006/relationships/image" Target="../media/image10.png"/><Relationship Id="rId5" Type="http://schemas.openxmlformats.org/officeDocument/2006/relationships/image" Target="../media/image2.png"/><Relationship Id="rId6" Type="http://schemas.openxmlformats.org/officeDocument/2006/relationships/image" Target="../media/image13.png"/><Relationship Id="rId7" Type="http://schemas.openxmlformats.org/officeDocument/2006/relationships/image" Target="../media/image17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88" name="Google Shape;88;p1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 rot="10800000">
            <a:off x="-1907015" y="29914"/>
            <a:ext cx="7386257" cy="2860738"/>
          </a:xfrm>
          <a:custGeom>
            <a:rect b="b" l="l" r="r" t="t"/>
            <a:pathLst>
              <a:path extrusionOk="0" h="3814318" w="9848342">
                <a:moveTo>
                  <a:pt x="0" y="0"/>
                </a:moveTo>
                <a:lnTo>
                  <a:pt x="9848342" y="0"/>
                </a:lnTo>
                <a:lnTo>
                  <a:pt x="9848342" y="3814318"/>
                </a:lnTo>
                <a:lnTo>
                  <a:pt x="0" y="38143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91" name="Google Shape;91;p1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93" name="Google Shape;93;p1"/>
          <p:cNvSpPr txBox="1"/>
          <p:nvPr/>
        </p:nvSpPr>
        <p:spPr>
          <a:xfrm>
            <a:off x="2183999" y="4786200"/>
            <a:ext cx="13920000" cy="7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642">
                <a:latin typeface="Arimo"/>
                <a:ea typeface="Arimo"/>
                <a:cs typeface="Arimo"/>
                <a:sym typeface="Arimo"/>
              </a:rPr>
              <a:t>Ξεκινώντας με το Canva: Οδηγός για αρχάριους</a:t>
            </a:r>
            <a:endParaRPr b="1" sz="4642"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00" name="Google Shape;100;p2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01" name="Google Shape;101;p2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02" name="Google Shape;102;p2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03" name="Google Shape;103;p2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04" name="Google Shape;104;p2"/>
          <p:cNvSpPr/>
          <p:nvPr/>
        </p:nvSpPr>
        <p:spPr>
          <a:xfrm rot="10800000">
            <a:off x="-1907015" y="29914"/>
            <a:ext cx="7386257" cy="2860738"/>
          </a:xfrm>
          <a:custGeom>
            <a:rect b="b" l="l" r="r" t="t"/>
            <a:pathLst>
              <a:path extrusionOk="0" h="3814318" w="9848342">
                <a:moveTo>
                  <a:pt x="0" y="0"/>
                </a:moveTo>
                <a:lnTo>
                  <a:pt x="9848342" y="0"/>
                </a:lnTo>
                <a:lnTo>
                  <a:pt x="9848342" y="3814318"/>
                </a:lnTo>
                <a:lnTo>
                  <a:pt x="0" y="38143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2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06" name="Google Shape;106;p2"/>
          <p:cNvSpPr/>
          <p:nvPr/>
        </p:nvSpPr>
        <p:spPr>
          <a:xfrm rot="-5400000">
            <a:off x="13474042" y="4779599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7" name="Google Shape;107;p2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08" name="Google Shape;108;p2"/>
          <p:cNvSpPr/>
          <p:nvPr/>
        </p:nvSpPr>
        <p:spPr>
          <a:xfrm>
            <a:off x="9830732" y="5249900"/>
            <a:ext cx="6769132" cy="3790664"/>
          </a:xfrm>
          <a:custGeom>
            <a:rect b="b" l="l" r="r" t="t"/>
            <a:pathLst>
              <a:path extrusionOk="0" h="5054219" w="9025509">
                <a:moveTo>
                  <a:pt x="0" y="0"/>
                </a:moveTo>
                <a:lnTo>
                  <a:pt x="9025509" y="0"/>
                </a:lnTo>
                <a:lnTo>
                  <a:pt x="9025509" y="5054219"/>
                </a:lnTo>
                <a:lnTo>
                  <a:pt x="0" y="50542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-71" l="0" r="0" t="-70"/>
            </a:stretch>
          </a:blipFill>
          <a:ln>
            <a:noFill/>
          </a:ln>
        </p:spPr>
      </p:sp>
      <p:sp>
        <p:nvSpPr>
          <p:cNvPr id="109" name="Google Shape;109;p2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  <p:sp>
        <p:nvSpPr>
          <p:cNvPr id="110" name="Google Shape;110;p2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1598550" y="3243747"/>
            <a:ext cx="14891400" cy="30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rgbClr val="009DE0"/>
                </a:solidFill>
              </a:rPr>
              <a:t>Ξεκινώντας με το Canva: Οδηγός για αρχάριους</a:t>
            </a:r>
            <a:endParaRPr b="1" i="0" sz="1799" u="none" cap="none" strike="noStrike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7120" lvl="2" marL="411359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⚬"/>
            </a:pPr>
            <a:r>
              <a:rPr b="1" lang="en-US" sz="1799"/>
              <a:t>Δωρεάν διαδικτυακό εργαλείο γραφιστικού σχεδιασμού</a:t>
            </a:r>
            <a:endParaRPr b="1" sz="1799"/>
          </a:p>
          <a:p>
            <a:pPr indent="-137120" lvl="2" marL="411359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⚬"/>
            </a:pPr>
            <a:r>
              <a:rPr b="1" lang="en-US" sz="1799"/>
              <a:t>Χρησιμοποιείται για τη δημιουργία αναρτήσεων, αφισών, παρουσιάσεων, βιογραφικών και άλλων περιεχομένων για τα μέσα κοινωνικής δικτύωσης.</a:t>
            </a:r>
            <a:endParaRPr b="1" sz="1799"/>
          </a:p>
          <a:p>
            <a:pPr indent="-137120" lvl="2" marL="411359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⚬"/>
            </a:pPr>
            <a:r>
              <a:rPr b="1" lang="en-US" sz="1799"/>
              <a:t>Διαθέτει περιβάλλον drag-and-drop με χιλιάδες πρότυπα.</a:t>
            </a:r>
            <a:endParaRPr b="1" sz="1799"/>
          </a:p>
          <a:p>
            <a:pPr indent="-137120" lvl="2" marL="411359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⚬"/>
            </a:pPr>
            <a:r>
              <a:rPr b="1" lang="en-US" sz="1799"/>
              <a:t>Ιδανικό για αρχάριους και επαγγελματίες.</a:t>
            </a:r>
            <a:endParaRPr b="1" sz="1799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17" name="Google Shape;117;p3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18" name="Google Shape;118;p3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19" name="Google Shape;119;p3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20" name="Google Shape;120;p3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21" name="Google Shape;121;p3"/>
          <p:cNvSpPr/>
          <p:nvPr/>
        </p:nvSpPr>
        <p:spPr>
          <a:xfrm rot="10800000">
            <a:off x="-1907015" y="29914"/>
            <a:ext cx="7386257" cy="2860738"/>
          </a:xfrm>
          <a:custGeom>
            <a:rect b="b" l="l" r="r" t="t"/>
            <a:pathLst>
              <a:path extrusionOk="0" h="3814318" w="9848342">
                <a:moveTo>
                  <a:pt x="0" y="0"/>
                </a:moveTo>
                <a:lnTo>
                  <a:pt x="9848342" y="0"/>
                </a:lnTo>
                <a:lnTo>
                  <a:pt x="9848342" y="3814318"/>
                </a:lnTo>
                <a:lnTo>
                  <a:pt x="0" y="38143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2" name="Google Shape;122;p3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23" name="Google Shape;123;p3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3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25" name="Google Shape;125;p3"/>
          <p:cNvSpPr/>
          <p:nvPr/>
        </p:nvSpPr>
        <p:spPr>
          <a:xfrm>
            <a:off x="10656801" y="5734448"/>
            <a:ext cx="5817878" cy="2866492"/>
          </a:xfrm>
          <a:custGeom>
            <a:rect b="b" l="l" r="r" t="t"/>
            <a:pathLst>
              <a:path extrusionOk="0" h="4777486" w="8493252">
                <a:moveTo>
                  <a:pt x="0" y="0"/>
                </a:moveTo>
                <a:lnTo>
                  <a:pt x="8493252" y="0"/>
                </a:lnTo>
                <a:lnTo>
                  <a:pt x="8493252" y="4777486"/>
                </a:lnTo>
                <a:lnTo>
                  <a:pt x="0" y="47774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1" r="-50" t="0"/>
            </a:stretch>
          </a:blipFill>
          <a:ln>
            <a:noFill/>
          </a:ln>
        </p:spPr>
      </p:sp>
      <p:sp>
        <p:nvSpPr>
          <p:cNvPr id="126" name="Google Shape;126;p3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27" name="Google Shape;127;p3"/>
          <p:cNvSpPr txBox="1"/>
          <p:nvPr/>
        </p:nvSpPr>
        <p:spPr>
          <a:xfrm>
            <a:off x="1598550" y="2825350"/>
            <a:ext cx="14424300" cy="29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solidFill>
                  <a:srgbClr val="009DE0"/>
                </a:solidFill>
              </a:rPr>
              <a:t>Γιατί να χρησιμοποιήσεις το Canva;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6938" lvl="2" marL="424526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⚬"/>
            </a:pPr>
            <a:r>
              <a:rPr b="1" lang="en-US" sz="2100"/>
              <a:t>Πολύ εύκολο στη χρήση (δεν χρειάζονται γνώσεις σχεδιασμού!)</a:t>
            </a:r>
            <a:endParaRPr b="1" sz="2100"/>
          </a:p>
          <a:p>
            <a:pPr indent="-156938" lvl="2" marL="424526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⚬"/>
            </a:pPr>
            <a:r>
              <a:rPr b="1" lang="en-US" sz="2100"/>
              <a:t>Πρόσβαση σε χιλιάδες πρότυπα και δωρεάν στοιχεία</a:t>
            </a:r>
            <a:endParaRPr b="1" sz="2100"/>
          </a:p>
          <a:p>
            <a:pPr indent="-156938" lvl="2" marL="424526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⚬"/>
            </a:pPr>
            <a:r>
              <a:rPr b="1" lang="en-US" sz="2100"/>
              <a:t>Βασισμένο στο cloud (λειτουργεί σε οποιαδήποτε συσκευή)</a:t>
            </a:r>
            <a:endParaRPr b="1" sz="2100"/>
          </a:p>
          <a:p>
            <a:pPr indent="-156938" lvl="2" marL="424526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⚬"/>
            </a:pPr>
            <a:r>
              <a:rPr b="1" lang="en-US" sz="2100"/>
              <a:t>Ιδανικό για συνεργασία (μπορείς να προσκαλέσεις άλλους για επεξεργασία)</a:t>
            </a:r>
            <a:endParaRPr b="1" sz="2100"/>
          </a:p>
        </p:txBody>
      </p:sp>
      <p:sp>
        <p:nvSpPr>
          <p:cNvPr id="128" name="Google Shape;128;p3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34" name="Google Shape;134;p4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35" name="Google Shape;135;p4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36" name="Google Shape;136;p4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37" name="Google Shape;137;p4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38" name="Google Shape;138;p4"/>
          <p:cNvSpPr/>
          <p:nvPr/>
        </p:nvSpPr>
        <p:spPr>
          <a:xfrm rot="10800000">
            <a:off x="-1907015" y="29914"/>
            <a:ext cx="7386257" cy="2860738"/>
          </a:xfrm>
          <a:custGeom>
            <a:rect b="b" l="l" r="r" t="t"/>
            <a:pathLst>
              <a:path extrusionOk="0" h="3814318" w="9848342">
                <a:moveTo>
                  <a:pt x="0" y="0"/>
                </a:moveTo>
                <a:lnTo>
                  <a:pt x="9848342" y="0"/>
                </a:lnTo>
                <a:lnTo>
                  <a:pt x="9848342" y="3814318"/>
                </a:lnTo>
                <a:lnTo>
                  <a:pt x="0" y="38143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9" name="Google Shape;139;p4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40" name="Google Shape;140;p4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1" name="Google Shape;141;p4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42" name="Google Shape;142;p4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43" name="Google Shape;143;p4"/>
          <p:cNvSpPr txBox="1"/>
          <p:nvPr/>
        </p:nvSpPr>
        <p:spPr>
          <a:xfrm>
            <a:off x="1483225" y="3907748"/>
            <a:ext cx="16458000" cy="25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44">
                <a:solidFill>
                  <a:srgbClr val="009DE0"/>
                </a:solidFill>
              </a:rPr>
              <a:t>ΞΕΚΙΝΑΜΕ:</a:t>
            </a:r>
            <a:endParaRPr b="1" sz="2344"/>
          </a:p>
          <a:p>
            <a:pPr indent="-178673" lvl="2" marL="536022" marR="0" rtl="0" algn="just">
              <a:lnSpc>
                <a:spcPct val="200042"/>
              </a:lnSpc>
              <a:spcBef>
                <a:spcPts val="0"/>
              </a:spcBef>
              <a:spcAft>
                <a:spcPts val="0"/>
              </a:spcAft>
              <a:buSzPts val="2344"/>
              <a:buChar char="⚬"/>
            </a:pPr>
            <a:r>
              <a:rPr b="1" lang="en-US" sz="2344"/>
              <a:t>Βήμα 1: Μεταβείτε στο www.canva.com</a:t>
            </a:r>
            <a:endParaRPr b="1" sz="2344"/>
          </a:p>
          <a:p>
            <a:pPr indent="-178673" lvl="2" marL="536022" marR="0" rtl="0" algn="just">
              <a:lnSpc>
                <a:spcPct val="200042"/>
              </a:lnSpc>
              <a:spcBef>
                <a:spcPts val="0"/>
              </a:spcBef>
              <a:spcAft>
                <a:spcPts val="0"/>
              </a:spcAft>
              <a:buSzPts val="2344"/>
              <a:buChar char="⚬"/>
            </a:pPr>
            <a:r>
              <a:rPr b="1" lang="en-US" sz="2344"/>
              <a:t>Βήμα 2: Δημιουργήστε έναν δωρεάν λογαριασμό (με email, Google ή Facebook)</a:t>
            </a:r>
            <a:endParaRPr b="1" sz="2344"/>
          </a:p>
          <a:p>
            <a:pPr indent="-178674" lvl="2" marL="536023" marR="0" rtl="0" algn="just">
              <a:lnSpc>
                <a:spcPct val="200042"/>
              </a:lnSpc>
              <a:spcBef>
                <a:spcPts val="0"/>
              </a:spcBef>
              <a:spcAft>
                <a:spcPts val="0"/>
              </a:spcAft>
              <a:buSzPts val="2344"/>
              <a:buChar char="⚬"/>
            </a:pPr>
            <a:r>
              <a:rPr b="1" lang="en-US" sz="2344"/>
              <a:t>Βήμα 3: Επιλέξτε τι θέλετε να σχεδιάσετε (π.χ. ανάρτηση για Instagram, αφίσα, παρουσίαση)</a:t>
            </a:r>
            <a:endParaRPr b="1" sz="2344"/>
          </a:p>
        </p:txBody>
      </p:sp>
      <p:sp>
        <p:nvSpPr>
          <p:cNvPr id="144" name="Google Shape;144;p4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50" name="Google Shape;150;p5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51" name="Google Shape;151;p5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52" name="Google Shape;152;p5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53" name="Google Shape;153;p5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54" name="Google Shape;154;p5"/>
          <p:cNvSpPr/>
          <p:nvPr/>
        </p:nvSpPr>
        <p:spPr>
          <a:xfrm rot="10800000">
            <a:off x="-1907015" y="29886"/>
            <a:ext cx="7386257" cy="2876074"/>
          </a:xfrm>
          <a:custGeom>
            <a:rect b="b" l="l" r="r" t="t"/>
            <a:pathLst>
              <a:path extrusionOk="0" h="3834765" w="9848342">
                <a:moveTo>
                  <a:pt x="0" y="0"/>
                </a:moveTo>
                <a:lnTo>
                  <a:pt x="9848342" y="0"/>
                </a:lnTo>
                <a:lnTo>
                  <a:pt x="9848342" y="3834765"/>
                </a:lnTo>
                <a:lnTo>
                  <a:pt x="0" y="38347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-266" r="-266" t="0"/>
            </a:stretch>
          </a:blipFill>
          <a:ln>
            <a:noFill/>
          </a:ln>
        </p:spPr>
      </p:sp>
      <p:sp>
        <p:nvSpPr>
          <p:cNvPr id="155" name="Google Shape;155;p5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56" name="Google Shape;156;p5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5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58" name="Google Shape;158;p5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59" name="Google Shape;159;p5"/>
          <p:cNvSpPr txBox="1"/>
          <p:nvPr/>
        </p:nvSpPr>
        <p:spPr>
          <a:xfrm>
            <a:off x="1786125" y="3549725"/>
            <a:ext cx="13472100" cy="49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49">
                <a:solidFill>
                  <a:srgbClr val="009DE0"/>
                </a:solidFill>
              </a:rPr>
              <a:t>Επισκόπηση του πίνακα ελέγχου (Dashboard) του Canva</a:t>
            </a:r>
            <a:endParaRPr b="1" sz="2449">
              <a:solidFill>
                <a:srgbClr val="009DE0"/>
              </a:solidFill>
            </a:endParaRPr>
          </a:p>
          <a:p>
            <a:pPr indent="-186725" lvl="2" marL="560176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49"/>
              <a:buFont typeface="Arial"/>
              <a:buChar char="⚬"/>
            </a:pPr>
            <a:r>
              <a:rPr b="1" lang="en-US" sz="2449"/>
              <a:t>Πρότυπα (Templates): Έτοιμα σχέδια</a:t>
            </a:r>
            <a:endParaRPr b="1" sz="2449"/>
          </a:p>
          <a:p>
            <a:pPr indent="-186725" lvl="2" marL="560176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49"/>
              <a:buFont typeface="Arial"/>
              <a:buChar char="⚬"/>
            </a:pPr>
            <a:r>
              <a:rPr b="1" lang="en-US" sz="2449"/>
              <a:t>Έργα (Projects): Τα αποθηκευμένα σχέδιά σας</a:t>
            </a:r>
            <a:endParaRPr b="1" sz="2449"/>
          </a:p>
          <a:p>
            <a:pPr indent="-186725" lvl="2" marL="560176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49"/>
              <a:buFont typeface="Arial"/>
              <a:buChar char="⚬"/>
            </a:pPr>
            <a:r>
              <a:rPr b="1" lang="en-US" sz="2449"/>
              <a:t>Brand Center (Κέντρο Ταυτότητας): Για χρώματα, λογότυπα – premium λειτουργία</a:t>
            </a:r>
            <a:endParaRPr b="1" sz="2449"/>
          </a:p>
          <a:p>
            <a:pPr indent="-186725" lvl="2" marL="560176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49"/>
              <a:buFont typeface="Arial"/>
              <a:buChar char="⚬"/>
            </a:pPr>
            <a:r>
              <a:rPr b="1" lang="en-US" sz="2449"/>
              <a:t>Φάκελοι (Folders): Οργανώστε τα αρχεία σας</a:t>
            </a:r>
            <a:endParaRPr b="1" sz="2449"/>
          </a:p>
          <a:p>
            <a:pPr indent="-186726" lvl="2" marL="560177" marR="0" rtl="0" algn="just">
              <a:lnSpc>
                <a:spcPct val="2001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49"/>
              <a:buFont typeface="Arial"/>
              <a:buChar char="⚬"/>
            </a:pPr>
            <a:r>
              <a:rPr b="1" lang="en-US" sz="2449"/>
              <a:t>Δημιουργία σχεδίου (Create a design): Ξεκινήστε από την αρχή ή χρησιμοποιήστε κάποιο πρότυπο</a:t>
            </a:r>
            <a:endParaRPr b="1" sz="2449"/>
          </a:p>
        </p:txBody>
      </p:sp>
      <p:sp>
        <p:nvSpPr>
          <p:cNvPr id="160" name="Google Shape;160;p5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66" name="Google Shape;166;p6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67" name="Google Shape;167;p6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68" name="Google Shape;168;p6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69" name="Google Shape;169;p6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70" name="Google Shape;170;p6"/>
          <p:cNvSpPr/>
          <p:nvPr/>
        </p:nvSpPr>
        <p:spPr>
          <a:xfrm rot="10800000">
            <a:off x="-1907015" y="29886"/>
            <a:ext cx="7386257" cy="2876074"/>
          </a:xfrm>
          <a:custGeom>
            <a:rect b="b" l="l" r="r" t="t"/>
            <a:pathLst>
              <a:path extrusionOk="0" h="3834765" w="9848342">
                <a:moveTo>
                  <a:pt x="0" y="0"/>
                </a:moveTo>
                <a:lnTo>
                  <a:pt x="9848342" y="0"/>
                </a:lnTo>
                <a:lnTo>
                  <a:pt x="9848342" y="3834765"/>
                </a:lnTo>
                <a:lnTo>
                  <a:pt x="0" y="38347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-266" r="-266" t="0"/>
            </a:stretch>
          </a:blipFill>
          <a:ln>
            <a:noFill/>
          </a:ln>
        </p:spPr>
      </p:sp>
      <p:sp>
        <p:nvSpPr>
          <p:cNvPr id="171" name="Google Shape;171;p6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72" name="Google Shape;172;p6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6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74" name="Google Shape;174;p6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75" name="Google Shape;175;p6"/>
          <p:cNvSpPr txBox="1"/>
          <p:nvPr/>
        </p:nvSpPr>
        <p:spPr>
          <a:xfrm>
            <a:off x="2114935" y="3169971"/>
            <a:ext cx="11648700" cy="53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55">
                <a:solidFill>
                  <a:srgbClr val="009DE0"/>
                </a:solidFill>
              </a:rPr>
              <a:t>Βασικά εργαλεία που πρέπει να γνωρίζετε</a:t>
            </a:r>
            <a:endParaRPr b="1" sz="2655">
              <a:solidFill>
                <a:srgbClr val="009DE0"/>
              </a:solidFill>
            </a:endParaRPr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Εργαλείο κειμένου: Προσθήκη και επεξεργασία κειμένου</a:t>
            </a:r>
            <a:endParaRPr b="1" sz="2655"/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Στοιχεία (Elements): Σχήματα, εικονίδια, γραμμές, διαγράμματα κ.ά.</a:t>
            </a:r>
            <a:endParaRPr b="1" sz="2655"/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Μεταφορτώσεις: Προσθέστε τις δικές σας εικόνες ή βίντεο</a:t>
            </a:r>
            <a:endParaRPr b="1" sz="2655"/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Φωτογραφίες / Βίντεο: Δωρεάν βιβλιοθήκη πολυμέσων</a:t>
            </a:r>
            <a:endParaRPr b="1" sz="2655"/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Φόντα: Χρώματα, διαβαθμίσεις, εικόνες</a:t>
            </a:r>
            <a:endParaRPr b="1" sz="2655"/>
          </a:p>
          <a:p>
            <a:pPr indent="-202377" lvl="2" marL="607129" marR="0" rtl="0" algn="just">
              <a:lnSpc>
                <a:spcPct val="2000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55"/>
              <a:buFont typeface="Arial"/>
              <a:buChar char="⚬"/>
            </a:pPr>
            <a:r>
              <a:rPr b="1" lang="en-US" sz="2655"/>
              <a:t>Πρότυπα (Templates): Ξεκινήστε με μια έτοιμη διάταξη</a:t>
            </a:r>
            <a:endParaRPr b="1" sz="2655"/>
          </a:p>
        </p:txBody>
      </p:sp>
      <p:sp>
        <p:nvSpPr>
          <p:cNvPr id="176" name="Google Shape;176;p6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82" name="Google Shape;182;p7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83" name="Google Shape;183;p7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184" name="Google Shape;184;p7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185" name="Google Shape;185;p7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186" name="Google Shape;186;p7"/>
          <p:cNvSpPr/>
          <p:nvPr/>
        </p:nvSpPr>
        <p:spPr>
          <a:xfrm rot="10800000">
            <a:off x="-1907015" y="29886"/>
            <a:ext cx="7386257" cy="2876074"/>
          </a:xfrm>
          <a:custGeom>
            <a:rect b="b" l="l" r="r" t="t"/>
            <a:pathLst>
              <a:path extrusionOk="0" h="3834765" w="9848342">
                <a:moveTo>
                  <a:pt x="0" y="0"/>
                </a:moveTo>
                <a:lnTo>
                  <a:pt x="9848342" y="0"/>
                </a:lnTo>
                <a:lnTo>
                  <a:pt x="9848342" y="3834765"/>
                </a:lnTo>
                <a:lnTo>
                  <a:pt x="0" y="38347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-266" r="-266" t="0"/>
            </a:stretch>
          </a:blipFill>
          <a:ln>
            <a:noFill/>
          </a:ln>
        </p:spPr>
      </p:sp>
      <p:sp>
        <p:nvSpPr>
          <p:cNvPr id="187" name="Google Shape;187;p7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188" name="Google Shape;188;p7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9" name="Google Shape;189;p7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190" name="Google Shape;190;p7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191" name="Google Shape;191;p7"/>
          <p:cNvSpPr txBox="1"/>
          <p:nvPr/>
        </p:nvSpPr>
        <p:spPr>
          <a:xfrm>
            <a:off x="2661150" y="3433275"/>
            <a:ext cx="11878500" cy="42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17">
                <a:solidFill>
                  <a:srgbClr val="009DE0"/>
                </a:solidFill>
              </a:rPr>
              <a:t>Ας δημιουργήσουμε ένα απλό σχέδιο</a:t>
            </a:r>
            <a:endParaRPr b="1" sz="2517">
              <a:solidFill>
                <a:srgbClr val="009DE0"/>
              </a:solidFill>
            </a:endParaRPr>
          </a:p>
          <a:p>
            <a:pPr indent="-191900" lvl="2" marL="575702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17"/>
              <a:buFont typeface="Arial"/>
              <a:buChar char="⚬"/>
            </a:pPr>
            <a:r>
              <a:rPr b="1" lang="en-US" sz="2517"/>
              <a:t>Επιλέξτε ένα πρότυπο για ανάρτηση στα μέσα κοινωνικής δικτύωσης</a:t>
            </a:r>
            <a:endParaRPr b="1" sz="2517"/>
          </a:p>
          <a:p>
            <a:pPr indent="-191900" lvl="2" marL="575702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17"/>
              <a:buFont typeface="Arial"/>
              <a:buChar char="⚬"/>
            </a:pPr>
            <a:r>
              <a:rPr b="1" lang="en-US" sz="2517"/>
              <a:t>Αλλάξτε το κείμενο</a:t>
            </a:r>
            <a:endParaRPr b="1" sz="2517"/>
          </a:p>
          <a:p>
            <a:pPr indent="-191900" lvl="2" marL="575702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17"/>
              <a:buFont typeface="Arial"/>
              <a:buChar char="⚬"/>
            </a:pPr>
            <a:r>
              <a:rPr b="1" lang="en-US" sz="2517"/>
              <a:t>Προσθέστε μια φωτογραφία</a:t>
            </a:r>
            <a:endParaRPr b="1" sz="2517"/>
          </a:p>
          <a:p>
            <a:pPr indent="-191900" lvl="2" marL="575702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17"/>
              <a:buFont typeface="Arial"/>
              <a:buChar char="⚬"/>
            </a:pPr>
            <a:r>
              <a:rPr b="1" lang="en-US" sz="2517"/>
              <a:t>Τροποποιήστε τα χρώματα και τη γραμματοσειρά</a:t>
            </a:r>
            <a:endParaRPr b="1" sz="2517"/>
          </a:p>
          <a:p>
            <a:pPr indent="-191900" lvl="2" marL="575702" marR="0" rtl="0" algn="just">
              <a:lnSpc>
                <a:spcPct val="2000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17"/>
              <a:buFont typeface="Arial"/>
              <a:buChar char="⚬"/>
            </a:pPr>
            <a:r>
              <a:rPr b="1" lang="en-US" sz="2517"/>
              <a:t>Κατεβάστε ή κοινοποιήστε το σχέδιο</a:t>
            </a:r>
            <a:endParaRPr b="1" sz="2517"/>
          </a:p>
        </p:txBody>
      </p:sp>
      <p:sp>
        <p:nvSpPr>
          <p:cNvPr id="192" name="Google Shape;192;p7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198" name="Google Shape;198;p8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199" name="Google Shape;199;p8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200" name="Google Shape;200;p8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201" name="Google Shape;201;p8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202" name="Google Shape;202;p8"/>
          <p:cNvSpPr/>
          <p:nvPr/>
        </p:nvSpPr>
        <p:spPr>
          <a:xfrm rot="10800000">
            <a:off x="-1907015" y="29886"/>
            <a:ext cx="7386257" cy="2876074"/>
          </a:xfrm>
          <a:custGeom>
            <a:rect b="b" l="l" r="r" t="t"/>
            <a:pathLst>
              <a:path extrusionOk="0" h="3834765" w="9848342">
                <a:moveTo>
                  <a:pt x="0" y="0"/>
                </a:moveTo>
                <a:lnTo>
                  <a:pt x="9848342" y="0"/>
                </a:lnTo>
                <a:lnTo>
                  <a:pt x="9848342" y="3834765"/>
                </a:lnTo>
                <a:lnTo>
                  <a:pt x="0" y="38347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-266" r="-266" t="0"/>
            </a:stretch>
          </a:blipFill>
          <a:ln>
            <a:noFill/>
          </a:ln>
        </p:spPr>
      </p:sp>
      <p:sp>
        <p:nvSpPr>
          <p:cNvPr id="203" name="Google Shape;203;p8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204" name="Google Shape;204;p8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5" name="Google Shape;205;p8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206" name="Google Shape;206;p8"/>
          <p:cNvSpPr/>
          <p:nvPr/>
        </p:nvSpPr>
        <p:spPr>
          <a:xfrm>
            <a:off x="1423030" y="4307965"/>
            <a:ext cx="13200888" cy="3976783"/>
          </a:xfrm>
          <a:custGeom>
            <a:rect b="b" l="l" r="r" t="t"/>
            <a:pathLst>
              <a:path extrusionOk="0" h="5302377" w="17601185">
                <a:moveTo>
                  <a:pt x="0" y="0"/>
                </a:moveTo>
                <a:lnTo>
                  <a:pt x="17601185" y="0"/>
                </a:lnTo>
                <a:lnTo>
                  <a:pt x="17601185" y="5302377"/>
                </a:lnTo>
                <a:lnTo>
                  <a:pt x="0" y="5302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8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208" name="Google Shape;208;p8"/>
          <p:cNvSpPr txBox="1"/>
          <p:nvPr/>
        </p:nvSpPr>
        <p:spPr>
          <a:xfrm>
            <a:off x="1598554" y="3526981"/>
            <a:ext cx="14040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Δωρεάν έκδοση VS Έκδοση Pro</a:t>
            </a:r>
            <a:endParaRPr b="1" sz="2000">
              <a:solidFill>
                <a:srgbClr val="009DE0"/>
              </a:solidFill>
            </a:endParaRPr>
          </a:p>
        </p:txBody>
      </p:sp>
      <p:sp>
        <p:nvSpPr>
          <p:cNvPr id="209" name="Google Shape;209;p8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"/>
          <p:cNvSpPr/>
          <p:nvPr/>
        </p:nvSpPr>
        <p:spPr>
          <a:xfrm>
            <a:off x="323611" y="9040602"/>
            <a:ext cx="994981" cy="1085850"/>
          </a:xfrm>
          <a:custGeom>
            <a:rect b="b" l="l" r="r" t="t"/>
            <a:pathLst>
              <a:path extrusionOk="0" h="1447800" w="1326642">
                <a:moveTo>
                  <a:pt x="0" y="0"/>
                </a:moveTo>
                <a:lnTo>
                  <a:pt x="1326642" y="0"/>
                </a:lnTo>
                <a:lnTo>
                  <a:pt x="1326642" y="1447800"/>
                </a:lnTo>
                <a:lnTo>
                  <a:pt x="0" y="1447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2" l="-4240" r="-4242" t="0"/>
            </a:stretch>
          </a:blipFill>
          <a:ln>
            <a:noFill/>
          </a:ln>
        </p:spPr>
      </p:sp>
      <p:sp>
        <p:nvSpPr>
          <p:cNvPr id="215" name="Google Shape;215;p9"/>
          <p:cNvSpPr/>
          <p:nvPr/>
        </p:nvSpPr>
        <p:spPr>
          <a:xfrm>
            <a:off x="1890131" y="9302193"/>
            <a:ext cx="1886807" cy="638937"/>
          </a:xfrm>
          <a:custGeom>
            <a:rect b="b" l="l" r="r" t="t"/>
            <a:pathLst>
              <a:path extrusionOk="0" h="851916" w="2515743">
                <a:moveTo>
                  <a:pt x="0" y="0"/>
                </a:moveTo>
                <a:lnTo>
                  <a:pt x="2515743" y="0"/>
                </a:lnTo>
                <a:lnTo>
                  <a:pt x="2515743" y="851916"/>
                </a:lnTo>
                <a:lnTo>
                  <a:pt x="0" y="8519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84" l="0" r="0" t="-7582"/>
            </a:stretch>
          </a:blipFill>
          <a:ln>
            <a:noFill/>
          </a:ln>
        </p:spPr>
      </p:sp>
      <p:sp>
        <p:nvSpPr>
          <p:cNvPr id="216" name="Google Shape;216;p9"/>
          <p:cNvSpPr/>
          <p:nvPr/>
        </p:nvSpPr>
        <p:spPr>
          <a:xfrm>
            <a:off x="4638377" y="9258300"/>
            <a:ext cx="1681734" cy="786098"/>
          </a:xfrm>
          <a:custGeom>
            <a:rect b="b" l="l" r="r" t="t"/>
            <a:pathLst>
              <a:path extrusionOk="0" h="1048131" w="2242312">
                <a:moveTo>
                  <a:pt x="0" y="0"/>
                </a:moveTo>
                <a:lnTo>
                  <a:pt x="2242312" y="0"/>
                </a:lnTo>
                <a:lnTo>
                  <a:pt x="2242312" y="1048131"/>
                </a:lnTo>
                <a:lnTo>
                  <a:pt x="0" y="104813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56964" l="0" r="0" t="-56962"/>
            </a:stretch>
          </a:blipFill>
          <a:ln>
            <a:noFill/>
          </a:ln>
        </p:spPr>
      </p:sp>
      <p:sp>
        <p:nvSpPr>
          <p:cNvPr id="217" name="Google Shape;217;p9"/>
          <p:cNvSpPr/>
          <p:nvPr/>
        </p:nvSpPr>
        <p:spPr>
          <a:xfrm>
            <a:off x="11748291" y="9281637"/>
            <a:ext cx="1669637" cy="659511"/>
          </a:xfrm>
          <a:custGeom>
            <a:rect b="b" l="l" r="r" t="t"/>
            <a:pathLst>
              <a:path extrusionOk="0" h="879348" w="2226183">
                <a:moveTo>
                  <a:pt x="0" y="0"/>
                </a:moveTo>
                <a:lnTo>
                  <a:pt x="2226183" y="0"/>
                </a:lnTo>
                <a:lnTo>
                  <a:pt x="2226183" y="879348"/>
                </a:lnTo>
                <a:lnTo>
                  <a:pt x="0" y="8793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632" l="0" r="0" t="-631"/>
            </a:stretch>
          </a:blipFill>
          <a:ln>
            <a:noFill/>
          </a:ln>
        </p:spPr>
      </p:sp>
      <p:sp>
        <p:nvSpPr>
          <p:cNvPr id="218" name="Google Shape;218;p9"/>
          <p:cNvSpPr/>
          <p:nvPr/>
        </p:nvSpPr>
        <p:spPr>
          <a:xfrm>
            <a:off x="13989442" y="8762591"/>
            <a:ext cx="1268825" cy="1967579"/>
          </a:xfrm>
          <a:custGeom>
            <a:rect b="b" l="l" r="r" t="t"/>
            <a:pathLst>
              <a:path extrusionOk="0" h="2623439" w="1691767">
                <a:moveTo>
                  <a:pt x="0" y="0"/>
                </a:moveTo>
                <a:lnTo>
                  <a:pt x="1691767" y="0"/>
                </a:lnTo>
                <a:lnTo>
                  <a:pt x="1691767" y="2623439"/>
                </a:lnTo>
                <a:lnTo>
                  <a:pt x="0" y="26234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53580" r="-53582" t="0"/>
            </a:stretch>
          </a:blipFill>
          <a:ln>
            <a:noFill/>
          </a:ln>
        </p:spPr>
      </p:sp>
      <p:sp>
        <p:nvSpPr>
          <p:cNvPr id="219" name="Google Shape;219;p9"/>
          <p:cNvSpPr/>
          <p:nvPr/>
        </p:nvSpPr>
        <p:spPr>
          <a:xfrm rot="10800000">
            <a:off x="-1907015" y="29886"/>
            <a:ext cx="7386257" cy="2876074"/>
          </a:xfrm>
          <a:custGeom>
            <a:rect b="b" l="l" r="r" t="t"/>
            <a:pathLst>
              <a:path extrusionOk="0" h="3834765" w="9848342">
                <a:moveTo>
                  <a:pt x="0" y="0"/>
                </a:moveTo>
                <a:lnTo>
                  <a:pt x="9848342" y="0"/>
                </a:lnTo>
                <a:lnTo>
                  <a:pt x="9848342" y="3834765"/>
                </a:lnTo>
                <a:lnTo>
                  <a:pt x="0" y="38347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-266" r="-266" t="0"/>
            </a:stretch>
          </a:blipFill>
          <a:ln>
            <a:noFill/>
          </a:ln>
        </p:spPr>
      </p:sp>
      <p:sp>
        <p:nvSpPr>
          <p:cNvPr id="220" name="Google Shape;220;p9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42" l="0" r="0" t="-142"/>
            </a:stretch>
          </a:blipFill>
          <a:ln>
            <a:noFill/>
          </a:ln>
        </p:spPr>
      </p:sp>
      <p:sp>
        <p:nvSpPr>
          <p:cNvPr id="221" name="Google Shape;221;p9"/>
          <p:cNvSpPr/>
          <p:nvPr/>
        </p:nvSpPr>
        <p:spPr>
          <a:xfrm rot="-5400000">
            <a:off x="13359865" y="4584833"/>
            <a:ext cx="7441121" cy="2881979"/>
          </a:xfrm>
          <a:custGeom>
            <a:rect b="b" l="l" r="r" t="t"/>
            <a:pathLst>
              <a:path extrusionOk="0" h="3842639" w="9921494">
                <a:moveTo>
                  <a:pt x="0" y="0"/>
                </a:moveTo>
                <a:lnTo>
                  <a:pt x="9921494" y="0"/>
                </a:lnTo>
                <a:lnTo>
                  <a:pt x="9921494" y="3842639"/>
                </a:lnTo>
                <a:lnTo>
                  <a:pt x="0" y="38426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2" name="Google Shape;222;p9"/>
          <p:cNvSpPr/>
          <p:nvPr/>
        </p:nvSpPr>
        <p:spPr>
          <a:xfrm>
            <a:off x="15810174" y="9258300"/>
            <a:ext cx="2311622" cy="696658"/>
          </a:xfrm>
          <a:custGeom>
            <a:rect b="b" l="l" r="r" t="t"/>
            <a:pathLst>
              <a:path extrusionOk="0" h="928878" w="3082163">
                <a:moveTo>
                  <a:pt x="0" y="0"/>
                </a:moveTo>
                <a:lnTo>
                  <a:pt x="3082163" y="0"/>
                </a:lnTo>
                <a:lnTo>
                  <a:pt x="3082163" y="928878"/>
                </a:lnTo>
                <a:lnTo>
                  <a:pt x="0" y="9288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3" l="-2650" r="-2650" t="0"/>
            </a:stretch>
          </a:blipFill>
          <a:ln>
            <a:noFill/>
          </a:ln>
        </p:spPr>
      </p:sp>
      <p:sp>
        <p:nvSpPr>
          <p:cNvPr id="223" name="Google Shape;223;p9"/>
          <p:cNvSpPr txBox="1"/>
          <p:nvPr/>
        </p:nvSpPr>
        <p:spPr>
          <a:xfrm>
            <a:off x="7034945" y="9398330"/>
            <a:ext cx="4218109" cy="318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6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ČÍSLO ZMLUVY: 2023-1-DE04-KA220-YOU-000123686 PROGRAM: ERASMUS+, KĽÚČOVÁ AKCIA 2, SPOLUPRÁCA A PARTNERSTVO</a:t>
            </a:r>
            <a:endParaRPr/>
          </a:p>
        </p:txBody>
      </p:sp>
      <p:sp>
        <p:nvSpPr>
          <p:cNvPr id="224" name="Google Shape;224;p9"/>
          <p:cNvSpPr txBox="1"/>
          <p:nvPr/>
        </p:nvSpPr>
        <p:spPr>
          <a:xfrm>
            <a:off x="1786122" y="3823181"/>
            <a:ext cx="13216500" cy="3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50">
                <a:solidFill>
                  <a:srgbClr val="009DE0"/>
                </a:solidFill>
              </a:rPr>
              <a:t>Τελικές συμβουλές και χρήσιμοι πόροι</a:t>
            </a:r>
            <a:endParaRPr/>
          </a:p>
          <a:p>
            <a:pPr indent="-247741" lvl="2" marL="743224" marR="0" rtl="0" algn="just">
              <a:lnSpc>
                <a:spcPct val="2000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Char char="⚬"/>
            </a:pPr>
            <a:r>
              <a:rPr b="1" lang="en-US" sz="3250"/>
              <a:t>Εξερευνήστε τα μαθήματα στη Σχολή Σχεδιασμού του Canva</a:t>
            </a:r>
            <a:endParaRPr b="1" sz="3250"/>
          </a:p>
          <a:p>
            <a:pPr indent="-247741" lvl="2" marL="743224" marR="0" rtl="0" algn="just">
              <a:lnSpc>
                <a:spcPct val="2000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Char char="⚬"/>
            </a:pPr>
            <a:r>
              <a:rPr b="1" lang="en-US" sz="3250"/>
              <a:t>Δοκιμάστε να δημιουργείτε κάτι μικρό κάθε μέρα</a:t>
            </a:r>
            <a:endParaRPr b="1" sz="3250"/>
          </a:p>
          <a:p>
            <a:pPr indent="-247741" lvl="2" marL="743224" marR="0" rtl="0" algn="just">
              <a:lnSpc>
                <a:spcPct val="2000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Char char="⚬"/>
            </a:pPr>
            <a:r>
              <a:rPr b="1" lang="en-US" sz="3250"/>
              <a:t>Πειραματιστείτε και διασκεδάστε με τη δημιουργικότητά σας!</a:t>
            </a:r>
            <a:endParaRPr b="1" sz="3250"/>
          </a:p>
        </p:txBody>
      </p:sp>
      <p:sp>
        <p:nvSpPr>
          <p:cNvPr id="225" name="Google Shape;225;p9"/>
          <p:cNvSpPr txBox="1"/>
          <p:nvPr/>
        </p:nvSpPr>
        <p:spPr>
          <a:xfrm>
            <a:off x="5882223" y="1114425"/>
            <a:ext cx="82875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Ξεκινώντας με το Canva: Οδηγός για αρχάριους</a:t>
            </a:r>
            <a:endParaRPr b="1" sz="4134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