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10287000" cx="18288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5" roundtripDataSignature="AMtx7miAYcQ734v11qJqFMJTNrsr2CIAl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customschemas.google.com/relationships/presentationmetadata" Target="metadata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86" name="Google Shape;86;p1:notes"/>
          <p:cNvSpPr txBox="1"/>
          <p:nvPr>
            <p:ph idx="10" type="dt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1.7.2013</a:t>
            </a:r>
            <a:endParaRPr/>
          </a:p>
        </p:txBody>
      </p:sp>
      <p:sp>
        <p:nvSpPr>
          <p:cNvPr id="87" name="Google Shape;87;p1:notes"/>
          <p:cNvSpPr/>
          <p:nvPr>
            <p:ph idx="3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8" name="Google Shape;88;p1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1:notes"/>
          <p:cNvSpPr txBox="1"/>
          <p:nvPr>
            <p:ph idx="11" type="ftr"/>
          </p:nvPr>
        </p:nvSpPr>
        <p:spPr>
          <a:xfrm>
            <a:off x="0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90" name="Google Shape;90;p1:notes"/>
          <p:cNvSpPr txBox="1"/>
          <p:nvPr>
            <p:ph idx="12" type="sldNum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:notes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08" name="Google Shape;108;p2:notes"/>
          <p:cNvSpPr txBox="1"/>
          <p:nvPr>
            <p:ph idx="10" type="dt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1.7.2013</a:t>
            </a:r>
            <a:endParaRPr/>
          </a:p>
        </p:txBody>
      </p:sp>
      <p:sp>
        <p:nvSpPr>
          <p:cNvPr id="109" name="Google Shape;109;p2:notes"/>
          <p:cNvSpPr/>
          <p:nvPr>
            <p:ph idx="3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0" name="Google Shape;110;p2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2:notes"/>
          <p:cNvSpPr txBox="1"/>
          <p:nvPr>
            <p:ph idx="11" type="ftr"/>
          </p:nvPr>
        </p:nvSpPr>
        <p:spPr>
          <a:xfrm>
            <a:off x="0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12" name="Google Shape;112;p2:notes"/>
          <p:cNvSpPr txBox="1"/>
          <p:nvPr>
            <p:ph idx="12" type="sldNum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3:notes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28" name="Google Shape;128;p3:notes"/>
          <p:cNvSpPr txBox="1"/>
          <p:nvPr>
            <p:ph idx="10" type="dt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1.7.2013</a:t>
            </a:r>
            <a:endParaRPr/>
          </a:p>
        </p:txBody>
      </p:sp>
      <p:sp>
        <p:nvSpPr>
          <p:cNvPr id="129" name="Google Shape;129;p3:notes"/>
          <p:cNvSpPr/>
          <p:nvPr>
            <p:ph idx="3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0" name="Google Shape;130;p3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3:notes"/>
          <p:cNvSpPr txBox="1"/>
          <p:nvPr>
            <p:ph idx="11" type="ftr"/>
          </p:nvPr>
        </p:nvSpPr>
        <p:spPr>
          <a:xfrm>
            <a:off x="0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32" name="Google Shape;132;p3:notes"/>
          <p:cNvSpPr txBox="1"/>
          <p:nvPr>
            <p:ph idx="12" type="sldNum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4:notes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48" name="Google Shape;148;p4:notes"/>
          <p:cNvSpPr txBox="1"/>
          <p:nvPr>
            <p:ph idx="10" type="dt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1.7.2013</a:t>
            </a:r>
            <a:endParaRPr/>
          </a:p>
        </p:txBody>
      </p:sp>
      <p:sp>
        <p:nvSpPr>
          <p:cNvPr id="149" name="Google Shape;149;p4:notes"/>
          <p:cNvSpPr/>
          <p:nvPr>
            <p:ph idx="3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0" name="Google Shape;150;p4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4:notes"/>
          <p:cNvSpPr txBox="1"/>
          <p:nvPr>
            <p:ph idx="11" type="ftr"/>
          </p:nvPr>
        </p:nvSpPr>
        <p:spPr>
          <a:xfrm>
            <a:off x="0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52" name="Google Shape;152;p4:notes"/>
          <p:cNvSpPr txBox="1"/>
          <p:nvPr>
            <p:ph idx="12" type="sldNum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5:notes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68" name="Google Shape;168;p5:notes"/>
          <p:cNvSpPr txBox="1"/>
          <p:nvPr>
            <p:ph idx="10" type="dt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1.7.2013</a:t>
            </a:r>
            <a:endParaRPr/>
          </a:p>
        </p:txBody>
      </p:sp>
      <p:sp>
        <p:nvSpPr>
          <p:cNvPr id="169" name="Google Shape;169;p5:notes"/>
          <p:cNvSpPr/>
          <p:nvPr>
            <p:ph idx="3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0" name="Google Shape;170;p5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5:notes"/>
          <p:cNvSpPr txBox="1"/>
          <p:nvPr>
            <p:ph idx="11" type="ftr"/>
          </p:nvPr>
        </p:nvSpPr>
        <p:spPr>
          <a:xfrm>
            <a:off x="0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72" name="Google Shape;172;p5:notes"/>
          <p:cNvSpPr txBox="1"/>
          <p:nvPr>
            <p:ph idx="12" type="sldNum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6:notes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88" name="Google Shape;188;p6:notes"/>
          <p:cNvSpPr txBox="1"/>
          <p:nvPr>
            <p:ph idx="10" type="dt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1.7.2013</a:t>
            </a:r>
            <a:endParaRPr/>
          </a:p>
        </p:txBody>
      </p:sp>
      <p:sp>
        <p:nvSpPr>
          <p:cNvPr id="189" name="Google Shape;189;p6:notes"/>
          <p:cNvSpPr/>
          <p:nvPr>
            <p:ph idx="3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0" name="Google Shape;190;p6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6:notes"/>
          <p:cNvSpPr txBox="1"/>
          <p:nvPr>
            <p:ph idx="11" type="ftr"/>
          </p:nvPr>
        </p:nvSpPr>
        <p:spPr>
          <a:xfrm>
            <a:off x="0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92" name="Google Shape;192;p6:notes"/>
          <p:cNvSpPr txBox="1"/>
          <p:nvPr>
            <p:ph idx="12" type="sldNum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7:notes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207" name="Google Shape;207;p7:notes"/>
          <p:cNvSpPr txBox="1"/>
          <p:nvPr>
            <p:ph idx="10" type="dt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1.7.2013</a:t>
            </a:r>
            <a:endParaRPr/>
          </a:p>
        </p:txBody>
      </p:sp>
      <p:sp>
        <p:nvSpPr>
          <p:cNvPr id="208" name="Google Shape;208;p7:notes"/>
          <p:cNvSpPr/>
          <p:nvPr>
            <p:ph idx="3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9" name="Google Shape;209;p7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7:notes"/>
          <p:cNvSpPr txBox="1"/>
          <p:nvPr>
            <p:ph idx="11" type="ftr"/>
          </p:nvPr>
        </p:nvSpPr>
        <p:spPr>
          <a:xfrm>
            <a:off x="0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211" name="Google Shape;211;p7:notes"/>
          <p:cNvSpPr txBox="1"/>
          <p:nvPr>
            <p:ph idx="12" type="sldNum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8:notes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227" name="Google Shape;227;p8:notes"/>
          <p:cNvSpPr txBox="1"/>
          <p:nvPr>
            <p:ph idx="10" type="dt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1.7.2013</a:t>
            </a:r>
            <a:endParaRPr/>
          </a:p>
        </p:txBody>
      </p:sp>
      <p:sp>
        <p:nvSpPr>
          <p:cNvPr id="228" name="Google Shape;228;p8:notes"/>
          <p:cNvSpPr/>
          <p:nvPr>
            <p:ph idx="3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9" name="Google Shape;229;p8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8:notes"/>
          <p:cNvSpPr txBox="1"/>
          <p:nvPr>
            <p:ph idx="11" type="ftr"/>
          </p:nvPr>
        </p:nvSpPr>
        <p:spPr>
          <a:xfrm>
            <a:off x="0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231" name="Google Shape;231;p8:notes"/>
          <p:cNvSpPr txBox="1"/>
          <p:nvPr>
            <p:ph idx="12" type="sldNum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9:notes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247" name="Google Shape;247;p9:notes"/>
          <p:cNvSpPr txBox="1"/>
          <p:nvPr>
            <p:ph idx="10" type="dt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1.7.2013</a:t>
            </a:r>
            <a:endParaRPr/>
          </a:p>
        </p:txBody>
      </p:sp>
      <p:sp>
        <p:nvSpPr>
          <p:cNvPr id="248" name="Google Shape;248;p9:notes"/>
          <p:cNvSpPr/>
          <p:nvPr>
            <p:ph idx="3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9" name="Google Shape;249;p9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" name="Google Shape;250;p9:notes"/>
          <p:cNvSpPr txBox="1"/>
          <p:nvPr>
            <p:ph idx="11" type="ftr"/>
          </p:nvPr>
        </p:nvSpPr>
        <p:spPr>
          <a:xfrm>
            <a:off x="0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251" name="Google Shape;251;p9:notes"/>
          <p:cNvSpPr txBox="1"/>
          <p:nvPr>
            <p:ph idx="12" type="sldNum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0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1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1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2" name="Google Shape;22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5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0" name="Google Shape;40;p15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1" name="Google Shape;41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1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8" name="Google Shape;48;p1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1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0" name="Google Shape;50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8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8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8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2" name="Google Shape;62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9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9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9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4.png"/><Relationship Id="rId4" Type="http://schemas.openxmlformats.org/officeDocument/2006/relationships/image" Target="../media/image10.png"/><Relationship Id="rId10" Type="http://schemas.openxmlformats.org/officeDocument/2006/relationships/image" Target="../media/image12.png"/><Relationship Id="rId9" Type="http://schemas.openxmlformats.org/officeDocument/2006/relationships/image" Target="../media/image3.png"/><Relationship Id="rId5" Type="http://schemas.openxmlformats.org/officeDocument/2006/relationships/image" Target="../media/image7.png"/><Relationship Id="rId6" Type="http://schemas.openxmlformats.org/officeDocument/2006/relationships/image" Target="../media/image15.png"/><Relationship Id="rId7" Type="http://schemas.openxmlformats.org/officeDocument/2006/relationships/image" Target="../media/image1.png"/><Relationship Id="rId8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4.png"/><Relationship Id="rId4" Type="http://schemas.openxmlformats.org/officeDocument/2006/relationships/image" Target="../media/image10.png"/><Relationship Id="rId10" Type="http://schemas.openxmlformats.org/officeDocument/2006/relationships/image" Target="../media/image12.png"/><Relationship Id="rId9" Type="http://schemas.openxmlformats.org/officeDocument/2006/relationships/image" Target="../media/image3.png"/><Relationship Id="rId5" Type="http://schemas.openxmlformats.org/officeDocument/2006/relationships/image" Target="../media/image7.png"/><Relationship Id="rId6" Type="http://schemas.openxmlformats.org/officeDocument/2006/relationships/image" Target="../media/image15.png"/><Relationship Id="rId7" Type="http://schemas.openxmlformats.org/officeDocument/2006/relationships/image" Target="../media/image1.png"/><Relationship Id="rId8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4.png"/><Relationship Id="rId4" Type="http://schemas.openxmlformats.org/officeDocument/2006/relationships/image" Target="../media/image10.png"/><Relationship Id="rId10" Type="http://schemas.openxmlformats.org/officeDocument/2006/relationships/image" Target="../media/image12.png"/><Relationship Id="rId9" Type="http://schemas.openxmlformats.org/officeDocument/2006/relationships/image" Target="../media/image3.png"/><Relationship Id="rId5" Type="http://schemas.openxmlformats.org/officeDocument/2006/relationships/image" Target="../media/image7.png"/><Relationship Id="rId6" Type="http://schemas.openxmlformats.org/officeDocument/2006/relationships/image" Target="../media/image15.png"/><Relationship Id="rId7" Type="http://schemas.openxmlformats.org/officeDocument/2006/relationships/image" Target="../media/image1.png"/><Relationship Id="rId8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4.png"/><Relationship Id="rId4" Type="http://schemas.openxmlformats.org/officeDocument/2006/relationships/image" Target="../media/image10.png"/><Relationship Id="rId10" Type="http://schemas.openxmlformats.org/officeDocument/2006/relationships/image" Target="../media/image12.png"/><Relationship Id="rId9" Type="http://schemas.openxmlformats.org/officeDocument/2006/relationships/image" Target="../media/image3.png"/><Relationship Id="rId5" Type="http://schemas.openxmlformats.org/officeDocument/2006/relationships/image" Target="../media/image7.png"/><Relationship Id="rId6" Type="http://schemas.openxmlformats.org/officeDocument/2006/relationships/image" Target="../media/image15.png"/><Relationship Id="rId7" Type="http://schemas.openxmlformats.org/officeDocument/2006/relationships/image" Target="../media/image1.png"/><Relationship Id="rId8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4.png"/><Relationship Id="rId4" Type="http://schemas.openxmlformats.org/officeDocument/2006/relationships/image" Target="../media/image10.png"/><Relationship Id="rId10" Type="http://schemas.openxmlformats.org/officeDocument/2006/relationships/image" Target="../media/image12.png"/><Relationship Id="rId9" Type="http://schemas.openxmlformats.org/officeDocument/2006/relationships/image" Target="../media/image3.png"/><Relationship Id="rId5" Type="http://schemas.openxmlformats.org/officeDocument/2006/relationships/image" Target="../media/image7.png"/><Relationship Id="rId6" Type="http://schemas.openxmlformats.org/officeDocument/2006/relationships/image" Target="../media/image15.png"/><Relationship Id="rId7" Type="http://schemas.openxmlformats.org/officeDocument/2006/relationships/image" Target="../media/image1.png"/><Relationship Id="rId8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www.youtube.com/watch?v=80XcN1mNZ-c&amp;ab_channel=ThinkMedia" TargetMode="External"/><Relationship Id="rId4" Type="http://schemas.openxmlformats.org/officeDocument/2006/relationships/image" Target="../media/image14.png"/><Relationship Id="rId11" Type="http://schemas.openxmlformats.org/officeDocument/2006/relationships/image" Target="../media/image12.png"/><Relationship Id="rId10" Type="http://schemas.openxmlformats.org/officeDocument/2006/relationships/image" Target="../media/image3.png"/><Relationship Id="rId9" Type="http://schemas.openxmlformats.org/officeDocument/2006/relationships/image" Target="../media/image4.png"/><Relationship Id="rId5" Type="http://schemas.openxmlformats.org/officeDocument/2006/relationships/image" Target="../media/image10.png"/><Relationship Id="rId6" Type="http://schemas.openxmlformats.org/officeDocument/2006/relationships/image" Target="../media/image7.png"/><Relationship Id="rId7" Type="http://schemas.openxmlformats.org/officeDocument/2006/relationships/image" Target="../media/image15.png"/><Relationship Id="rId8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4.png"/><Relationship Id="rId4" Type="http://schemas.openxmlformats.org/officeDocument/2006/relationships/image" Target="../media/image10.png"/><Relationship Id="rId10" Type="http://schemas.openxmlformats.org/officeDocument/2006/relationships/image" Target="../media/image12.png"/><Relationship Id="rId9" Type="http://schemas.openxmlformats.org/officeDocument/2006/relationships/image" Target="../media/image3.png"/><Relationship Id="rId5" Type="http://schemas.openxmlformats.org/officeDocument/2006/relationships/image" Target="../media/image7.png"/><Relationship Id="rId6" Type="http://schemas.openxmlformats.org/officeDocument/2006/relationships/image" Target="../media/image15.png"/><Relationship Id="rId7" Type="http://schemas.openxmlformats.org/officeDocument/2006/relationships/image" Target="../media/image1.png"/><Relationship Id="rId8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4.png"/><Relationship Id="rId4" Type="http://schemas.openxmlformats.org/officeDocument/2006/relationships/image" Target="../media/image10.png"/><Relationship Id="rId10" Type="http://schemas.openxmlformats.org/officeDocument/2006/relationships/image" Target="../media/image12.png"/><Relationship Id="rId9" Type="http://schemas.openxmlformats.org/officeDocument/2006/relationships/image" Target="../media/image3.png"/><Relationship Id="rId5" Type="http://schemas.openxmlformats.org/officeDocument/2006/relationships/image" Target="../media/image7.png"/><Relationship Id="rId6" Type="http://schemas.openxmlformats.org/officeDocument/2006/relationships/image" Target="../media/image15.png"/><Relationship Id="rId7" Type="http://schemas.openxmlformats.org/officeDocument/2006/relationships/image" Target="../media/image1.png"/><Relationship Id="rId8" Type="http://schemas.openxmlformats.org/officeDocument/2006/relationships/image" Target="../media/image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audio.com/tomas-janci/projects/1827017337722175" TargetMode="External"/><Relationship Id="rId4" Type="http://schemas.openxmlformats.org/officeDocument/2006/relationships/image" Target="../media/image14.png"/><Relationship Id="rId11" Type="http://schemas.openxmlformats.org/officeDocument/2006/relationships/image" Target="../media/image12.png"/><Relationship Id="rId10" Type="http://schemas.openxmlformats.org/officeDocument/2006/relationships/image" Target="../media/image3.png"/><Relationship Id="rId9" Type="http://schemas.openxmlformats.org/officeDocument/2006/relationships/image" Target="../media/image4.png"/><Relationship Id="rId5" Type="http://schemas.openxmlformats.org/officeDocument/2006/relationships/image" Target="../media/image10.png"/><Relationship Id="rId6" Type="http://schemas.openxmlformats.org/officeDocument/2006/relationships/image" Target="../media/image7.png"/><Relationship Id="rId7" Type="http://schemas.openxmlformats.org/officeDocument/2006/relationships/image" Target="../media/image15.png"/><Relationship Id="rId8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1"/>
          <p:cNvGrpSpPr/>
          <p:nvPr/>
        </p:nvGrpSpPr>
        <p:grpSpPr>
          <a:xfrm>
            <a:off x="1028700" y="2772255"/>
            <a:ext cx="15690623" cy="3898244"/>
            <a:chOff x="0" y="-171450"/>
            <a:chExt cx="22721601" cy="5645050"/>
          </a:xfrm>
        </p:grpSpPr>
        <p:sp>
          <p:nvSpPr>
            <p:cNvPr id="93" name="Google Shape;93;p1"/>
            <p:cNvSpPr/>
            <p:nvPr/>
          </p:nvSpPr>
          <p:spPr>
            <a:xfrm>
              <a:off x="0" y="0"/>
              <a:ext cx="22721601" cy="5473600"/>
            </a:xfrm>
            <a:custGeom>
              <a:rect b="b" l="l" r="r" t="t"/>
              <a:pathLst>
                <a:path extrusionOk="0" h="5473600" w="22721601">
                  <a:moveTo>
                    <a:pt x="0" y="0"/>
                  </a:moveTo>
                  <a:lnTo>
                    <a:pt x="22721601" y="0"/>
                  </a:lnTo>
                  <a:lnTo>
                    <a:pt x="22721601" y="5473600"/>
                  </a:lnTo>
                  <a:lnTo>
                    <a:pt x="0" y="547360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>
              <a:noFill/>
            </a:ln>
          </p:spPr>
        </p:sp>
        <p:sp>
          <p:nvSpPr>
            <p:cNvPr id="94" name="Google Shape;94;p1"/>
            <p:cNvSpPr txBox="1"/>
            <p:nvPr/>
          </p:nvSpPr>
          <p:spPr>
            <a:xfrm>
              <a:off x="0" y="-171450"/>
              <a:ext cx="22721600" cy="5645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7400"/>
                <a:t>Χρήση podcast ως εργαλείο διάχυσης αποτελεσμάτων του έργου</a:t>
              </a:r>
              <a:endParaRPr sz="100"/>
            </a:p>
          </p:txBody>
        </p:sp>
      </p:grpSp>
      <p:sp>
        <p:nvSpPr>
          <p:cNvPr id="95" name="Google Shape;95;p1"/>
          <p:cNvSpPr txBox="1"/>
          <p:nvPr/>
        </p:nvSpPr>
        <p:spPr>
          <a:xfrm>
            <a:off x="714825" y="6840505"/>
            <a:ext cx="16858350" cy="173303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95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800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771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Tomáš Janči</a:t>
            </a:r>
            <a:endParaRPr/>
          </a:p>
          <a:p>
            <a:pPr indent="0" lvl="0" marL="0" marR="0" rtl="0" algn="ctr">
              <a:lnSpc>
                <a:spcPct val="10800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771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Get On the Action Train (GOAT)</a:t>
            </a:r>
            <a:endParaRPr/>
          </a:p>
        </p:txBody>
      </p:sp>
      <p:sp>
        <p:nvSpPr>
          <p:cNvPr id="96" name="Google Shape;96;p1"/>
          <p:cNvSpPr/>
          <p:nvPr/>
        </p:nvSpPr>
        <p:spPr>
          <a:xfrm>
            <a:off x="323611" y="9040602"/>
            <a:ext cx="995021" cy="1085886"/>
          </a:xfrm>
          <a:custGeom>
            <a:rect b="b" l="l" r="r" t="t"/>
            <a:pathLst>
              <a:path extrusionOk="0" h="1085886" w="995021">
                <a:moveTo>
                  <a:pt x="0" y="0"/>
                </a:moveTo>
                <a:lnTo>
                  <a:pt x="995020" y="0"/>
                </a:lnTo>
                <a:lnTo>
                  <a:pt x="995020" y="1085887"/>
                </a:lnTo>
                <a:lnTo>
                  <a:pt x="0" y="108588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-8740" t="0"/>
            </a:stretch>
          </a:blipFill>
          <a:ln>
            <a:noFill/>
          </a:ln>
        </p:spPr>
      </p:sp>
      <p:sp>
        <p:nvSpPr>
          <p:cNvPr id="97" name="Google Shape;97;p1"/>
          <p:cNvSpPr/>
          <p:nvPr/>
        </p:nvSpPr>
        <p:spPr>
          <a:xfrm>
            <a:off x="1890131" y="9302193"/>
            <a:ext cx="1886814" cy="638956"/>
          </a:xfrm>
          <a:custGeom>
            <a:rect b="b" l="l" r="r" t="t"/>
            <a:pathLst>
              <a:path extrusionOk="0" h="638956" w="1886814">
                <a:moveTo>
                  <a:pt x="0" y="0"/>
                </a:moveTo>
                <a:lnTo>
                  <a:pt x="1886815" y="0"/>
                </a:lnTo>
                <a:lnTo>
                  <a:pt x="1886815" y="638956"/>
                </a:lnTo>
                <a:lnTo>
                  <a:pt x="0" y="63895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7506" l="0" r="0" t="-7506"/>
            </a:stretch>
          </a:blipFill>
          <a:ln>
            <a:noFill/>
          </a:ln>
        </p:spPr>
      </p:sp>
      <p:sp>
        <p:nvSpPr>
          <p:cNvPr id="98" name="Google Shape;98;p1"/>
          <p:cNvSpPr/>
          <p:nvPr/>
        </p:nvSpPr>
        <p:spPr>
          <a:xfrm>
            <a:off x="4638377" y="9258300"/>
            <a:ext cx="1681730" cy="786140"/>
          </a:xfrm>
          <a:custGeom>
            <a:rect b="b" l="l" r="r" t="t"/>
            <a:pathLst>
              <a:path extrusionOk="0" h="786140" w="1681730">
                <a:moveTo>
                  <a:pt x="0" y="0"/>
                </a:moveTo>
                <a:lnTo>
                  <a:pt x="1681730" y="0"/>
                </a:lnTo>
                <a:lnTo>
                  <a:pt x="1681730" y="786140"/>
                </a:lnTo>
                <a:lnTo>
                  <a:pt x="0" y="78614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47729" l="0" r="0" t="-66188"/>
            </a:stretch>
          </a:blipFill>
          <a:ln>
            <a:noFill/>
          </a:ln>
        </p:spPr>
      </p:sp>
      <p:sp>
        <p:nvSpPr>
          <p:cNvPr id="99" name="Google Shape;99;p1"/>
          <p:cNvSpPr/>
          <p:nvPr/>
        </p:nvSpPr>
        <p:spPr>
          <a:xfrm>
            <a:off x="11748291" y="9281637"/>
            <a:ext cx="1669651" cy="659512"/>
          </a:xfrm>
          <a:custGeom>
            <a:rect b="b" l="l" r="r" t="t"/>
            <a:pathLst>
              <a:path extrusionOk="0" h="659512" w="1669651">
                <a:moveTo>
                  <a:pt x="0" y="0"/>
                </a:moveTo>
                <a:lnTo>
                  <a:pt x="1669651" y="0"/>
                </a:lnTo>
                <a:lnTo>
                  <a:pt x="1669651" y="659512"/>
                </a:lnTo>
                <a:lnTo>
                  <a:pt x="0" y="6595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0" name="Google Shape;100;p1"/>
          <p:cNvSpPr/>
          <p:nvPr/>
        </p:nvSpPr>
        <p:spPr>
          <a:xfrm>
            <a:off x="13989442" y="8762591"/>
            <a:ext cx="1268872" cy="1967585"/>
          </a:xfrm>
          <a:custGeom>
            <a:rect b="b" l="l" r="r" t="t"/>
            <a:pathLst>
              <a:path extrusionOk="0" h="1967585" w="1268872">
                <a:moveTo>
                  <a:pt x="0" y="0"/>
                </a:moveTo>
                <a:lnTo>
                  <a:pt x="1268872" y="0"/>
                </a:lnTo>
                <a:lnTo>
                  <a:pt x="1268872" y="1967585"/>
                </a:lnTo>
                <a:lnTo>
                  <a:pt x="0" y="196758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-106791" t="0"/>
            </a:stretch>
          </a:blipFill>
          <a:ln>
            <a:noFill/>
          </a:ln>
        </p:spPr>
      </p:sp>
      <p:sp>
        <p:nvSpPr>
          <p:cNvPr id="101" name="Google Shape;101;p1"/>
          <p:cNvSpPr/>
          <p:nvPr/>
        </p:nvSpPr>
        <p:spPr>
          <a:xfrm rot="10800000">
            <a:off x="-1906998" y="0"/>
            <a:ext cx="7386240" cy="2860733"/>
          </a:xfrm>
          <a:custGeom>
            <a:rect b="b" l="l" r="r" t="t"/>
            <a:pathLst>
              <a:path extrusionOk="0" h="2860733" w="7386240">
                <a:moveTo>
                  <a:pt x="0" y="0"/>
                </a:moveTo>
                <a:lnTo>
                  <a:pt x="7386240" y="0"/>
                </a:lnTo>
                <a:lnTo>
                  <a:pt x="7386240" y="2860733"/>
                </a:lnTo>
                <a:lnTo>
                  <a:pt x="0" y="286073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2" name="Google Shape;102;p1"/>
          <p:cNvSpPr/>
          <p:nvPr/>
        </p:nvSpPr>
        <p:spPr>
          <a:xfrm>
            <a:off x="96774" y="0"/>
            <a:ext cx="1501781" cy="1639615"/>
          </a:xfrm>
          <a:custGeom>
            <a:rect b="b" l="l" r="r" t="t"/>
            <a:pathLst>
              <a:path extrusionOk="0" h="1639615" w="1501781">
                <a:moveTo>
                  <a:pt x="0" y="0"/>
                </a:moveTo>
                <a:lnTo>
                  <a:pt x="1501780" y="0"/>
                </a:lnTo>
                <a:lnTo>
                  <a:pt x="1501780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3" name="Google Shape;103;p1"/>
          <p:cNvSpPr/>
          <p:nvPr/>
        </p:nvSpPr>
        <p:spPr>
          <a:xfrm rot="-5400000">
            <a:off x="13530601" y="2634665"/>
            <a:ext cx="7441144" cy="2881998"/>
          </a:xfrm>
          <a:custGeom>
            <a:rect b="b" l="l" r="r" t="t"/>
            <a:pathLst>
              <a:path extrusionOk="0" h="2881998" w="7441144">
                <a:moveTo>
                  <a:pt x="0" y="0"/>
                </a:moveTo>
                <a:lnTo>
                  <a:pt x="7441144" y="0"/>
                </a:lnTo>
                <a:lnTo>
                  <a:pt x="7441144" y="2881997"/>
                </a:lnTo>
                <a:lnTo>
                  <a:pt x="0" y="288199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4" name="Google Shape;104;p1"/>
          <p:cNvSpPr/>
          <p:nvPr/>
        </p:nvSpPr>
        <p:spPr>
          <a:xfrm>
            <a:off x="15810174" y="9258300"/>
            <a:ext cx="2311656" cy="696623"/>
          </a:xfrm>
          <a:custGeom>
            <a:rect b="b" l="l" r="r" t="t"/>
            <a:pathLst>
              <a:path extrusionOk="0" h="696623" w="2311656">
                <a:moveTo>
                  <a:pt x="0" y="0"/>
                </a:moveTo>
                <a:lnTo>
                  <a:pt x="2311656" y="0"/>
                </a:lnTo>
                <a:lnTo>
                  <a:pt x="2311656" y="696623"/>
                </a:lnTo>
                <a:lnTo>
                  <a:pt x="0" y="6966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0">
              <a:alphaModFix/>
            </a:blip>
            <a:stretch>
              <a:fillRect b="0" l="-5318" r="0" t="0"/>
            </a:stretch>
          </a:blipFill>
          <a:ln>
            <a:noFill/>
          </a:ln>
        </p:spPr>
      </p:sp>
      <p:sp>
        <p:nvSpPr>
          <p:cNvPr id="105" name="Google Shape;105;p1"/>
          <p:cNvSpPr txBox="1"/>
          <p:nvPr/>
        </p:nvSpPr>
        <p:spPr>
          <a:xfrm>
            <a:off x="7034945" y="9407855"/>
            <a:ext cx="4218109" cy="3323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64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AGREEMENT NUMBER: 2023-1-DE04-KA220-YOU-000123686 PROGRAMME: ERASMUS+, KEY ACTION 2, COOPERATION PARTNERSHIP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"/>
          <p:cNvSpPr txBox="1"/>
          <p:nvPr/>
        </p:nvSpPr>
        <p:spPr>
          <a:xfrm>
            <a:off x="1028700" y="2512905"/>
            <a:ext cx="8612400" cy="8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539"/>
              <a:t>Γιατί podcasting;</a:t>
            </a:r>
            <a:endParaRPr/>
          </a:p>
        </p:txBody>
      </p:sp>
      <p:sp>
        <p:nvSpPr>
          <p:cNvPr id="115" name="Google Shape;115;p2"/>
          <p:cNvSpPr txBox="1"/>
          <p:nvPr/>
        </p:nvSpPr>
        <p:spPr>
          <a:xfrm>
            <a:off x="1028700" y="4094049"/>
            <a:ext cx="14389500" cy="41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80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399"/>
              <a:t>Κύρια σημεία:</a:t>
            </a:r>
            <a:endParaRPr b="1" sz="3399"/>
          </a:p>
          <a:p>
            <a:pPr indent="-530858" lvl="1" marL="1061717" marR="0" rtl="0" algn="l">
              <a:lnSpc>
                <a:spcPct val="13801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99"/>
              <a:buFont typeface="Arial"/>
              <a:buChar char="•"/>
            </a:pPr>
            <a:r>
              <a:rPr b="1" lang="en-US" sz="3399"/>
              <a:t>Η αυξανόμενη δημοτικότητα των podcast στην εκπαίδευση και στη διάχυση έργων</a:t>
            </a:r>
            <a:endParaRPr b="1" sz="3399"/>
          </a:p>
          <a:p>
            <a:pPr indent="-530858" lvl="1" marL="1061717" marR="0" rtl="0" algn="l">
              <a:lnSpc>
                <a:spcPct val="13801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99"/>
              <a:buFont typeface="Arial"/>
              <a:buChar char="•"/>
            </a:pPr>
            <a:r>
              <a:rPr b="1" lang="en-US" sz="3399"/>
              <a:t>Ευέλικτη, προσβάσιμη και ελκυστική μορφή</a:t>
            </a:r>
            <a:endParaRPr b="1" sz="3399"/>
          </a:p>
          <a:p>
            <a:pPr indent="-530859" lvl="1" marL="1061718" marR="0" rtl="0" algn="l">
              <a:lnSpc>
                <a:spcPct val="13801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99"/>
              <a:buFont typeface="Arial"/>
              <a:buChar char="•"/>
            </a:pPr>
            <a:r>
              <a:rPr b="1" lang="en-US" sz="3399"/>
              <a:t>Ιδανικό μέσο για αφήγηση ιστοριών, συνεντεύξεις και παρουσίαση των αποτελεσμάτων ενός έργου</a:t>
            </a:r>
            <a:endParaRPr b="1" sz="3399"/>
          </a:p>
        </p:txBody>
      </p:sp>
      <p:sp>
        <p:nvSpPr>
          <p:cNvPr id="116" name="Google Shape;116;p2"/>
          <p:cNvSpPr/>
          <p:nvPr/>
        </p:nvSpPr>
        <p:spPr>
          <a:xfrm>
            <a:off x="323611" y="9040602"/>
            <a:ext cx="995021" cy="1085886"/>
          </a:xfrm>
          <a:custGeom>
            <a:rect b="b" l="l" r="r" t="t"/>
            <a:pathLst>
              <a:path extrusionOk="0" h="1085886" w="995021">
                <a:moveTo>
                  <a:pt x="0" y="0"/>
                </a:moveTo>
                <a:lnTo>
                  <a:pt x="995020" y="0"/>
                </a:lnTo>
                <a:lnTo>
                  <a:pt x="995020" y="1085887"/>
                </a:lnTo>
                <a:lnTo>
                  <a:pt x="0" y="108588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-8740" t="0"/>
            </a:stretch>
          </a:blipFill>
          <a:ln>
            <a:noFill/>
          </a:ln>
        </p:spPr>
      </p:sp>
      <p:sp>
        <p:nvSpPr>
          <p:cNvPr id="117" name="Google Shape;117;p2"/>
          <p:cNvSpPr/>
          <p:nvPr/>
        </p:nvSpPr>
        <p:spPr>
          <a:xfrm>
            <a:off x="1890131" y="9302193"/>
            <a:ext cx="1886814" cy="638956"/>
          </a:xfrm>
          <a:custGeom>
            <a:rect b="b" l="l" r="r" t="t"/>
            <a:pathLst>
              <a:path extrusionOk="0" h="638956" w="1886814">
                <a:moveTo>
                  <a:pt x="0" y="0"/>
                </a:moveTo>
                <a:lnTo>
                  <a:pt x="1886815" y="0"/>
                </a:lnTo>
                <a:lnTo>
                  <a:pt x="1886815" y="638956"/>
                </a:lnTo>
                <a:lnTo>
                  <a:pt x="0" y="63895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7506" l="0" r="0" t="-7506"/>
            </a:stretch>
          </a:blipFill>
          <a:ln>
            <a:noFill/>
          </a:ln>
        </p:spPr>
      </p:sp>
      <p:sp>
        <p:nvSpPr>
          <p:cNvPr id="118" name="Google Shape;118;p2"/>
          <p:cNvSpPr/>
          <p:nvPr/>
        </p:nvSpPr>
        <p:spPr>
          <a:xfrm>
            <a:off x="4638377" y="9258300"/>
            <a:ext cx="1681730" cy="786140"/>
          </a:xfrm>
          <a:custGeom>
            <a:rect b="b" l="l" r="r" t="t"/>
            <a:pathLst>
              <a:path extrusionOk="0" h="786140" w="1681730">
                <a:moveTo>
                  <a:pt x="0" y="0"/>
                </a:moveTo>
                <a:lnTo>
                  <a:pt x="1681730" y="0"/>
                </a:lnTo>
                <a:lnTo>
                  <a:pt x="1681730" y="786140"/>
                </a:lnTo>
                <a:lnTo>
                  <a:pt x="0" y="78614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47729" l="0" r="0" t="-66188"/>
            </a:stretch>
          </a:blipFill>
          <a:ln>
            <a:noFill/>
          </a:ln>
        </p:spPr>
      </p:sp>
      <p:sp>
        <p:nvSpPr>
          <p:cNvPr id="119" name="Google Shape;119;p2"/>
          <p:cNvSpPr/>
          <p:nvPr/>
        </p:nvSpPr>
        <p:spPr>
          <a:xfrm>
            <a:off x="11748291" y="9281637"/>
            <a:ext cx="1669651" cy="659512"/>
          </a:xfrm>
          <a:custGeom>
            <a:rect b="b" l="l" r="r" t="t"/>
            <a:pathLst>
              <a:path extrusionOk="0" h="659512" w="1669651">
                <a:moveTo>
                  <a:pt x="0" y="0"/>
                </a:moveTo>
                <a:lnTo>
                  <a:pt x="1669651" y="0"/>
                </a:lnTo>
                <a:lnTo>
                  <a:pt x="1669651" y="659512"/>
                </a:lnTo>
                <a:lnTo>
                  <a:pt x="0" y="6595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20" name="Google Shape;120;p2"/>
          <p:cNvSpPr/>
          <p:nvPr/>
        </p:nvSpPr>
        <p:spPr>
          <a:xfrm>
            <a:off x="13989442" y="8762591"/>
            <a:ext cx="1268872" cy="1967585"/>
          </a:xfrm>
          <a:custGeom>
            <a:rect b="b" l="l" r="r" t="t"/>
            <a:pathLst>
              <a:path extrusionOk="0" h="1967585" w="1268872">
                <a:moveTo>
                  <a:pt x="0" y="0"/>
                </a:moveTo>
                <a:lnTo>
                  <a:pt x="1268872" y="0"/>
                </a:lnTo>
                <a:lnTo>
                  <a:pt x="1268872" y="1967585"/>
                </a:lnTo>
                <a:lnTo>
                  <a:pt x="0" y="196758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-106791" t="0"/>
            </a:stretch>
          </a:blipFill>
          <a:ln>
            <a:noFill/>
          </a:ln>
        </p:spPr>
      </p:sp>
      <p:sp>
        <p:nvSpPr>
          <p:cNvPr id="121" name="Google Shape;121;p2"/>
          <p:cNvSpPr/>
          <p:nvPr/>
        </p:nvSpPr>
        <p:spPr>
          <a:xfrm rot="10800000">
            <a:off x="-1906998" y="0"/>
            <a:ext cx="7386240" cy="2860733"/>
          </a:xfrm>
          <a:custGeom>
            <a:rect b="b" l="l" r="r" t="t"/>
            <a:pathLst>
              <a:path extrusionOk="0" h="2860733" w="7386240">
                <a:moveTo>
                  <a:pt x="0" y="0"/>
                </a:moveTo>
                <a:lnTo>
                  <a:pt x="7386240" y="0"/>
                </a:lnTo>
                <a:lnTo>
                  <a:pt x="7386240" y="2860733"/>
                </a:lnTo>
                <a:lnTo>
                  <a:pt x="0" y="286073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22" name="Google Shape;122;p2"/>
          <p:cNvSpPr/>
          <p:nvPr/>
        </p:nvSpPr>
        <p:spPr>
          <a:xfrm>
            <a:off x="96774" y="0"/>
            <a:ext cx="1501781" cy="1639615"/>
          </a:xfrm>
          <a:custGeom>
            <a:rect b="b" l="l" r="r" t="t"/>
            <a:pathLst>
              <a:path extrusionOk="0" h="1639615" w="1501781">
                <a:moveTo>
                  <a:pt x="0" y="0"/>
                </a:moveTo>
                <a:lnTo>
                  <a:pt x="1501780" y="0"/>
                </a:lnTo>
                <a:lnTo>
                  <a:pt x="1501780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23" name="Google Shape;123;p2"/>
          <p:cNvSpPr/>
          <p:nvPr/>
        </p:nvSpPr>
        <p:spPr>
          <a:xfrm rot="-5400000">
            <a:off x="13530601" y="2634665"/>
            <a:ext cx="7441144" cy="2881998"/>
          </a:xfrm>
          <a:custGeom>
            <a:rect b="b" l="l" r="r" t="t"/>
            <a:pathLst>
              <a:path extrusionOk="0" h="2881998" w="7441144">
                <a:moveTo>
                  <a:pt x="0" y="0"/>
                </a:moveTo>
                <a:lnTo>
                  <a:pt x="7441144" y="0"/>
                </a:lnTo>
                <a:lnTo>
                  <a:pt x="7441144" y="2881997"/>
                </a:lnTo>
                <a:lnTo>
                  <a:pt x="0" y="288199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24" name="Google Shape;124;p2"/>
          <p:cNvSpPr/>
          <p:nvPr/>
        </p:nvSpPr>
        <p:spPr>
          <a:xfrm>
            <a:off x="15810174" y="9258300"/>
            <a:ext cx="2311656" cy="696623"/>
          </a:xfrm>
          <a:custGeom>
            <a:rect b="b" l="l" r="r" t="t"/>
            <a:pathLst>
              <a:path extrusionOk="0" h="696623" w="2311656">
                <a:moveTo>
                  <a:pt x="0" y="0"/>
                </a:moveTo>
                <a:lnTo>
                  <a:pt x="2311656" y="0"/>
                </a:lnTo>
                <a:lnTo>
                  <a:pt x="2311656" y="696623"/>
                </a:lnTo>
                <a:lnTo>
                  <a:pt x="0" y="6966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0">
              <a:alphaModFix/>
            </a:blip>
            <a:stretch>
              <a:fillRect b="0" l="-5318" r="0" t="0"/>
            </a:stretch>
          </a:blipFill>
          <a:ln>
            <a:noFill/>
          </a:ln>
        </p:spPr>
      </p:sp>
      <p:sp>
        <p:nvSpPr>
          <p:cNvPr id="125" name="Google Shape;125;p2"/>
          <p:cNvSpPr txBox="1"/>
          <p:nvPr/>
        </p:nvSpPr>
        <p:spPr>
          <a:xfrm>
            <a:off x="7034945" y="9407855"/>
            <a:ext cx="4218109" cy="3323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64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AGREEMENT NUMBER: 2023-1-DE04-KA220-YOU-000123686 PROGRAMME: ERASMUS+, KEY ACTION 2, COOPERATION PARTNERSHIP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3"/>
          <p:cNvSpPr txBox="1"/>
          <p:nvPr/>
        </p:nvSpPr>
        <p:spPr>
          <a:xfrm>
            <a:off x="1429650" y="1993958"/>
            <a:ext cx="16858200" cy="77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040"/>
              <a:t>Σχεδιασμός του podcast σας</a:t>
            </a:r>
            <a:endParaRPr/>
          </a:p>
        </p:txBody>
      </p:sp>
      <p:sp>
        <p:nvSpPr>
          <p:cNvPr id="135" name="Google Shape;135;p3"/>
          <p:cNvSpPr txBox="1"/>
          <p:nvPr/>
        </p:nvSpPr>
        <p:spPr>
          <a:xfrm>
            <a:off x="991725" y="3028025"/>
            <a:ext cx="15195300" cy="5626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42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93"/>
              <a:t>Ξεκινήστε με έναν σαφή στόχο: </a:t>
            </a:r>
            <a:r>
              <a:rPr lang="en-US" sz="2493"/>
              <a:t>Ποιο είναι το βασικό μήνυμα ή η ιστορία που θέλετε να μεταδώσετε;</a:t>
            </a:r>
            <a:endParaRPr sz="2493"/>
          </a:p>
          <a:p>
            <a:pPr indent="0" lvl="0" marL="0" marR="0" rtl="0" algn="l">
              <a:lnSpc>
                <a:spcPct val="1242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93"/>
          </a:p>
          <a:p>
            <a:pPr indent="0" lvl="0" marL="0" marR="0" rtl="0" algn="l">
              <a:lnSpc>
                <a:spcPct val="1242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93"/>
              <a:t>Ορίστε το κοινό-στόχο σας: </a:t>
            </a:r>
            <a:r>
              <a:rPr lang="en-US" sz="2493"/>
              <a:t>Απευθύνεστε σε νέους, σε φορείς χρηματοδότησης ή σε άλλες ομάδες έργου;</a:t>
            </a:r>
            <a:endParaRPr sz="2493"/>
          </a:p>
          <a:p>
            <a:pPr indent="0" lvl="0" marL="0" marR="0" rtl="0" algn="l">
              <a:lnSpc>
                <a:spcPct val="1242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93"/>
          </a:p>
          <a:p>
            <a:pPr indent="0" lvl="0" marL="0" marR="0" rtl="0" algn="l">
              <a:lnSpc>
                <a:spcPct val="1242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93"/>
              <a:t>Επιλέξτε κατάλληλη μορφή:</a:t>
            </a:r>
            <a:endParaRPr b="1" sz="2493"/>
          </a:p>
          <a:p>
            <a:pPr indent="0" lvl="0" marL="0" marR="0" rtl="0" algn="l">
              <a:lnSpc>
                <a:spcPct val="1242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93"/>
              <a:t>Αφήγηση από ένα άτομο (solo) – ιδανικό και για σύντομα επεισόδια</a:t>
            </a:r>
            <a:endParaRPr sz="2493"/>
          </a:p>
          <a:p>
            <a:pPr indent="0" lvl="0" marL="0" marR="0" rtl="0" algn="l">
              <a:lnSpc>
                <a:spcPct val="1242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93"/>
          </a:p>
          <a:p>
            <a:pPr indent="0" lvl="0" marL="0" marR="0" rtl="0" algn="l">
              <a:lnSpc>
                <a:spcPct val="1242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93"/>
              <a:t>Συνέντευξη με συμπαρουσιαστή ή καλεσμένο – ευέλικτη διάρκεια</a:t>
            </a:r>
            <a:endParaRPr sz="2493"/>
          </a:p>
          <a:p>
            <a:pPr indent="0" lvl="0" marL="0" marR="0" rtl="0" algn="l">
              <a:lnSpc>
                <a:spcPct val="1242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93"/>
          </a:p>
          <a:p>
            <a:pPr indent="0" lvl="0" marL="0" marR="0" rtl="0" algn="l">
              <a:lnSpc>
                <a:spcPct val="1242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93"/>
              <a:t>Αφηγηματικό ή ντοκιμαντερίστικο στυλ – επίσης ευέλικτο σε διάρκεια</a:t>
            </a:r>
            <a:endParaRPr sz="2493"/>
          </a:p>
          <a:p>
            <a:pPr indent="0" lvl="0" marL="0" marR="0" rtl="0" algn="l">
              <a:lnSpc>
                <a:spcPct val="1242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93"/>
          </a:p>
          <a:p>
            <a:pPr indent="0" lvl="0" marL="0" marR="0" rtl="0" algn="l">
              <a:lnSpc>
                <a:spcPct val="1242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93"/>
              <a:t>➤ Προσαρμόστε τη διάρκεια ανάλογα με το βάθος του περιεχομένου και τη μορφή που επιλέγετε.</a:t>
            </a:r>
            <a:endParaRPr sz="2493"/>
          </a:p>
        </p:txBody>
      </p:sp>
      <p:sp>
        <p:nvSpPr>
          <p:cNvPr id="136" name="Google Shape;136;p3"/>
          <p:cNvSpPr/>
          <p:nvPr/>
        </p:nvSpPr>
        <p:spPr>
          <a:xfrm>
            <a:off x="323611" y="9040602"/>
            <a:ext cx="995021" cy="1085886"/>
          </a:xfrm>
          <a:custGeom>
            <a:rect b="b" l="l" r="r" t="t"/>
            <a:pathLst>
              <a:path extrusionOk="0" h="1085886" w="995021">
                <a:moveTo>
                  <a:pt x="0" y="0"/>
                </a:moveTo>
                <a:lnTo>
                  <a:pt x="995020" y="0"/>
                </a:lnTo>
                <a:lnTo>
                  <a:pt x="995020" y="1085887"/>
                </a:lnTo>
                <a:lnTo>
                  <a:pt x="0" y="108588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-8740" t="0"/>
            </a:stretch>
          </a:blipFill>
          <a:ln>
            <a:noFill/>
          </a:ln>
        </p:spPr>
      </p:sp>
      <p:sp>
        <p:nvSpPr>
          <p:cNvPr id="137" name="Google Shape;137;p3"/>
          <p:cNvSpPr/>
          <p:nvPr/>
        </p:nvSpPr>
        <p:spPr>
          <a:xfrm>
            <a:off x="1890131" y="9302193"/>
            <a:ext cx="1886814" cy="638956"/>
          </a:xfrm>
          <a:custGeom>
            <a:rect b="b" l="l" r="r" t="t"/>
            <a:pathLst>
              <a:path extrusionOk="0" h="638956" w="1886814">
                <a:moveTo>
                  <a:pt x="0" y="0"/>
                </a:moveTo>
                <a:lnTo>
                  <a:pt x="1886815" y="0"/>
                </a:lnTo>
                <a:lnTo>
                  <a:pt x="1886815" y="638956"/>
                </a:lnTo>
                <a:lnTo>
                  <a:pt x="0" y="63895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7506" l="0" r="0" t="-7506"/>
            </a:stretch>
          </a:blipFill>
          <a:ln>
            <a:noFill/>
          </a:ln>
        </p:spPr>
      </p:sp>
      <p:sp>
        <p:nvSpPr>
          <p:cNvPr id="138" name="Google Shape;138;p3"/>
          <p:cNvSpPr/>
          <p:nvPr/>
        </p:nvSpPr>
        <p:spPr>
          <a:xfrm>
            <a:off x="4638377" y="9258300"/>
            <a:ext cx="1681730" cy="786140"/>
          </a:xfrm>
          <a:custGeom>
            <a:rect b="b" l="l" r="r" t="t"/>
            <a:pathLst>
              <a:path extrusionOk="0" h="786140" w="1681730">
                <a:moveTo>
                  <a:pt x="0" y="0"/>
                </a:moveTo>
                <a:lnTo>
                  <a:pt x="1681730" y="0"/>
                </a:lnTo>
                <a:lnTo>
                  <a:pt x="1681730" y="786140"/>
                </a:lnTo>
                <a:lnTo>
                  <a:pt x="0" y="78614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47729" l="0" r="0" t="-66188"/>
            </a:stretch>
          </a:blipFill>
          <a:ln>
            <a:noFill/>
          </a:ln>
        </p:spPr>
      </p:sp>
      <p:sp>
        <p:nvSpPr>
          <p:cNvPr id="139" name="Google Shape;139;p3"/>
          <p:cNvSpPr/>
          <p:nvPr/>
        </p:nvSpPr>
        <p:spPr>
          <a:xfrm>
            <a:off x="11748291" y="9281637"/>
            <a:ext cx="1669651" cy="659512"/>
          </a:xfrm>
          <a:custGeom>
            <a:rect b="b" l="l" r="r" t="t"/>
            <a:pathLst>
              <a:path extrusionOk="0" h="659512" w="1669651">
                <a:moveTo>
                  <a:pt x="0" y="0"/>
                </a:moveTo>
                <a:lnTo>
                  <a:pt x="1669651" y="0"/>
                </a:lnTo>
                <a:lnTo>
                  <a:pt x="1669651" y="659512"/>
                </a:lnTo>
                <a:lnTo>
                  <a:pt x="0" y="6595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40" name="Google Shape;140;p3"/>
          <p:cNvSpPr/>
          <p:nvPr/>
        </p:nvSpPr>
        <p:spPr>
          <a:xfrm>
            <a:off x="13989442" y="8762591"/>
            <a:ext cx="1268872" cy="1967585"/>
          </a:xfrm>
          <a:custGeom>
            <a:rect b="b" l="l" r="r" t="t"/>
            <a:pathLst>
              <a:path extrusionOk="0" h="1967585" w="1268872">
                <a:moveTo>
                  <a:pt x="0" y="0"/>
                </a:moveTo>
                <a:lnTo>
                  <a:pt x="1268872" y="0"/>
                </a:lnTo>
                <a:lnTo>
                  <a:pt x="1268872" y="1967585"/>
                </a:lnTo>
                <a:lnTo>
                  <a:pt x="0" y="196758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-106791" t="0"/>
            </a:stretch>
          </a:blipFill>
          <a:ln>
            <a:noFill/>
          </a:ln>
        </p:spPr>
      </p:sp>
      <p:sp>
        <p:nvSpPr>
          <p:cNvPr id="141" name="Google Shape;141;p3"/>
          <p:cNvSpPr/>
          <p:nvPr/>
        </p:nvSpPr>
        <p:spPr>
          <a:xfrm rot="10800000">
            <a:off x="-1906998" y="0"/>
            <a:ext cx="7386240" cy="2860733"/>
          </a:xfrm>
          <a:custGeom>
            <a:rect b="b" l="l" r="r" t="t"/>
            <a:pathLst>
              <a:path extrusionOk="0" h="2860733" w="7386240">
                <a:moveTo>
                  <a:pt x="0" y="0"/>
                </a:moveTo>
                <a:lnTo>
                  <a:pt x="7386240" y="0"/>
                </a:lnTo>
                <a:lnTo>
                  <a:pt x="7386240" y="2860733"/>
                </a:lnTo>
                <a:lnTo>
                  <a:pt x="0" y="286073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42" name="Google Shape;142;p3"/>
          <p:cNvSpPr/>
          <p:nvPr/>
        </p:nvSpPr>
        <p:spPr>
          <a:xfrm>
            <a:off x="96774" y="0"/>
            <a:ext cx="1501781" cy="1639615"/>
          </a:xfrm>
          <a:custGeom>
            <a:rect b="b" l="l" r="r" t="t"/>
            <a:pathLst>
              <a:path extrusionOk="0" h="1639615" w="1501781">
                <a:moveTo>
                  <a:pt x="0" y="0"/>
                </a:moveTo>
                <a:lnTo>
                  <a:pt x="1501780" y="0"/>
                </a:lnTo>
                <a:lnTo>
                  <a:pt x="1501780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43" name="Google Shape;143;p3"/>
          <p:cNvSpPr/>
          <p:nvPr/>
        </p:nvSpPr>
        <p:spPr>
          <a:xfrm rot="-5400000">
            <a:off x="13530601" y="2634665"/>
            <a:ext cx="7441144" cy="2881998"/>
          </a:xfrm>
          <a:custGeom>
            <a:rect b="b" l="l" r="r" t="t"/>
            <a:pathLst>
              <a:path extrusionOk="0" h="2881998" w="7441144">
                <a:moveTo>
                  <a:pt x="0" y="0"/>
                </a:moveTo>
                <a:lnTo>
                  <a:pt x="7441144" y="0"/>
                </a:lnTo>
                <a:lnTo>
                  <a:pt x="7441144" y="2881997"/>
                </a:lnTo>
                <a:lnTo>
                  <a:pt x="0" y="288199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44" name="Google Shape;144;p3"/>
          <p:cNvSpPr/>
          <p:nvPr/>
        </p:nvSpPr>
        <p:spPr>
          <a:xfrm>
            <a:off x="15810174" y="9258300"/>
            <a:ext cx="2311656" cy="696623"/>
          </a:xfrm>
          <a:custGeom>
            <a:rect b="b" l="l" r="r" t="t"/>
            <a:pathLst>
              <a:path extrusionOk="0" h="696623" w="2311656">
                <a:moveTo>
                  <a:pt x="0" y="0"/>
                </a:moveTo>
                <a:lnTo>
                  <a:pt x="2311656" y="0"/>
                </a:lnTo>
                <a:lnTo>
                  <a:pt x="2311656" y="696623"/>
                </a:lnTo>
                <a:lnTo>
                  <a:pt x="0" y="6966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0">
              <a:alphaModFix/>
            </a:blip>
            <a:stretch>
              <a:fillRect b="0" l="-5318" r="0" t="0"/>
            </a:stretch>
          </a:blipFill>
          <a:ln>
            <a:noFill/>
          </a:ln>
        </p:spPr>
      </p:sp>
      <p:sp>
        <p:nvSpPr>
          <p:cNvPr id="145" name="Google Shape;145;p3"/>
          <p:cNvSpPr txBox="1"/>
          <p:nvPr/>
        </p:nvSpPr>
        <p:spPr>
          <a:xfrm>
            <a:off x="7034945" y="9407855"/>
            <a:ext cx="4218109" cy="3323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64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AGREEMENT NUMBER: 2023-1-DE04-KA220-YOU-000123686 PROGRAMME: ERASMUS+, KEY ACTION 2, COOPERATION PARTNERSHIP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4"/>
          <p:cNvSpPr txBox="1"/>
          <p:nvPr/>
        </p:nvSpPr>
        <p:spPr>
          <a:xfrm>
            <a:off x="1702377" y="2329653"/>
            <a:ext cx="16858200" cy="77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040"/>
              <a:t>Βασικά εργαλεία – έχετε ήδη ό,τι χρειάζεστε</a:t>
            </a:r>
            <a:endParaRPr b="1" sz="5040"/>
          </a:p>
        </p:txBody>
      </p:sp>
      <p:sp>
        <p:nvSpPr>
          <p:cNvPr id="155" name="Google Shape;155;p4"/>
          <p:cNvSpPr txBox="1"/>
          <p:nvPr/>
        </p:nvSpPr>
        <p:spPr>
          <a:xfrm>
            <a:off x="1702377" y="3925605"/>
            <a:ext cx="16858200" cy="45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801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799"/>
              <a:t>Συσκευές ηχογράφησης: Μικρόφωνο από smartphone, φορητό υπολογιστή ή εξωτερικό μικρόφωνο (προαιρετικό)</a:t>
            </a:r>
            <a:endParaRPr b="1" sz="2799"/>
          </a:p>
          <a:p>
            <a:pPr indent="0" lvl="0" marL="0" marR="0" rtl="0" algn="l">
              <a:lnSpc>
                <a:spcPct val="13801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799"/>
          </a:p>
          <a:p>
            <a:pPr indent="0" lvl="0" marL="0" marR="0" rtl="0" algn="l">
              <a:lnSpc>
                <a:spcPct val="13801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799"/>
              <a:t>Λογισμικά εργαλεία:</a:t>
            </a:r>
            <a:endParaRPr b="1" sz="2799"/>
          </a:p>
          <a:p>
            <a:pPr indent="-302260" lvl="1" marL="604518" marR="0" rtl="0" algn="l">
              <a:lnSpc>
                <a:spcPct val="13801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99"/>
              <a:buFont typeface="Arial"/>
              <a:buChar char="•"/>
            </a:pPr>
            <a:r>
              <a:rPr b="1" lang="en-US" sz="2799"/>
              <a:t>Ηχογράφηση: </a:t>
            </a:r>
            <a:r>
              <a:rPr lang="en-US" sz="2799"/>
              <a:t>Voice Notes, Zoom, OBS Studio</a:t>
            </a:r>
            <a:endParaRPr sz="2799"/>
          </a:p>
          <a:p>
            <a:pPr indent="-302260" lvl="1" marL="604518" marR="0" rtl="0" algn="l">
              <a:lnSpc>
                <a:spcPct val="13801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99"/>
              <a:buFont typeface="Arial"/>
              <a:buChar char="•"/>
            </a:pPr>
            <a:r>
              <a:rPr b="1" lang="en-US" sz="2799"/>
              <a:t>Επεξεργασία: </a:t>
            </a:r>
            <a:r>
              <a:rPr lang="en-US" sz="2799"/>
              <a:t>Audacity, GarageBand, Descript</a:t>
            </a:r>
            <a:endParaRPr sz="2799"/>
          </a:p>
          <a:p>
            <a:pPr indent="-302260" lvl="1" marL="604518" marR="0" rtl="0" algn="l">
              <a:lnSpc>
                <a:spcPct val="13801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99"/>
              <a:buFont typeface="Arial"/>
              <a:buChar char="•"/>
            </a:pPr>
            <a:r>
              <a:rPr b="1" lang="en-US" sz="2799"/>
              <a:t>NotebookLM: </a:t>
            </a:r>
            <a:r>
              <a:rPr lang="en-US" sz="2799"/>
              <a:t>Χρήσιμο για τη δομή του σεναρίου, τη δημιουργία ερωτήσεων ή την παραγωγή περιεχομένου</a:t>
            </a:r>
            <a:endParaRPr sz="2799"/>
          </a:p>
        </p:txBody>
      </p:sp>
      <p:sp>
        <p:nvSpPr>
          <p:cNvPr id="156" name="Google Shape;156;p4"/>
          <p:cNvSpPr/>
          <p:nvPr/>
        </p:nvSpPr>
        <p:spPr>
          <a:xfrm>
            <a:off x="323611" y="9040602"/>
            <a:ext cx="995021" cy="1085886"/>
          </a:xfrm>
          <a:custGeom>
            <a:rect b="b" l="l" r="r" t="t"/>
            <a:pathLst>
              <a:path extrusionOk="0" h="1085886" w="995021">
                <a:moveTo>
                  <a:pt x="0" y="0"/>
                </a:moveTo>
                <a:lnTo>
                  <a:pt x="995020" y="0"/>
                </a:lnTo>
                <a:lnTo>
                  <a:pt x="995020" y="1085887"/>
                </a:lnTo>
                <a:lnTo>
                  <a:pt x="0" y="108588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-8740" t="0"/>
            </a:stretch>
          </a:blipFill>
          <a:ln>
            <a:noFill/>
          </a:ln>
        </p:spPr>
      </p:sp>
      <p:sp>
        <p:nvSpPr>
          <p:cNvPr id="157" name="Google Shape;157;p4"/>
          <p:cNvSpPr/>
          <p:nvPr/>
        </p:nvSpPr>
        <p:spPr>
          <a:xfrm>
            <a:off x="1890131" y="9302193"/>
            <a:ext cx="1886814" cy="638956"/>
          </a:xfrm>
          <a:custGeom>
            <a:rect b="b" l="l" r="r" t="t"/>
            <a:pathLst>
              <a:path extrusionOk="0" h="638956" w="1886814">
                <a:moveTo>
                  <a:pt x="0" y="0"/>
                </a:moveTo>
                <a:lnTo>
                  <a:pt x="1886815" y="0"/>
                </a:lnTo>
                <a:lnTo>
                  <a:pt x="1886815" y="638956"/>
                </a:lnTo>
                <a:lnTo>
                  <a:pt x="0" y="63895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7506" l="0" r="0" t="-7506"/>
            </a:stretch>
          </a:blipFill>
          <a:ln>
            <a:noFill/>
          </a:ln>
        </p:spPr>
      </p:sp>
      <p:sp>
        <p:nvSpPr>
          <p:cNvPr id="158" name="Google Shape;158;p4"/>
          <p:cNvSpPr/>
          <p:nvPr/>
        </p:nvSpPr>
        <p:spPr>
          <a:xfrm>
            <a:off x="4638377" y="9258300"/>
            <a:ext cx="1681730" cy="786140"/>
          </a:xfrm>
          <a:custGeom>
            <a:rect b="b" l="l" r="r" t="t"/>
            <a:pathLst>
              <a:path extrusionOk="0" h="786140" w="1681730">
                <a:moveTo>
                  <a:pt x="0" y="0"/>
                </a:moveTo>
                <a:lnTo>
                  <a:pt x="1681730" y="0"/>
                </a:lnTo>
                <a:lnTo>
                  <a:pt x="1681730" y="786140"/>
                </a:lnTo>
                <a:lnTo>
                  <a:pt x="0" y="78614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47729" l="0" r="0" t="-66188"/>
            </a:stretch>
          </a:blipFill>
          <a:ln>
            <a:noFill/>
          </a:ln>
        </p:spPr>
      </p:sp>
      <p:sp>
        <p:nvSpPr>
          <p:cNvPr id="159" name="Google Shape;159;p4"/>
          <p:cNvSpPr/>
          <p:nvPr/>
        </p:nvSpPr>
        <p:spPr>
          <a:xfrm>
            <a:off x="11748291" y="9281637"/>
            <a:ext cx="1669651" cy="659512"/>
          </a:xfrm>
          <a:custGeom>
            <a:rect b="b" l="l" r="r" t="t"/>
            <a:pathLst>
              <a:path extrusionOk="0" h="659512" w="1669651">
                <a:moveTo>
                  <a:pt x="0" y="0"/>
                </a:moveTo>
                <a:lnTo>
                  <a:pt x="1669651" y="0"/>
                </a:lnTo>
                <a:lnTo>
                  <a:pt x="1669651" y="659512"/>
                </a:lnTo>
                <a:lnTo>
                  <a:pt x="0" y="6595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60" name="Google Shape;160;p4"/>
          <p:cNvSpPr/>
          <p:nvPr/>
        </p:nvSpPr>
        <p:spPr>
          <a:xfrm>
            <a:off x="13989442" y="8762591"/>
            <a:ext cx="1268872" cy="1967585"/>
          </a:xfrm>
          <a:custGeom>
            <a:rect b="b" l="l" r="r" t="t"/>
            <a:pathLst>
              <a:path extrusionOk="0" h="1967585" w="1268872">
                <a:moveTo>
                  <a:pt x="0" y="0"/>
                </a:moveTo>
                <a:lnTo>
                  <a:pt x="1268872" y="0"/>
                </a:lnTo>
                <a:lnTo>
                  <a:pt x="1268872" y="1967585"/>
                </a:lnTo>
                <a:lnTo>
                  <a:pt x="0" y="196758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-106791" t="0"/>
            </a:stretch>
          </a:blipFill>
          <a:ln>
            <a:noFill/>
          </a:ln>
        </p:spPr>
      </p:sp>
      <p:sp>
        <p:nvSpPr>
          <p:cNvPr id="161" name="Google Shape;161;p4"/>
          <p:cNvSpPr/>
          <p:nvPr/>
        </p:nvSpPr>
        <p:spPr>
          <a:xfrm rot="10800000">
            <a:off x="-1906998" y="0"/>
            <a:ext cx="7386240" cy="2860733"/>
          </a:xfrm>
          <a:custGeom>
            <a:rect b="b" l="l" r="r" t="t"/>
            <a:pathLst>
              <a:path extrusionOk="0" h="2860733" w="7386240">
                <a:moveTo>
                  <a:pt x="0" y="0"/>
                </a:moveTo>
                <a:lnTo>
                  <a:pt x="7386240" y="0"/>
                </a:lnTo>
                <a:lnTo>
                  <a:pt x="7386240" y="2860733"/>
                </a:lnTo>
                <a:lnTo>
                  <a:pt x="0" y="286073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62" name="Google Shape;162;p4"/>
          <p:cNvSpPr/>
          <p:nvPr/>
        </p:nvSpPr>
        <p:spPr>
          <a:xfrm>
            <a:off x="96774" y="0"/>
            <a:ext cx="1501781" cy="1639615"/>
          </a:xfrm>
          <a:custGeom>
            <a:rect b="b" l="l" r="r" t="t"/>
            <a:pathLst>
              <a:path extrusionOk="0" h="1639615" w="1501781">
                <a:moveTo>
                  <a:pt x="0" y="0"/>
                </a:moveTo>
                <a:lnTo>
                  <a:pt x="1501780" y="0"/>
                </a:lnTo>
                <a:lnTo>
                  <a:pt x="1501780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63" name="Google Shape;163;p4"/>
          <p:cNvSpPr/>
          <p:nvPr/>
        </p:nvSpPr>
        <p:spPr>
          <a:xfrm rot="-5400000">
            <a:off x="13530601" y="2634665"/>
            <a:ext cx="7441144" cy="2881998"/>
          </a:xfrm>
          <a:custGeom>
            <a:rect b="b" l="l" r="r" t="t"/>
            <a:pathLst>
              <a:path extrusionOk="0" h="2881998" w="7441144">
                <a:moveTo>
                  <a:pt x="0" y="0"/>
                </a:moveTo>
                <a:lnTo>
                  <a:pt x="7441144" y="0"/>
                </a:lnTo>
                <a:lnTo>
                  <a:pt x="7441144" y="2881997"/>
                </a:lnTo>
                <a:lnTo>
                  <a:pt x="0" y="288199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64" name="Google Shape;164;p4"/>
          <p:cNvSpPr/>
          <p:nvPr/>
        </p:nvSpPr>
        <p:spPr>
          <a:xfrm>
            <a:off x="15810174" y="9258300"/>
            <a:ext cx="2311656" cy="696623"/>
          </a:xfrm>
          <a:custGeom>
            <a:rect b="b" l="l" r="r" t="t"/>
            <a:pathLst>
              <a:path extrusionOk="0" h="696623" w="2311656">
                <a:moveTo>
                  <a:pt x="0" y="0"/>
                </a:moveTo>
                <a:lnTo>
                  <a:pt x="2311656" y="0"/>
                </a:lnTo>
                <a:lnTo>
                  <a:pt x="2311656" y="696623"/>
                </a:lnTo>
                <a:lnTo>
                  <a:pt x="0" y="6966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0">
              <a:alphaModFix/>
            </a:blip>
            <a:stretch>
              <a:fillRect b="0" l="-5318" r="0" t="0"/>
            </a:stretch>
          </a:blipFill>
          <a:ln>
            <a:noFill/>
          </a:ln>
        </p:spPr>
      </p:sp>
      <p:sp>
        <p:nvSpPr>
          <p:cNvPr id="165" name="Google Shape;165;p4"/>
          <p:cNvSpPr txBox="1"/>
          <p:nvPr/>
        </p:nvSpPr>
        <p:spPr>
          <a:xfrm>
            <a:off x="7034945" y="9407855"/>
            <a:ext cx="4218109" cy="3323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64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AGREEMENT NUMBER: 2023-1-DE04-KA220-YOU-000123686 PROGRAMME: ERASMUS+, KEY ACTION 2, COOPERATION PARTNERSHIP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5"/>
          <p:cNvSpPr txBox="1"/>
          <p:nvPr/>
        </p:nvSpPr>
        <p:spPr>
          <a:xfrm>
            <a:off x="821121" y="2374958"/>
            <a:ext cx="16858200" cy="71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640"/>
              <a:t>Συμβουλές ηχογράφησης για καθαρό και ευκρινή ήχο</a:t>
            </a:r>
            <a:endParaRPr b="1" sz="4640"/>
          </a:p>
        </p:txBody>
      </p:sp>
      <p:sp>
        <p:nvSpPr>
          <p:cNvPr id="175" name="Google Shape;175;p5"/>
          <p:cNvSpPr txBox="1"/>
          <p:nvPr/>
        </p:nvSpPr>
        <p:spPr>
          <a:xfrm>
            <a:off x="1028700" y="3698581"/>
            <a:ext cx="16858200" cy="538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542290" lvl="1" marL="109728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Char char="•"/>
            </a:pPr>
            <a:r>
              <a:rPr lang="en-US" sz="3500"/>
              <a:t>Ηχογραφήστε σε ένα ήσυχο δωμάτιο χωρίς αντίλαλο (οι ντουλάπες είναι εξαιρετικές!).</a:t>
            </a:r>
            <a:endParaRPr sz="3500"/>
          </a:p>
          <a:p>
            <a:pPr indent="-542290" lvl="1" marL="109728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Char char="•"/>
            </a:pPr>
            <a:r>
              <a:rPr lang="en-US" sz="3500"/>
              <a:t>Μιλήστε φυσικά και καθαρά, με σταθερό ρυθμό.</a:t>
            </a:r>
            <a:endParaRPr sz="3500"/>
          </a:p>
          <a:p>
            <a:pPr indent="-542290" lvl="1" marL="109728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Char char="•"/>
            </a:pPr>
            <a:r>
              <a:rPr lang="en-US" sz="3500"/>
              <a:t>Για καλύτερη ποιότητα ήχου, χρησιμοποιήστε ακουστικά με μικρόφωνο.</a:t>
            </a:r>
            <a:endParaRPr sz="3500"/>
          </a:p>
          <a:p>
            <a:pPr indent="-542290" lvl="1" marL="109728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Char char="•"/>
            </a:pPr>
            <a:r>
              <a:rPr lang="en-US" sz="3500"/>
              <a:t>Ελέγξτε το επίπεδο θορύβου πριν ξεκινήσετε.</a:t>
            </a:r>
            <a:endParaRPr sz="3500"/>
          </a:p>
          <a:p>
            <a:pPr indent="-542290" lvl="1" marL="109728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Char char="•"/>
            </a:pPr>
            <a:r>
              <a:rPr lang="en-US" sz="3500"/>
              <a:t>Κάντε μια σύντομη δοκιμαστική ηχογράφηση και ακούστε την.</a:t>
            </a:r>
            <a:endParaRPr sz="3500"/>
          </a:p>
        </p:txBody>
      </p:sp>
      <p:sp>
        <p:nvSpPr>
          <p:cNvPr id="176" name="Google Shape;176;p5"/>
          <p:cNvSpPr/>
          <p:nvPr/>
        </p:nvSpPr>
        <p:spPr>
          <a:xfrm>
            <a:off x="323611" y="9040602"/>
            <a:ext cx="995021" cy="1085886"/>
          </a:xfrm>
          <a:custGeom>
            <a:rect b="b" l="l" r="r" t="t"/>
            <a:pathLst>
              <a:path extrusionOk="0" h="1085886" w="995021">
                <a:moveTo>
                  <a:pt x="0" y="0"/>
                </a:moveTo>
                <a:lnTo>
                  <a:pt x="995020" y="0"/>
                </a:lnTo>
                <a:lnTo>
                  <a:pt x="995020" y="1085887"/>
                </a:lnTo>
                <a:lnTo>
                  <a:pt x="0" y="108588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-8740" t="0"/>
            </a:stretch>
          </a:blipFill>
          <a:ln>
            <a:noFill/>
          </a:ln>
        </p:spPr>
      </p:sp>
      <p:sp>
        <p:nvSpPr>
          <p:cNvPr id="177" name="Google Shape;177;p5"/>
          <p:cNvSpPr/>
          <p:nvPr/>
        </p:nvSpPr>
        <p:spPr>
          <a:xfrm>
            <a:off x="1890131" y="9302193"/>
            <a:ext cx="1886814" cy="638956"/>
          </a:xfrm>
          <a:custGeom>
            <a:rect b="b" l="l" r="r" t="t"/>
            <a:pathLst>
              <a:path extrusionOk="0" h="638956" w="1886814">
                <a:moveTo>
                  <a:pt x="0" y="0"/>
                </a:moveTo>
                <a:lnTo>
                  <a:pt x="1886815" y="0"/>
                </a:lnTo>
                <a:lnTo>
                  <a:pt x="1886815" y="638956"/>
                </a:lnTo>
                <a:lnTo>
                  <a:pt x="0" y="63895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7506" l="0" r="0" t="-7506"/>
            </a:stretch>
          </a:blipFill>
          <a:ln>
            <a:noFill/>
          </a:ln>
        </p:spPr>
      </p:sp>
      <p:sp>
        <p:nvSpPr>
          <p:cNvPr id="178" name="Google Shape;178;p5"/>
          <p:cNvSpPr/>
          <p:nvPr/>
        </p:nvSpPr>
        <p:spPr>
          <a:xfrm>
            <a:off x="4638377" y="9258300"/>
            <a:ext cx="1681730" cy="786140"/>
          </a:xfrm>
          <a:custGeom>
            <a:rect b="b" l="l" r="r" t="t"/>
            <a:pathLst>
              <a:path extrusionOk="0" h="786140" w="1681730">
                <a:moveTo>
                  <a:pt x="0" y="0"/>
                </a:moveTo>
                <a:lnTo>
                  <a:pt x="1681730" y="0"/>
                </a:lnTo>
                <a:lnTo>
                  <a:pt x="1681730" y="786140"/>
                </a:lnTo>
                <a:lnTo>
                  <a:pt x="0" y="78614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47729" l="0" r="0" t="-66188"/>
            </a:stretch>
          </a:blipFill>
          <a:ln>
            <a:noFill/>
          </a:ln>
        </p:spPr>
      </p:sp>
      <p:sp>
        <p:nvSpPr>
          <p:cNvPr id="179" name="Google Shape;179;p5"/>
          <p:cNvSpPr/>
          <p:nvPr/>
        </p:nvSpPr>
        <p:spPr>
          <a:xfrm>
            <a:off x="11748291" y="9281637"/>
            <a:ext cx="1669651" cy="659512"/>
          </a:xfrm>
          <a:custGeom>
            <a:rect b="b" l="l" r="r" t="t"/>
            <a:pathLst>
              <a:path extrusionOk="0" h="659512" w="1669651">
                <a:moveTo>
                  <a:pt x="0" y="0"/>
                </a:moveTo>
                <a:lnTo>
                  <a:pt x="1669651" y="0"/>
                </a:lnTo>
                <a:lnTo>
                  <a:pt x="1669651" y="659512"/>
                </a:lnTo>
                <a:lnTo>
                  <a:pt x="0" y="6595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80" name="Google Shape;180;p5"/>
          <p:cNvSpPr/>
          <p:nvPr/>
        </p:nvSpPr>
        <p:spPr>
          <a:xfrm>
            <a:off x="13989442" y="8762591"/>
            <a:ext cx="1268872" cy="1967585"/>
          </a:xfrm>
          <a:custGeom>
            <a:rect b="b" l="l" r="r" t="t"/>
            <a:pathLst>
              <a:path extrusionOk="0" h="1967585" w="1268872">
                <a:moveTo>
                  <a:pt x="0" y="0"/>
                </a:moveTo>
                <a:lnTo>
                  <a:pt x="1268872" y="0"/>
                </a:lnTo>
                <a:lnTo>
                  <a:pt x="1268872" y="1967585"/>
                </a:lnTo>
                <a:lnTo>
                  <a:pt x="0" y="196758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-106791" t="0"/>
            </a:stretch>
          </a:blipFill>
          <a:ln>
            <a:noFill/>
          </a:ln>
        </p:spPr>
      </p:sp>
      <p:sp>
        <p:nvSpPr>
          <p:cNvPr id="181" name="Google Shape;181;p5"/>
          <p:cNvSpPr/>
          <p:nvPr/>
        </p:nvSpPr>
        <p:spPr>
          <a:xfrm rot="10800000">
            <a:off x="-1906998" y="0"/>
            <a:ext cx="7386240" cy="2860733"/>
          </a:xfrm>
          <a:custGeom>
            <a:rect b="b" l="l" r="r" t="t"/>
            <a:pathLst>
              <a:path extrusionOk="0" h="2860733" w="7386240">
                <a:moveTo>
                  <a:pt x="0" y="0"/>
                </a:moveTo>
                <a:lnTo>
                  <a:pt x="7386240" y="0"/>
                </a:lnTo>
                <a:lnTo>
                  <a:pt x="7386240" y="2860733"/>
                </a:lnTo>
                <a:lnTo>
                  <a:pt x="0" y="286073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82" name="Google Shape;182;p5"/>
          <p:cNvSpPr/>
          <p:nvPr/>
        </p:nvSpPr>
        <p:spPr>
          <a:xfrm>
            <a:off x="96774" y="0"/>
            <a:ext cx="1501781" cy="1639615"/>
          </a:xfrm>
          <a:custGeom>
            <a:rect b="b" l="l" r="r" t="t"/>
            <a:pathLst>
              <a:path extrusionOk="0" h="1639615" w="1501781">
                <a:moveTo>
                  <a:pt x="0" y="0"/>
                </a:moveTo>
                <a:lnTo>
                  <a:pt x="1501780" y="0"/>
                </a:lnTo>
                <a:lnTo>
                  <a:pt x="1501780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83" name="Google Shape;183;p5"/>
          <p:cNvSpPr/>
          <p:nvPr/>
        </p:nvSpPr>
        <p:spPr>
          <a:xfrm rot="-5400000">
            <a:off x="13530601" y="2634665"/>
            <a:ext cx="7441144" cy="2881998"/>
          </a:xfrm>
          <a:custGeom>
            <a:rect b="b" l="l" r="r" t="t"/>
            <a:pathLst>
              <a:path extrusionOk="0" h="2881998" w="7441144">
                <a:moveTo>
                  <a:pt x="0" y="0"/>
                </a:moveTo>
                <a:lnTo>
                  <a:pt x="7441144" y="0"/>
                </a:lnTo>
                <a:lnTo>
                  <a:pt x="7441144" y="2881997"/>
                </a:lnTo>
                <a:lnTo>
                  <a:pt x="0" y="288199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84" name="Google Shape;184;p5"/>
          <p:cNvSpPr/>
          <p:nvPr/>
        </p:nvSpPr>
        <p:spPr>
          <a:xfrm>
            <a:off x="15810174" y="9258300"/>
            <a:ext cx="2311656" cy="696623"/>
          </a:xfrm>
          <a:custGeom>
            <a:rect b="b" l="l" r="r" t="t"/>
            <a:pathLst>
              <a:path extrusionOk="0" h="696623" w="2311656">
                <a:moveTo>
                  <a:pt x="0" y="0"/>
                </a:moveTo>
                <a:lnTo>
                  <a:pt x="2311656" y="0"/>
                </a:lnTo>
                <a:lnTo>
                  <a:pt x="2311656" y="696623"/>
                </a:lnTo>
                <a:lnTo>
                  <a:pt x="0" y="6966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0">
              <a:alphaModFix/>
            </a:blip>
            <a:stretch>
              <a:fillRect b="0" l="-5318" r="0" t="0"/>
            </a:stretch>
          </a:blipFill>
          <a:ln>
            <a:noFill/>
          </a:ln>
        </p:spPr>
      </p:sp>
      <p:sp>
        <p:nvSpPr>
          <p:cNvPr id="185" name="Google Shape;185;p5"/>
          <p:cNvSpPr txBox="1"/>
          <p:nvPr/>
        </p:nvSpPr>
        <p:spPr>
          <a:xfrm>
            <a:off x="7034945" y="9407855"/>
            <a:ext cx="4218109" cy="3323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64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AGREEMENT NUMBER: 2023-1-DE04-KA220-YOU-000123686 PROGRAMME: ERASMUS+, KEY ACTION 2, COOPERATION PARTNERSHIP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6"/>
          <p:cNvSpPr txBox="1"/>
          <p:nvPr/>
        </p:nvSpPr>
        <p:spPr>
          <a:xfrm>
            <a:off x="1284891" y="3213315"/>
            <a:ext cx="14413753" cy="25452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800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94" u="sng" cap="none" strike="noStrike">
                <a:solidFill>
                  <a:srgbClr val="0097A7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Najlepšie LACNÉ nastavenie podcastu pre začiatočníkov (všetko, čo potrebujete na začiatok!) Špeciálna séria: Smerom k aktívnej demokratickej účasti / Epizóda 9: Rešpekt online a offline – Sila etikety a netikety - Agora NextGen | Podcast na Spotify Moment 208: Najhlúpejšie finančné rady, ktoré všetci čudne dodržiavajú a ktoré ich držia v chudobe! - Denník generálneho riaditeľa so Stevenom Bartlettom | Podcast na Spotify</a:t>
            </a:r>
            <a:endParaRPr/>
          </a:p>
        </p:txBody>
      </p:sp>
      <p:sp>
        <p:nvSpPr>
          <p:cNvPr id="195" name="Google Shape;195;p6"/>
          <p:cNvSpPr/>
          <p:nvPr/>
        </p:nvSpPr>
        <p:spPr>
          <a:xfrm>
            <a:off x="323611" y="9040602"/>
            <a:ext cx="995021" cy="1085886"/>
          </a:xfrm>
          <a:custGeom>
            <a:rect b="b" l="l" r="r" t="t"/>
            <a:pathLst>
              <a:path extrusionOk="0" h="1085886" w="995021">
                <a:moveTo>
                  <a:pt x="0" y="0"/>
                </a:moveTo>
                <a:lnTo>
                  <a:pt x="995020" y="0"/>
                </a:lnTo>
                <a:lnTo>
                  <a:pt x="995020" y="1085887"/>
                </a:lnTo>
                <a:lnTo>
                  <a:pt x="0" y="108588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-8740" t="0"/>
            </a:stretch>
          </a:blipFill>
          <a:ln>
            <a:noFill/>
          </a:ln>
        </p:spPr>
      </p:sp>
      <p:sp>
        <p:nvSpPr>
          <p:cNvPr id="196" name="Google Shape;196;p6"/>
          <p:cNvSpPr/>
          <p:nvPr/>
        </p:nvSpPr>
        <p:spPr>
          <a:xfrm>
            <a:off x="1890131" y="9302193"/>
            <a:ext cx="1886814" cy="638956"/>
          </a:xfrm>
          <a:custGeom>
            <a:rect b="b" l="l" r="r" t="t"/>
            <a:pathLst>
              <a:path extrusionOk="0" h="638956" w="1886814">
                <a:moveTo>
                  <a:pt x="0" y="0"/>
                </a:moveTo>
                <a:lnTo>
                  <a:pt x="1886815" y="0"/>
                </a:lnTo>
                <a:lnTo>
                  <a:pt x="1886815" y="638956"/>
                </a:lnTo>
                <a:lnTo>
                  <a:pt x="0" y="63895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7506" l="0" r="0" t="-7506"/>
            </a:stretch>
          </a:blipFill>
          <a:ln>
            <a:noFill/>
          </a:ln>
        </p:spPr>
      </p:sp>
      <p:sp>
        <p:nvSpPr>
          <p:cNvPr id="197" name="Google Shape;197;p6"/>
          <p:cNvSpPr/>
          <p:nvPr/>
        </p:nvSpPr>
        <p:spPr>
          <a:xfrm>
            <a:off x="4638377" y="9258300"/>
            <a:ext cx="1681730" cy="786140"/>
          </a:xfrm>
          <a:custGeom>
            <a:rect b="b" l="l" r="r" t="t"/>
            <a:pathLst>
              <a:path extrusionOk="0" h="786140" w="1681730">
                <a:moveTo>
                  <a:pt x="0" y="0"/>
                </a:moveTo>
                <a:lnTo>
                  <a:pt x="1681730" y="0"/>
                </a:lnTo>
                <a:lnTo>
                  <a:pt x="1681730" y="786140"/>
                </a:lnTo>
                <a:lnTo>
                  <a:pt x="0" y="78614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47729" l="0" r="0" t="-66188"/>
            </a:stretch>
          </a:blipFill>
          <a:ln>
            <a:noFill/>
          </a:ln>
        </p:spPr>
      </p:sp>
      <p:sp>
        <p:nvSpPr>
          <p:cNvPr id="198" name="Google Shape;198;p6"/>
          <p:cNvSpPr/>
          <p:nvPr/>
        </p:nvSpPr>
        <p:spPr>
          <a:xfrm>
            <a:off x="11748291" y="9281637"/>
            <a:ext cx="1669651" cy="659512"/>
          </a:xfrm>
          <a:custGeom>
            <a:rect b="b" l="l" r="r" t="t"/>
            <a:pathLst>
              <a:path extrusionOk="0" h="659512" w="1669651">
                <a:moveTo>
                  <a:pt x="0" y="0"/>
                </a:moveTo>
                <a:lnTo>
                  <a:pt x="1669651" y="0"/>
                </a:lnTo>
                <a:lnTo>
                  <a:pt x="1669651" y="659512"/>
                </a:lnTo>
                <a:lnTo>
                  <a:pt x="0" y="6595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99" name="Google Shape;199;p6"/>
          <p:cNvSpPr/>
          <p:nvPr/>
        </p:nvSpPr>
        <p:spPr>
          <a:xfrm>
            <a:off x="13989442" y="8762591"/>
            <a:ext cx="1268872" cy="1967585"/>
          </a:xfrm>
          <a:custGeom>
            <a:rect b="b" l="l" r="r" t="t"/>
            <a:pathLst>
              <a:path extrusionOk="0" h="1967585" w="1268872">
                <a:moveTo>
                  <a:pt x="0" y="0"/>
                </a:moveTo>
                <a:lnTo>
                  <a:pt x="1268872" y="0"/>
                </a:lnTo>
                <a:lnTo>
                  <a:pt x="1268872" y="1967585"/>
                </a:lnTo>
                <a:lnTo>
                  <a:pt x="0" y="196758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-106791" t="0"/>
            </a:stretch>
          </a:blipFill>
          <a:ln>
            <a:noFill/>
          </a:ln>
        </p:spPr>
      </p:sp>
      <p:sp>
        <p:nvSpPr>
          <p:cNvPr id="200" name="Google Shape;200;p6"/>
          <p:cNvSpPr/>
          <p:nvPr/>
        </p:nvSpPr>
        <p:spPr>
          <a:xfrm rot="10800000">
            <a:off x="-1906998" y="0"/>
            <a:ext cx="7386240" cy="2860733"/>
          </a:xfrm>
          <a:custGeom>
            <a:rect b="b" l="l" r="r" t="t"/>
            <a:pathLst>
              <a:path extrusionOk="0" h="2860733" w="7386240">
                <a:moveTo>
                  <a:pt x="0" y="0"/>
                </a:moveTo>
                <a:lnTo>
                  <a:pt x="7386240" y="0"/>
                </a:lnTo>
                <a:lnTo>
                  <a:pt x="7386240" y="2860733"/>
                </a:lnTo>
                <a:lnTo>
                  <a:pt x="0" y="286073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1" name="Google Shape;201;p6"/>
          <p:cNvSpPr/>
          <p:nvPr/>
        </p:nvSpPr>
        <p:spPr>
          <a:xfrm>
            <a:off x="96774" y="0"/>
            <a:ext cx="1501781" cy="1639615"/>
          </a:xfrm>
          <a:custGeom>
            <a:rect b="b" l="l" r="r" t="t"/>
            <a:pathLst>
              <a:path extrusionOk="0" h="1639615" w="1501781">
                <a:moveTo>
                  <a:pt x="0" y="0"/>
                </a:moveTo>
                <a:lnTo>
                  <a:pt x="1501780" y="0"/>
                </a:lnTo>
                <a:lnTo>
                  <a:pt x="1501780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0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2" name="Google Shape;202;p6"/>
          <p:cNvSpPr/>
          <p:nvPr/>
        </p:nvSpPr>
        <p:spPr>
          <a:xfrm rot="-5400000">
            <a:off x="13530601" y="2634665"/>
            <a:ext cx="7441144" cy="2881998"/>
          </a:xfrm>
          <a:custGeom>
            <a:rect b="b" l="l" r="r" t="t"/>
            <a:pathLst>
              <a:path extrusionOk="0" h="2881998" w="7441144">
                <a:moveTo>
                  <a:pt x="0" y="0"/>
                </a:moveTo>
                <a:lnTo>
                  <a:pt x="7441144" y="0"/>
                </a:lnTo>
                <a:lnTo>
                  <a:pt x="7441144" y="2881997"/>
                </a:lnTo>
                <a:lnTo>
                  <a:pt x="0" y="288199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3" name="Google Shape;203;p6"/>
          <p:cNvSpPr/>
          <p:nvPr/>
        </p:nvSpPr>
        <p:spPr>
          <a:xfrm>
            <a:off x="15810174" y="9258300"/>
            <a:ext cx="2311656" cy="696623"/>
          </a:xfrm>
          <a:custGeom>
            <a:rect b="b" l="l" r="r" t="t"/>
            <a:pathLst>
              <a:path extrusionOk="0" h="696623" w="2311656">
                <a:moveTo>
                  <a:pt x="0" y="0"/>
                </a:moveTo>
                <a:lnTo>
                  <a:pt x="2311656" y="0"/>
                </a:lnTo>
                <a:lnTo>
                  <a:pt x="2311656" y="696623"/>
                </a:lnTo>
                <a:lnTo>
                  <a:pt x="0" y="6966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1">
              <a:alphaModFix/>
            </a:blip>
            <a:stretch>
              <a:fillRect b="0" l="-5318" r="0" t="0"/>
            </a:stretch>
          </a:blipFill>
          <a:ln>
            <a:noFill/>
          </a:ln>
        </p:spPr>
      </p:sp>
      <p:sp>
        <p:nvSpPr>
          <p:cNvPr id="204" name="Google Shape;204;p6"/>
          <p:cNvSpPr txBox="1"/>
          <p:nvPr/>
        </p:nvSpPr>
        <p:spPr>
          <a:xfrm>
            <a:off x="7034945" y="9407855"/>
            <a:ext cx="4218109" cy="3323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64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AGREEMENT NUMBER: 2023-1-DE04-KA220-YOU-000123686 PROGRAMME: ERASMUS+, KEY ACTION 2, COOPERATION PARTNERSHIP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7"/>
          <p:cNvSpPr txBox="1"/>
          <p:nvPr/>
        </p:nvSpPr>
        <p:spPr>
          <a:xfrm>
            <a:off x="946419" y="2494271"/>
            <a:ext cx="16858200" cy="77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040"/>
              <a:t>«Από την εμπειρία στην πράξη»</a:t>
            </a:r>
            <a:endParaRPr b="1" sz="5040"/>
          </a:p>
        </p:txBody>
      </p:sp>
      <p:sp>
        <p:nvSpPr>
          <p:cNvPr id="214" name="Google Shape;214;p7"/>
          <p:cNvSpPr txBox="1"/>
          <p:nvPr/>
        </p:nvSpPr>
        <p:spPr>
          <a:xfrm>
            <a:off x="946419" y="3770621"/>
            <a:ext cx="16858200" cy="3512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38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00"/>
              <a:t>Τα podcast μπορούν να ενισχύσουν:</a:t>
            </a:r>
            <a:endParaRPr sz="3500"/>
          </a:p>
          <a:p>
            <a:pPr indent="-382270" lvl="1" marL="777240" marR="0" rtl="0" algn="l">
              <a:lnSpc>
                <a:spcPct val="11038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Char char="•"/>
            </a:pPr>
            <a:r>
              <a:rPr lang="en-US" sz="3500"/>
              <a:t>Την τελική αναφορά και τη διάχυση πληροφοριών</a:t>
            </a:r>
            <a:endParaRPr sz="3500"/>
          </a:p>
          <a:p>
            <a:pPr indent="-382270" lvl="1" marL="777240" marR="0" rtl="0" algn="l">
              <a:lnSpc>
                <a:spcPct val="11038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Char char="•"/>
            </a:pPr>
            <a:r>
              <a:rPr lang="en-US" sz="3500"/>
              <a:t>Τις ιστοσελίδες και τα μέσα κοινωνικής δικτύωσης του έργου</a:t>
            </a:r>
            <a:endParaRPr sz="3500"/>
          </a:p>
          <a:p>
            <a:pPr indent="-382270" lvl="1" marL="777240" marR="0" rtl="0" algn="l">
              <a:lnSpc>
                <a:spcPct val="11038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Char char="•"/>
            </a:pPr>
            <a:r>
              <a:rPr lang="en-US" sz="3500"/>
              <a:t>Τις δραστηριότητες νεανικής εργασίας και τις δράσεις παρακολούθησης</a:t>
            </a:r>
            <a:endParaRPr sz="3500"/>
          </a:p>
          <a:p>
            <a:pPr indent="0" lvl="0" marL="914400" marR="0" rtl="0" algn="l">
              <a:lnSpc>
                <a:spcPct val="11038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00"/>
              <a:t>➤ Ενσωματώστε τους νέους ως δημιουργούς, όχι μόνο ως ακροατές</a:t>
            </a:r>
            <a:endParaRPr sz="3500"/>
          </a:p>
          <a:p>
            <a:pPr indent="-382270" lvl="1" marL="777240" marR="0" rtl="0" algn="l">
              <a:lnSpc>
                <a:spcPct val="11038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Char char="•"/>
            </a:pPr>
            <a:r>
              <a:rPr lang="en-US" sz="3500"/>
              <a:t>Ένα αποτέλεσμα που είναι εύκολα κοινοποιήσιμο, βιώσιμο και δημιουργικό</a:t>
            </a:r>
            <a:endParaRPr sz="3500"/>
          </a:p>
        </p:txBody>
      </p:sp>
      <p:sp>
        <p:nvSpPr>
          <p:cNvPr id="215" name="Google Shape;215;p7"/>
          <p:cNvSpPr/>
          <p:nvPr/>
        </p:nvSpPr>
        <p:spPr>
          <a:xfrm>
            <a:off x="422366" y="9040602"/>
            <a:ext cx="995021" cy="1085886"/>
          </a:xfrm>
          <a:custGeom>
            <a:rect b="b" l="l" r="r" t="t"/>
            <a:pathLst>
              <a:path extrusionOk="0" h="1085886" w="995021">
                <a:moveTo>
                  <a:pt x="0" y="0"/>
                </a:moveTo>
                <a:lnTo>
                  <a:pt x="995021" y="0"/>
                </a:lnTo>
                <a:lnTo>
                  <a:pt x="995021" y="1085887"/>
                </a:lnTo>
                <a:lnTo>
                  <a:pt x="0" y="108588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-8740" t="0"/>
            </a:stretch>
          </a:blipFill>
          <a:ln>
            <a:noFill/>
          </a:ln>
        </p:spPr>
      </p:sp>
      <p:sp>
        <p:nvSpPr>
          <p:cNvPr id="216" name="Google Shape;216;p7"/>
          <p:cNvSpPr/>
          <p:nvPr/>
        </p:nvSpPr>
        <p:spPr>
          <a:xfrm>
            <a:off x="1988887" y="9302193"/>
            <a:ext cx="1886814" cy="638956"/>
          </a:xfrm>
          <a:custGeom>
            <a:rect b="b" l="l" r="r" t="t"/>
            <a:pathLst>
              <a:path extrusionOk="0" h="638956" w="1886814">
                <a:moveTo>
                  <a:pt x="0" y="0"/>
                </a:moveTo>
                <a:lnTo>
                  <a:pt x="1886814" y="0"/>
                </a:lnTo>
                <a:lnTo>
                  <a:pt x="1886814" y="638956"/>
                </a:lnTo>
                <a:lnTo>
                  <a:pt x="0" y="63895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7506" l="0" r="0" t="-7506"/>
            </a:stretch>
          </a:blipFill>
          <a:ln>
            <a:noFill/>
          </a:ln>
        </p:spPr>
      </p:sp>
      <p:sp>
        <p:nvSpPr>
          <p:cNvPr id="217" name="Google Shape;217;p7"/>
          <p:cNvSpPr/>
          <p:nvPr/>
        </p:nvSpPr>
        <p:spPr>
          <a:xfrm>
            <a:off x="4737132" y="9258300"/>
            <a:ext cx="1681730" cy="786140"/>
          </a:xfrm>
          <a:custGeom>
            <a:rect b="b" l="l" r="r" t="t"/>
            <a:pathLst>
              <a:path extrusionOk="0" h="786140" w="1681730">
                <a:moveTo>
                  <a:pt x="0" y="0"/>
                </a:moveTo>
                <a:lnTo>
                  <a:pt x="1681730" y="0"/>
                </a:lnTo>
                <a:lnTo>
                  <a:pt x="1681730" y="786140"/>
                </a:lnTo>
                <a:lnTo>
                  <a:pt x="0" y="78614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47729" l="0" r="0" t="-66188"/>
            </a:stretch>
          </a:blipFill>
          <a:ln>
            <a:noFill/>
          </a:ln>
        </p:spPr>
      </p:sp>
      <p:sp>
        <p:nvSpPr>
          <p:cNvPr id="218" name="Google Shape;218;p7"/>
          <p:cNvSpPr/>
          <p:nvPr/>
        </p:nvSpPr>
        <p:spPr>
          <a:xfrm>
            <a:off x="11847046" y="9281637"/>
            <a:ext cx="1669651" cy="659512"/>
          </a:xfrm>
          <a:custGeom>
            <a:rect b="b" l="l" r="r" t="t"/>
            <a:pathLst>
              <a:path extrusionOk="0" h="659512" w="1669651">
                <a:moveTo>
                  <a:pt x="0" y="0"/>
                </a:moveTo>
                <a:lnTo>
                  <a:pt x="1669651" y="0"/>
                </a:lnTo>
                <a:lnTo>
                  <a:pt x="1669651" y="659512"/>
                </a:lnTo>
                <a:lnTo>
                  <a:pt x="0" y="6595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19" name="Google Shape;219;p7"/>
          <p:cNvSpPr/>
          <p:nvPr/>
        </p:nvSpPr>
        <p:spPr>
          <a:xfrm>
            <a:off x="14088197" y="8762591"/>
            <a:ext cx="1268872" cy="1967585"/>
          </a:xfrm>
          <a:custGeom>
            <a:rect b="b" l="l" r="r" t="t"/>
            <a:pathLst>
              <a:path extrusionOk="0" h="1967585" w="1268872">
                <a:moveTo>
                  <a:pt x="0" y="0"/>
                </a:moveTo>
                <a:lnTo>
                  <a:pt x="1268872" y="0"/>
                </a:lnTo>
                <a:lnTo>
                  <a:pt x="1268872" y="1967585"/>
                </a:lnTo>
                <a:lnTo>
                  <a:pt x="0" y="196758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-106791" t="0"/>
            </a:stretch>
          </a:blipFill>
          <a:ln>
            <a:noFill/>
          </a:ln>
        </p:spPr>
      </p:sp>
      <p:sp>
        <p:nvSpPr>
          <p:cNvPr id="220" name="Google Shape;220;p7"/>
          <p:cNvSpPr/>
          <p:nvPr/>
        </p:nvSpPr>
        <p:spPr>
          <a:xfrm rot="10800000">
            <a:off x="-1808242" y="0"/>
            <a:ext cx="7386240" cy="2860733"/>
          </a:xfrm>
          <a:custGeom>
            <a:rect b="b" l="l" r="r" t="t"/>
            <a:pathLst>
              <a:path extrusionOk="0" h="2860733" w="7386240">
                <a:moveTo>
                  <a:pt x="0" y="0"/>
                </a:moveTo>
                <a:lnTo>
                  <a:pt x="7386239" y="0"/>
                </a:lnTo>
                <a:lnTo>
                  <a:pt x="7386239" y="2860733"/>
                </a:lnTo>
                <a:lnTo>
                  <a:pt x="0" y="286073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21" name="Google Shape;221;p7"/>
          <p:cNvSpPr/>
          <p:nvPr/>
        </p:nvSpPr>
        <p:spPr>
          <a:xfrm>
            <a:off x="195529" y="0"/>
            <a:ext cx="1501781" cy="1639615"/>
          </a:xfrm>
          <a:custGeom>
            <a:rect b="b" l="l" r="r" t="t"/>
            <a:pathLst>
              <a:path extrusionOk="0" h="1639615" w="1501781">
                <a:moveTo>
                  <a:pt x="0" y="0"/>
                </a:moveTo>
                <a:lnTo>
                  <a:pt x="1501780" y="0"/>
                </a:lnTo>
                <a:lnTo>
                  <a:pt x="1501780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22" name="Google Shape;222;p7"/>
          <p:cNvSpPr/>
          <p:nvPr/>
        </p:nvSpPr>
        <p:spPr>
          <a:xfrm rot="-5400000">
            <a:off x="13629356" y="2634665"/>
            <a:ext cx="7441144" cy="2881998"/>
          </a:xfrm>
          <a:custGeom>
            <a:rect b="b" l="l" r="r" t="t"/>
            <a:pathLst>
              <a:path extrusionOk="0" h="2881998" w="7441144">
                <a:moveTo>
                  <a:pt x="0" y="0"/>
                </a:moveTo>
                <a:lnTo>
                  <a:pt x="7441144" y="0"/>
                </a:lnTo>
                <a:lnTo>
                  <a:pt x="7441144" y="2881997"/>
                </a:lnTo>
                <a:lnTo>
                  <a:pt x="0" y="288199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23" name="Google Shape;223;p7"/>
          <p:cNvSpPr/>
          <p:nvPr/>
        </p:nvSpPr>
        <p:spPr>
          <a:xfrm>
            <a:off x="15908930" y="9258300"/>
            <a:ext cx="2311656" cy="696623"/>
          </a:xfrm>
          <a:custGeom>
            <a:rect b="b" l="l" r="r" t="t"/>
            <a:pathLst>
              <a:path extrusionOk="0" h="696623" w="2311656">
                <a:moveTo>
                  <a:pt x="0" y="0"/>
                </a:moveTo>
                <a:lnTo>
                  <a:pt x="2311656" y="0"/>
                </a:lnTo>
                <a:lnTo>
                  <a:pt x="2311656" y="696623"/>
                </a:lnTo>
                <a:lnTo>
                  <a:pt x="0" y="6966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0">
              <a:alphaModFix/>
            </a:blip>
            <a:stretch>
              <a:fillRect b="0" l="-5318" r="0" t="0"/>
            </a:stretch>
          </a:blipFill>
          <a:ln>
            <a:noFill/>
          </a:ln>
        </p:spPr>
      </p:sp>
      <p:sp>
        <p:nvSpPr>
          <p:cNvPr id="224" name="Google Shape;224;p7"/>
          <p:cNvSpPr txBox="1"/>
          <p:nvPr/>
        </p:nvSpPr>
        <p:spPr>
          <a:xfrm>
            <a:off x="7133701" y="9407855"/>
            <a:ext cx="4218109" cy="3323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64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AGREEMENT NUMBER: 2023-1-DE04-KA220-YOU-000123686 PROGRAMME: ERASMUS+, KEY ACTION 2, COOPERATION PARTNERSHIP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8"/>
          <p:cNvSpPr txBox="1"/>
          <p:nvPr/>
        </p:nvSpPr>
        <p:spPr>
          <a:xfrm>
            <a:off x="5025269" y="422311"/>
            <a:ext cx="10785000" cy="14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140"/>
              <a:t>Αποστολή του εργαστηρίου:</a:t>
            </a:r>
            <a:endParaRPr b="1" sz="4140"/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140"/>
              <a:t>Δημιουργήστε το δικό σας mini podcast</a:t>
            </a:r>
            <a:endParaRPr b="1" sz="4140"/>
          </a:p>
        </p:txBody>
      </p:sp>
      <p:sp>
        <p:nvSpPr>
          <p:cNvPr id="234" name="Google Shape;234;p8"/>
          <p:cNvSpPr txBox="1"/>
          <p:nvPr/>
        </p:nvSpPr>
        <p:spPr>
          <a:xfrm>
            <a:off x="722775" y="2470175"/>
            <a:ext cx="15414000" cy="623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8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992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Καταγράψτε ένα podcast διάρκειας 3–5 λεπτών</a:t>
            </a:r>
            <a:r>
              <a:rPr lang="en-US" sz="1992"/>
              <a:t> </a:t>
            </a:r>
            <a:r>
              <a:rPr b="0" i="0" lang="en-US" sz="1992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με οποιοδήποτε θέμα σας ενδιαφέρει – ιδανικά κάποιο που θα μπορούσε να αξιοποιηθεί ή να εξερευνηθεί στο πλαίσιο κάποιου έργου (Erasmus+, νεανική εργασία, εκπαίδευση, κοινωνικά ζητήματα, δημιουργικότητα κ.ά.).</a:t>
            </a:r>
            <a:endParaRPr b="0" i="0" sz="1992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38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992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38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992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Βήμα προς βήμα οδηγός:</a:t>
            </a:r>
            <a:endParaRPr b="0" i="0" sz="1992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55092" lvl="0" marL="457200" marR="0" rtl="0" algn="l">
              <a:lnSpc>
                <a:spcPct val="13800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92"/>
              <a:buAutoNum type="arabicPeriod"/>
            </a:pPr>
            <a:r>
              <a:rPr b="1" i="0" lang="en-US" sz="1992" u="none" cap="none" strike="noStrike">
                <a:solidFill>
                  <a:srgbClr val="000000"/>
                </a:solidFill>
              </a:rPr>
              <a:t>Επιλέξτε ένα θέμα</a:t>
            </a:r>
            <a:endParaRPr b="1" i="0" sz="1992" u="none" cap="none" strike="noStrike">
              <a:solidFill>
                <a:srgbClr val="000000"/>
              </a:solidFill>
            </a:endParaRPr>
          </a:p>
          <a:p>
            <a:pPr indent="0" lvl="0" marL="0" marR="0" rtl="0" algn="l">
              <a:lnSpc>
                <a:spcPct val="138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992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Διαλέξτε κάτι που σας ενδιαφέρει ή σας ενθουσιάζει – π.χ. ψηφιακή ευημερία, κλιματική αλλαγή, αφήγηση ιστοριών, ψυχική υγεία, τεχνητή νοημοσύνη στην εκπαίδευση, νεανικός ακτιβισμός κ.ά.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55092" lvl="0" marL="457200" marR="0" rtl="0" algn="l">
              <a:lnSpc>
                <a:spcPct val="13800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92"/>
              <a:buAutoNum type="arabicPeriod"/>
            </a:pPr>
            <a:r>
              <a:rPr b="1" i="0" lang="en-US" sz="1992" u="none" cap="none" strike="noStrike">
                <a:solidFill>
                  <a:srgbClr val="000000"/>
                </a:solidFill>
              </a:rPr>
              <a:t>Κανάλι NotebookLM</a:t>
            </a:r>
            <a:endParaRPr b="1" i="0" sz="1992" u="none" cap="none" strike="noStrike">
              <a:solidFill>
                <a:srgbClr val="000000"/>
              </a:solidFill>
            </a:endParaRPr>
          </a:p>
          <a:p>
            <a:pPr indent="0" lvl="0" marL="0" marR="0" rtl="0" algn="l">
              <a:lnSpc>
                <a:spcPct val="138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992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Εισάγετε κάποιες βασικές πληροφορίες (τις σημειώσεις ή ένα κείμενό σας)</a:t>
            </a:r>
            <a:endParaRPr b="0" i="0" sz="1992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38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992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Χρησιμοποιήστε τη λειτουργία διαλόγου για να δημιουργήσετε ένα σενάριο ή μια δομή</a:t>
            </a:r>
            <a:endParaRPr b="0" i="0" sz="1992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55092" lvl="0" marL="457200" marR="0" rtl="0" algn="l">
              <a:lnSpc>
                <a:spcPct val="13800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92"/>
              <a:buAutoNum type="arabicPeriod"/>
            </a:pPr>
            <a:r>
              <a:rPr b="1" i="0" lang="en-US" sz="1992" u="none" cap="none" strike="noStrike">
                <a:solidFill>
                  <a:srgbClr val="000000"/>
                </a:solidFill>
              </a:rPr>
              <a:t>Ηχογραφήστε το podcast σας</a:t>
            </a:r>
            <a:endParaRPr b="1" i="0" sz="1992" u="none" cap="none" strike="noStrike">
              <a:solidFill>
                <a:srgbClr val="000000"/>
              </a:solidFill>
            </a:endParaRPr>
          </a:p>
          <a:p>
            <a:pPr indent="0" lvl="0" marL="0" marR="0" rtl="0" algn="l">
              <a:lnSpc>
                <a:spcPct val="138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992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Χρησιμοποιήστε έναν ηχογράφο στο κινητό σας ή μια εφαρμογή εγγραφής οθόνης</a:t>
            </a:r>
            <a:endParaRPr b="0" i="0" sz="1992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38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992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Μιλήστε φυσικά – δεν χρειάζεται να είναι τέλειο!</a:t>
            </a:r>
            <a:endParaRPr b="0" i="0" sz="1992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55092" lvl="0" marL="457200" marR="0" rtl="0" algn="l">
              <a:lnSpc>
                <a:spcPct val="13800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92"/>
              <a:buAutoNum type="arabicPeriod"/>
            </a:pPr>
            <a:r>
              <a:rPr b="1" i="0" lang="en-US" sz="1992" u="none" cap="none" strike="noStrike">
                <a:solidFill>
                  <a:srgbClr val="000000"/>
                </a:solidFill>
              </a:rPr>
              <a:t>Ανεβάστε το αρχείο σας</a:t>
            </a:r>
            <a:endParaRPr b="1" i="0" sz="1992" u="none" cap="none" strike="noStrike">
              <a:solidFill>
                <a:srgbClr val="000000"/>
              </a:solidFill>
            </a:endParaRPr>
          </a:p>
          <a:p>
            <a:pPr indent="0" lvl="0" marL="0" marR="0" rtl="0" algn="l">
              <a:lnSpc>
                <a:spcPct val="138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992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Αποθηκεύστε το ηχητικό/βίντεο αρχείο στον κοινό μας φάκελο στο Google Drive (σύνδεσμος στη συνομιλία)</a:t>
            </a:r>
            <a:endParaRPr sz="1992"/>
          </a:p>
        </p:txBody>
      </p:sp>
      <p:sp>
        <p:nvSpPr>
          <p:cNvPr id="235" name="Google Shape;235;p8"/>
          <p:cNvSpPr/>
          <p:nvPr/>
        </p:nvSpPr>
        <p:spPr>
          <a:xfrm>
            <a:off x="323611" y="9040602"/>
            <a:ext cx="995021" cy="1085886"/>
          </a:xfrm>
          <a:custGeom>
            <a:rect b="b" l="l" r="r" t="t"/>
            <a:pathLst>
              <a:path extrusionOk="0" h="1085886" w="995021">
                <a:moveTo>
                  <a:pt x="0" y="0"/>
                </a:moveTo>
                <a:lnTo>
                  <a:pt x="995020" y="0"/>
                </a:lnTo>
                <a:lnTo>
                  <a:pt x="995020" y="1085887"/>
                </a:lnTo>
                <a:lnTo>
                  <a:pt x="0" y="108588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-8740" t="0"/>
            </a:stretch>
          </a:blipFill>
          <a:ln>
            <a:noFill/>
          </a:ln>
        </p:spPr>
      </p:sp>
      <p:sp>
        <p:nvSpPr>
          <p:cNvPr id="236" name="Google Shape;236;p8"/>
          <p:cNvSpPr/>
          <p:nvPr/>
        </p:nvSpPr>
        <p:spPr>
          <a:xfrm>
            <a:off x="1890131" y="9302193"/>
            <a:ext cx="1886814" cy="638956"/>
          </a:xfrm>
          <a:custGeom>
            <a:rect b="b" l="l" r="r" t="t"/>
            <a:pathLst>
              <a:path extrusionOk="0" h="638956" w="1886814">
                <a:moveTo>
                  <a:pt x="0" y="0"/>
                </a:moveTo>
                <a:lnTo>
                  <a:pt x="1886815" y="0"/>
                </a:lnTo>
                <a:lnTo>
                  <a:pt x="1886815" y="638956"/>
                </a:lnTo>
                <a:lnTo>
                  <a:pt x="0" y="63895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7506" l="0" r="0" t="-7506"/>
            </a:stretch>
          </a:blipFill>
          <a:ln>
            <a:noFill/>
          </a:ln>
        </p:spPr>
      </p:sp>
      <p:sp>
        <p:nvSpPr>
          <p:cNvPr id="237" name="Google Shape;237;p8"/>
          <p:cNvSpPr/>
          <p:nvPr/>
        </p:nvSpPr>
        <p:spPr>
          <a:xfrm>
            <a:off x="4638377" y="9258300"/>
            <a:ext cx="1681730" cy="786140"/>
          </a:xfrm>
          <a:custGeom>
            <a:rect b="b" l="l" r="r" t="t"/>
            <a:pathLst>
              <a:path extrusionOk="0" h="786140" w="1681730">
                <a:moveTo>
                  <a:pt x="0" y="0"/>
                </a:moveTo>
                <a:lnTo>
                  <a:pt x="1681730" y="0"/>
                </a:lnTo>
                <a:lnTo>
                  <a:pt x="1681730" y="786140"/>
                </a:lnTo>
                <a:lnTo>
                  <a:pt x="0" y="78614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47729" l="0" r="0" t="-66188"/>
            </a:stretch>
          </a:blipFill>
          <a:ln>
            <a:noFill/>
          </a:ln>
        </p:spPr>
      </p:sp>
      <p:sp>
        <p:nvSpPr>
          <p:cNvPr id="238" name="Google Shape;238;p8"/>
          <p:cNvSpPr/>
          <p:nvPr/>
        </p:nvSpPr>
        <p:spPr>
          <a:xfrm>
            <a:off x="11748291" y="9281637"/>
            <a:ext cx="1669651" cy="659512"/>
          </a:xfrm>
          <a:custGeom>
            <a:rect b="b" l="l" r="r" t="t"/>
            <a:pathLst>
              <a:path extrusionOk="0" h="659512" w="1669651">
                <a:moveTo>
                  <a:pt x="0" y="0"/>
                </a:moveTo>
                <a:lnTo>
                  <a:pt x="1669651" y="0"/>
                </a:lnTo>
                <a:lnTo>
                  <a:pt x="1669651" y="659512"/>
                </a:lnTo>
                <a:lnTo>
                  <a:pt x="0" y="6595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39" name="Google Shape;239;p8"/>
          <p:cNvSpPr/>
          <p:nvPr/>
        </p:nvSpPr>
        <p:spPr>
          <a:xfrm>
            <a:off x="13989442" y="8762591"/>
            <a:ext cx="1268872" cy="1967585"/>
          </a:xfrm>
          <a:custGeom>
            <a:rect b="b" l="l" r="r" t="t"/>
            <a:pathLst>
              <a:path extrusionOk="0" h="1967585" w="1268872">
                <a:moveTo>
                  <a:pt x="0" y="0"/>
                </a:moveTo>
                <a:lnTo>
                  <a:pt x="1268872" y="0"/>
                </a:lnTo>
                <a:lnTo>
                  <a:pt x="1268872" y="1967585"/>
                </a:lnTo>
                <a:lnTo>
                  <a:pt x="0" y="196758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-106791" t="0"/>
            </a:stretch>
          </a:blipFill>
          <a:ln>
            <a:noFill/>
          </a:ln>
        </p:spPr>
      </p:sp>
      <p:sp>
        <p:nvSpPr>
          <p:cNvPr id="240" name="Google Shape;240;p8"/>
          <p:cNvSpPr/>
          <p:nvPr/>
        </p:nvSpPr>
        <p:spPr>
          <a:xfrm rot="10800000">
            <a:off x="-1906998" y="0"/>
            <a:ext cx="7386240" cy="2860733"/>
          </a:xfrm>
          <a:custGeom>
            <a:rect b="b" l="l" r="r" t="t"/>
            <a:pathLst>
              <a:path extrusionOk="0" h="2860733" w="7386240">
                <a:moveTo>
                  <a:pt x="0" y="0"/>
                </a:moveTo>
                <a:lnTo>
                  <a:pt x="7386240" y="0"/>
                </a:lnTo>
                <a:lnTo>
                  <a:pt x="7386240" y="2860733"/>
                </a:lnTo>
                <a:lnTo>
                  <a:pt x="0" y="286073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41" name="Google Shape;241;p8"/>
          <p:cNvSpPr/>
          <p:nvPr/>
        </p:nvSpPr>
        <p:spPr>
          <a:xfrm>
            <a:off x="96774" y="0"/>
            <a:ext cx="1501781" cy="1639615"/>
          </a:xfrm>
          <a:custGeom>
            <a:rect b="b" l="l" r="r" t="t"/>
            <a:pathLst>
              <a:path extrusionOk="0" h="1639615" w="1501781">
                <a:moveTo>
                  <a:pt x="0" y="0"/>
                </a:moveTo>
                <a:lnTo>
                  <a:pt x="1501780" y="0"/>
                </a:lnTo>
                <a:lnTo>
                  <a:pt x="1501780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42" name="Google Shape;242;p8"/>
          <p:cNvSpPr/>
          <p:nvPr/>
        </p:nvSpPr>
        <p:spPr>
          <a:xfrm rot="-5400000">
            <a:off x="13530601" y="2634665"/>
            <a:ext cx="7441144" cy="2881998"/>
          </a:xfrm>
          <a:custGeom>
            <a:rect b="b" l="l" r="r" t="t"/>
            <a:pathLst>
              <a:path extrusionOk="0" h="2881998" w="7441144">
                <a:moveTo>
                  <a:pt x="0" y="0"/>
                </a:moveTo>
                <a:lnTo>
                  <a:pt x="7441144" y="0"/>
                </a:lnTo>
                <a:lnTo>
                  <a:pt x="7441144" y="2881997"/>
                </a:lnTo>
                <a:lnTo>
                  <a:pt x="0" y="288199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43" name="Google Shape;243;p8"/>
          <p:cNvSpPr/>
          <p:nvPr/>
        </p:nvSpPr>
        <p:spPr>
          <a:xfrm>
            <a:off x="15810174" y="9258300"/>
            <a:ext cx="2311656" cy="696623"/>
          </a:xfrm>
          <a:custGeom>
            <a:rect b="b" l="l" r="r" t="t"/>
            <a:pathLst>
              <a:path extrusionOk="0" h="696623" w="2311656">
                <a:moveTo>
                  <a:pt x="0" y="0"/>
                </a:moveTo>
                <a:lnTo>
                  <a:pt x="2311656" y="0"/>
                </a:lnTo>
                <a:lnTo>
                  <a:pt x="2311656" y="696623"/>
                </a:lnTo>
                <a:lnTo>
                  <a:pt x="0" y="6966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0">
              <a:alphaModFix/>
            </a:blip>
            <a:stretch>
              <a:fillRect b="0" l="-5318" r="0" t="0"/>
            </a:stretch>
          </a:blipFill>
          <a:ln>
            <a:noFill/>
          </a:ln>
        </p:spPr>
      </p:sp>
      <p:sp>
        <p:nvSpPr>
          <p:cNvPr id="244" name="Google Shape;244;p8"/>
          <p:cNvSpPr txBox="1"/>
          <p:nvPr/>
        </p:nvSpPr>
        <p:spPr>
          <a:xfrm>
            <a:off x="7034945" y="9407855"/>
            <a:ext cx="4218109" cy="3323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64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AGREEMENT NUMBER: 2023-1-DE04-KA220-YOU-000123686 PROGRAMME: ERASMUS+, KEY ACTION 2, COOPERATION PARTNERSHIP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9"/>
          <p:cNvSpPr txBox="1"/>
          <p:nvPr/>
        </p:nvSpPr>
        <p:spPr>
          <a:xfrm>
            <a:off x="1185341" y="4212708"/>
            <a:ext cx="9721858" cy="75282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80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57" u="sng" cap="none" strike="noStrike">
                <a:solidFill>
                  <a:srgbClr val="0097A7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Projekt: Hlasový podcast s NotebookLM</a:t>
            </a:r>
            <a:endParaRPr/>
          </a:p>
        </p:txBody>
      </p:sp>
      <p:sp>
        <p:nvSpPr>
          <p:cNvPr id="254" name="Google Shape;254;p9"/>
          <p:cNvSpPr/>
          <p:nvPr/>
        </p:nvSpPr>
        <p:spPr>
          <a:xfrm>
            <a:off x="323611" y="9040602"/>
            <a:ext cx="995021" cy="1085886"/>
          </a:xfrm>
          <a:custGeom>
            <a:rect b="b" l="l" r="r" t="t"/>
            <a:pathLst>
              <a:path extrusionOk="0" h="1085886" w="995021">
                <a:moveTo>
                  <a:pt x="0" y="0"/>
                </a:moveTo>
                <a:lnTo>
                  <a:pt x="995020" y="0"/>
                </a:lnTo>
                <a:lnTo>
                  <a:pt x="995020" y="1085887"/>
                </a:lnTo>
                <a:lnTo>
                  <a:pt x="0" y="108588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-8740" t="0"/>
            </a:stretch>
          </a:blipFill>
          <a:ln>
            <a:noFill/>
          </a:ln>
        </p:spPr>
      </p:sp>
      <p:sp>
        <p:nvSpPr>
          <p:cNvPr id="255" name="Google Shape;255;p9"/>
          <p:cNvSpPr/>
          <p:nvPr/>
        </p:nvSpPr>
        <p:spPr>
          <a:xfrm>
            <a:off x="1890131" y="9302193"/>
            <a:ext cx="1886814" cy="638956"/>
          </a:xfrm>
          <a:custGeom>
            <a:rect b="b" l="l" r="r" t="t"/>
            <a:pathLst>
              <a:path extrusionOk="0" h="638956" w="1886814">
                <a:moveTo>
                  <a:pt x="0" y="0"/>
                </a:moveTo>
                <a:lnTo>
                  <a:pt x="1886815" y="0"/>
                </a:lnTo>
                <a:lnTo>
                  <a:pt x="1886815" y="638956"/>
                </a:lnTo>
                <a:lnTo>
                  <a:pt x="0" y="63895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7506" l="0" r="0" t="-7506"/>
            </a:stretch>
          </a:blipFill>
          <a:ln>
            <a:noFill/>
          </a:ln>
        </p:spPr>
      </p:sp>
      <p:sp>
        <p:nvSpPr>
          <p:cNvPr id="256" name="Google Shape;256;p9"/>
          <p:cNvSpPr/>
          <p:nvPr/>
        </p:nvSpPr>
        <p:spPr>
          <a:xfrm>
            <a:off x="4638377" y="9258300"/>
            <a:ext cx="1681730" cy="786140"/>
          </a:xfrm>
          <a:custGeom>
            <a:rect b="b" l="l" r="r" t="t"/>
            <a:pathLst>
              <a:path extrusionOk="0" h="786140" w="1681730">
                <a:moveTo>
                  <a:pt x="0" y="0"/>
                </a:moveTo>
                <a:lnTo>
                  <a:pt x="1681730" y="0"/>
                </a:lnTo>
                <a:lnTo>
                  <a:pt x="1681730" y="786140"/>
                </a:lnTo>
                <a:lnTo>
                  <a:pt x="0" y="78614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47729" l="0" r="0" t="-66188"/>
            </a:stretch>
          </a:blipFill>
          <a:ln>
            <a:noFill/>
          </a:ln>
        </p:spPr>
      </p:sp>
      <p:sp>
        <p:nvSpPr>
          <p:cNvPr id="257" name="Google Shape;257;p9"/>
          <p:cNvSpPr/>
          <p:nvPr/>
        </p:nvSpPr>
        <p:spPr>
          <a:xfrm>
            <a:off x="11748291" y="9281637"/>
            <a:ext cx="1669651" cy="659512"/>
          </a:xfrm>
          <a:custGeom>
            <a:rect b="b" l="l" r="r" t="t"/>
            <a:pathLst>
              <a:path extrusionOk="0" h="659512" w="1669651">
                <a:moveTo>
                  <a:pt x="0" y="0"/>
                </a:moveTo>
                <a:lnTo>
                  <a:pt x="1669651" y="0"/>
                </a:lnTo>
                <a:lnTo>
                  <a:pt x="1669651" y="659512"/>
                </a:lnTo>
                <a:lnTo>
                  <a:pt x="0" y="6595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58" name="Google Shape;258;p9"/>
          <p:cNvSpPr/>
          <p:nvPr/>
        </p:nvSpPr>
        <p:spPr>
          <a:xfrm>
            <a:off x="13989442" y="8762591"/>
            <a:ext cx="1268872" cy="1967585"/>
          </a:xfrm>
          <a:custGeom>
            <a:rect b="b" l="l" r="r" t="t"/>
            <a:pathLst>
              <a:path extrusionOk="0" h="1967585" w="1268872">
                <a:moveTo>
                  <a:pt x="0" y="0"/>
                </a:moveTo>
                <a:lnTo>
                  <a:pt x="1268872" y="0"/>
                </a:lnTo>
                <a:lnTo>
                  <a:pt x="1268872" y="1967585"/>
                </a:lnTo>
                <a:lnTo>
                  <a:pt x="0" y="196758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-106791" t="0"/>
            </a:stretch>
          </a:blipFill>
          <a:ln>
            <a:noFill/>
          </a:ln>
        </p:spPr>
      </p:sp>
      <p:sp>
        <p:nvSpPr>
          <p:cNvPr id="259" name="Google Shape;259;p9"/>
          <p:cNvSpPr/>
          <p:nvPr/>
        </p:nvSpPr>
        <p:spPr>
          <a:xfrm rot="10800000">
            <a:off x="-1906998" y="0"/>
            <a:ext cx="7386240" cy="2860733"/>
          </a:xfrm>
          <a:custGeom>
            <a:rect b="b" l="l" r="r" t="t"/>
            <a:pathLst>
              <a:path extrusionOk="0" h="2860733" w="7386240">
                <a:moveTo>
                  <a:pt x="0" y="0"/>
                </a:moveTo>
                <a:lnTo>
                  <a:pt x="7386240" y="0"/>
                </a:lnTo>
                <a:lnTo>
                  <a:pt x="7386240" y="2860733"/>
                </a:lnTo>
                <a:lnTo>
                  <a:pt x="0" y="286073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60" name="Google Shape;260;p9"/>
          <p:cNvSpPr/>
          <p:nvPr/>
        </p:nvSpPr>
        <p:spPr>
          <a:xfrm>
            <a:off x="96774" y="0"/>
            <a:ext cx="1501781" cy="1639615"/>
          </a:xfrm>
          <a:custGeom>
            <a:rect b="b" l="l" r="r" t="t"/>
            <a:pathLst>
              <a:path extrusionOk="0" h="1639615" w="1501781">
                <a:moveTo>
                  <a:pt x="0" y="0"/>
                </a:moveTo>
                <a:lnTo>
                  <a:pt x="1501780" y="0"/>
                </a:lnTo>
                <a:lnTo>
                  <a:pt x="1501780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0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61" name="Google Shape;261;p9"/>
          <p:cNvSpPr/>
          <p:nvPr/>
        </p:nvSpPr>
        <p:spPr>
          <a:xfrm rot="-5400000">
            <a:off x="13530601" y="2634665"/>
            <a:ext cx="7441144" cy="2881998"/>
          </a:xfrm>
          <a:custGeom>
            <a:rect b="b" l="l" r="r" t="t"/>
            <a:pathLst>
              <a:path extrusionOk="0" h="2881998" w="7441144">
                <a:moveTo>
                  <a:pt x="0" y="0"/>
                </a:moveTo>
                <a:lnTo>
                  <a:pt x="7441144" y="0"/>
                </a:lnTo>
                <a:lnTo>
                  <a:pt x="7441144" y="2881997"/>
                </a:lnTo>
                <a:lnTo>
                  <a:pt x="0" y="288199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62" name="Google Shape;262;p9"/>
          <p:cNvSpPr/>
          <p:nvPr/>
        </p:nvSpPr>
        <p:spPr>
          <a:xfrm>
            <a:off x="15810174" y="9258300"/>
            <a:ext cx="2311656" cy="696623"/>
          </a:xfrm>
          <a:custGeom>
            <a:rect b="b" l="l" r="r" t="t"/>
            <a:pathLst>
              <a:path extrusionOk="0" h="696623" w="2311656">
                <a:moveTo>
                  <a:pt x="0" y="0"/>
                </a:moveTo>
                <a:lnTo>
                  <a:pt x="2311656" y="0"/>
                </a:lnTo>
                <a:lnTo>
                  <a:pt x="2311656" y="696623"/>
                </a:lnTo>
                <a:lnTo>
                  <a:pt x="0" y="6966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1">
              <a:alphaModFix/>
            </a:blip>
            <a:stretch>
              <a:fillRect b="0" l="-5318" r="0" t="0"/>
            </a:stretch>
          </a:blipFill>
          <a:ln>
            <a:noFill/>
          </a:ln>
        </p:spPr>
      </p:sp>
      <p:sp>
        <p:nvSpPr>
          <p:cNvPr id="263" name="Google Shape;263;p9"/>
          <p:cNvSpPr txBox="1"/>
          <p:nvPr/>
        </p:nvSpPr>
        <p:spPr>
          <a:xfrm>
            <a:off x="7034945" y="9407855"/>
            <a:ext cx="4218109" cy="3323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64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AGREEMENT NUMBER: 2023-1-DE04-KA220-YOU-000123686 PROGRAMME: ERASMUS+, KEY ACTION 2, COOPERATION PARTNERSHIP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</cp:coreProperties>
</file>