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CFpXZXrrBz3sDR8F25j6tyzK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EBE338-9F12-4437-99DD-0D1422E71515}">
  <a:tblStyle styleId="{A5EBE338-9F12-4437-99DD-0D1422E7151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16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18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26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19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24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21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9.png"/><Relationship Id="rId13" Type="http://schemas.openxmlformats.org/officeDocument/2006/relationships/image" Target="../media/image26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939625" y="3462089"/>
            <a:ext cx="101952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8"/>
              <a:buFont typeface="Arial"/>
              <a:buNone/>
            </a:pPr>
            <a:r>
              <a:rPr b="1" i="0" lang="en-US" sz="619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MEDIA, CAMPAINING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8"/>
              <a:buFont typeface="Arial"/>
              <a:buNone/>
            </a:pPr>
            <a:r>
              <a:rPr b="1" i="0" lang="en-US" sz="619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DISSEMINATION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34945" y="7327868"/>
            <a:ext cx="3302461" cy="468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18"/>
              <a:buFont typeface="Arial"/>
              <a:buNone/>
            </a:pPr>
            <a:r>
              <a:rPr b="0" i="0" lang="en-US" sz="281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a.k.a. your visibility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2320625" y="2890650"/>
            <a:ext cx="13715100" cy="3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2"/>
              <a:buFont typeface="Arial"/>
              <a:buNone/>
            </a:pPr>
            <a:r>
              <a:rPr lang="en-US" sz="3322"/>
              <a:t>Meta Business Suit</a:t>
            </a:r>
            <a:r>
              <a:rPr lang="en-US" sz="3322"/>
              <a:t>e: </a:t>
            </a:r>
            <a:r>
              <a:rPr lang="en-US" sz="3322"/>
              <a:t>Για να παρακολουθείτε τον αντίκτυπό σας</a:t>
            </a:r>
            <a:endParaRPr sz="3322"/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2"/>
              <a:buFont typeface="Arial"/>
              <a:buNone/>
            </a:pPr>
            <a:r>
              <a:t/>
            </a:r>
            <a:endParaRPr sz="3322"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2"/>
              <a:buFont typeface="Arial"/>
              <a:buNone/>
            </a:pPr>
            <a:r>
              <a:rPr lang="en-US" sz="3322"/>
              <a:t>Κοινόχρηστος λογαριασμός Canva: Για να διατηρείτε μια ενιαία οπτική ταυτότητα</a:t>
            </a:r>
            <a:endParaRPr sz="3322"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2"/>
              <a:buFont typeface="Arial"/>
              <a:buNone/>
            </a:pPr>
            <a:r>
              <a:rPr lang="en-US" sz="3322"/>
              <a:t>Mailchimp: Για να διατηρείτε επαφή μέσω emai</a:t>
            </a:r>
            <a:r>
              <a:rPr lang="en-US" sz="3322"/>
              <a:t>l</a:t>
            </a:r>
            <a:endParaRPr sz="3322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4022554" y="4124875"/>
            <a:ext cx="102429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18"/>
              <a:buFont typeface="Arial"/>
              <a:buNone/>
            </a:pPr>
            <a:r>
              <a:rPr lang="en-US" sz="5518"/>
              <a:t>Ερωτήσεις και Απαντήσεις</a:t>
            </a:r>
            <a:endParaRPr sz="5518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55549" y="3358400"/>
            <a:ext cx="147255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2"/>
              <a:buFont typeface="Arial"/>
              <a:buNone/>
            </a:pPr>
            <a:r>
              <a:rPr b="1" lang="en-US" sz="3322"/>
              <a:t>Πώς νιώθετε μετά από αυτό το webinar;</a:t>
            </a:r>
            <a:endParaRPr b="1" sz="3322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2"/>
              <a:buFont typeface="Arial"/>
              <a:buNone/>
            </a:pPr>
            <a:r>
              <a:rPr b="1" lang="en-US" sz="3322"/>
              <a:t>😍 = Εμπνεύστηκα πολύ και είμαι έτοιμος/-η να δοκιμάσω νέα πράγματα</a:t>
            </a:r>
            <a:endParaRPr b="1" sz="3222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2"/>
              <a:buFont typeface="Arial"/>
              <a:buNone/>
            </a:pPr>
            <a:r>
              <a:rPr b="1" lang="en-US" sz="3322"/>
              <a:t>😊 = Έμαθα πολλά και νιώθω πιο σίγουρος/-η</a:t>
            </a:r>
            <a:endParaRPr b="1" sz="3322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2"/>
              <a:buFont typeface="Arial"/>
              <a:buNone/>
            </a:pPr>
            <a:r>
              <a:rPr b="1" lang="en-US" sz="3322"/>
              <a:t>😐 = Κάποια πράγματα ήταν χρήσιμα, αλλά έχω ακόμα ερωτήσεις</a:t>
            </a:r>
            <a:endParaRPr b="1" sz="3322"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2"/>
              <a:buFont typeface="Arial"/>
              <a:buNone/>
            </a:pPr>
            <a:r>
              <a:rPr b="1" lang="en-US" sz="3322"/>
              <a:t>😕 = Ακόμα δεν είμαι σίγουρος/-η πώς να προχωρήσω</a:t>
            </a:r>
            <a:endParaRPr b="1" sz="332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7034945" y="3848100"/>
            <a:ext cx="4533768" cy="945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18"/>
              <a:buFont typeface="Arial"/>
              <a:buNone/>
            </a:pPr>
            <a:r>
              <a:rPr b="1" i="0" lang="en-US" sz="551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5386961" y="5949611"/>
            <a:ext cx="7643239" cy="676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36"/>
              <a:buFont typeface="Arial"/>
              <a:buNone/>
            </a:pPr>
            <a:r>
              <a:rPr b="0" i="0" lang="en-US" sz="39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m.kmetova@europskydialog.eu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2900570" y="540617"/>
            <a:ext cx="2850060" cy="2746746"/>
          </a:xfrm>
          <a:custGeom>
            <a:rect b="b" l="l" r="r" t="t"/>
            <a:pathLst>
              <a:path extrusionOk="0" h="2746746" w="2850060">
                <a:moveTo>
                  <a:pt x="0" y="0"/>
                </a:moveTo>
                <a:lnTo>
                  <a:pt x="2850060" y="0"/>
                </a:lnTo>
                <a:lnTo>
                  <a:pt x="2850060" y="2746745"/>
                </a:lnTo>
                <a:lnTo>
                  <a:pt x="0" y="274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8102128" y="1082620"/>
            <a:ext cx="185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12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5841937" y="1082613"/>
            <a:ext cx="6378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3379"/>
              <a:t>ΕΡΓΑΛΕΙΑ</a:t>
            </a:r>
            <a:endParaRPr sz="3379"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3379"/>
              <a:t>για να κάνουν τη ζωή του έργου σας πιο εύκολη</a:t>
            </a:r>
            <a:endParaRPr sz="3379"/>
          </a:p>
        </p:txBody>
      </p:sp>
      <p:graphicFrame>
        <p:nvGraphicFramePr>
          <p:cNvPr id="113" name="Google Shape;113;p6"/>
          <p:cNvGraphicFramePr/>
          <p:nvPr/>
        </p:nvGraphicFramePr>
        <p:xfrm>
          <a:off x="3276600" y="3444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{A5EBE338-9F12-4437-99DD-0D1422E71515}</a:tableStyleId>
              </a:tblPr>
              <a:tblGrid>
                <a:gridCol w="3683000"/>
                <a:gridCol w="3683000"/>
                <a:gridCol w="3683000"/>
              </a:tblGrid>
              <a:tr h="70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Need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Tool Example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Description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Communication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Discord / Slack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Easy channels for topic-based chat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Collaboration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Google Drive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Real-time document work, shared folders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Task Management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Trello / Slack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Visual task boards, deadlines, responsibilities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Outreach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Canva + Linktree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Create visuals, share links in one place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4" name="Google Shape;114;p6"/>
          <p:cNvSpPr/>
          <p:nvPr/>
        </p:nvSpPr>
        <p:spPr>
          <a:xfrm>
            <a:off x="2385665" y="4154875"/>
            <a:ext cx="24553333" cy="53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12183998" y="163962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2232347" y="2180700"/>
            <a:ext cx="102231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3379"/>
              <a:t>Στρατηγική Σχεδιασμού: Ο Καμβάς των 3W1H</a:t>
            </a:r>
            <a:endParaRPr sz="33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sz="3379"/>
          </a:p>
        </p:txBody>
      </p:sp>
      <p:sp>
        <p:nvSpPr>
          <p:cNvPr id="131" name="Google Shape;131;p7"/>
          <p:cNvSpPr txBox="1"/>
          <p:nvPr/>
        </p:nvSpPr>
        <p:spPr>
          <a:xfrm>
            <a:off x="2232350" y="3194625"/>
            <a:ext cx="14066400" cy="57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ΤΙ είναι ο στόχος του έργου σας;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(Ποια αλλαγή ή αποτέλεσμα επιδιώκετε;)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ΓΙΑΤΙ έχει σημασία; (Κίνητρο)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(Ποιο πρόβλημα λύνει; Τι σας παρακινεί να το κάνετε;)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ΠΟΙΟΙ συμμετέχουν &amp; για ποιον γίνεται; (Ρόλοι, εμπλεκόμενοι φορείς)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(Ποιος υλοποιεί, ποιοι επωφελούνται, ποιος στηρίζει;)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ΠΩΣ θα το υλοποιήσετε; (Βασικά βήματα, προθεσμίες, εργαλεία)</a:t>
            </a:r>
            <a:endParaRPr b="1" sz="24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2479"/>
              <a:t>(Ποια είναι τα πρακτικά βήματα για να φτάσετε στον στόχο;)</a:t>
            </a:r>
            <a:endParaRPr b="1" sz="247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806825" y="2703000"/>
            <a:ext cx="15184500" cy="5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🔵 </a:t>
            </a:r>
            <a:r>
              <a:rPr b="1" lang="en-US" sz="3379"/>
              <a:t>Instagram (Αισθητική + Παρασκήνια)</a:t>
            </a:r>
            <a:endParaRPr b="1" sz="33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Ιδανικό για: Οπτική αφήγηση, ενίσχυση κοινότητας, νεανικό κοινό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Τι να δημοσιεύσετε: Ενημερώσεις σε carousel, reels, stories, φωτογραφίες ομάδας, polls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Στρατηγική: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Χρησιμοποιήστε ποιοτικό οπτικό περιεχόμενο (το Canva βοηθά πολύ!)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Hashtags: Συνδυάστε εξειδικευμένα με πιο δημοφιλή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Stories για γρήγορες ενημερώσεις – Reels για μεγαλύτερη απήχηση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Προσθέστε σύνδεσμο στο bio (χρησιμοποιήστε Linktree αν χρειάζεται)</a:t>
            </a:r>
            <a:endParaRPr sz="2879"/>
          </a:p>
        </p:txBody>
      </p:sp>
      <p:sp>
        <p:nvSpPr>
          <p:cNvPr id="146" name="Google Shape;146;p8"/>
          <p:cNvSpPr/>
          <p:nvPr/>
        </p:nvSpPr>
        <p:spPr>
          <a:xfrm>
            <a:off x="12583117" y="5427078"/>
            <a:ext cx="3143707" cy="3143707"/>
          </a:xfrm>
          <a:custGeom>
            <a:rect b="b" l="l" r="r" t="t"/>
            <a:pathLst>
              <a:path extrusionOk="0" h="3143707" w="3143707">
                <a:moveTo>
                  <a:pt x="0" y="0"/>
                </a:moveTo>
                <a:lnTo>
                  <a:pt x="3143707" y="0"/>
                </a:lnTo>
                <a:lnTo>
                  <a:pt x="3143707" y="3143707"/>
                </a:lnTo>
                <a:lnTo>
                  <a:pt x="0" y="3143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1598550" y="2653600"/>
            <a:ext cx="15983400" cy="6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🎵 </a:t>
            </a:r>
            <a:r>
              <a:rPr b="1" lang="en-US" sz="3379"/>
              <a:t>TikTok (Διασκεδαστικό, Αυθεντικό, Viral)</a:t>
            </a:r>
            <a:endParaRPr b="1" sz="33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Ιδανικό για: Δημιουργική και ανεπίσημη προσέγγιση, Gen Z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Τι να δημοσιεύσετε: Vlogs από τις ημέρες του έργου, memes, συμβουλές, «μια μέρα στη ζωή μας»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Στρατηγική: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Τάσεις + ήχοι = ορατότητα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Κρατήστε τα βίντεο σύντομα, ζωντανά και αυθεντικά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Δώστε έμφαση σε στιγμές με τις οποίες μπορεί να ταυτιστεί το κοινό, 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όχι στην τελειότητα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Δείξτε τα πρόσωπα της ομάδας και δράσεις σε εξέλιξη</a:t>
            </a:r>
            <a:endParaRPr sz="2879"/>
          </a:p>
        </p:txBody>
      </p:sp>
      <p:sp>
        <p:nvSpPr>
          <p:cNvPr id="162" name="Google Shape;162;p9"/>
          <p:cNvSpPr/>
          <p:nvPr/>
        </p:nvSpPr>
        <p:spPr>
          <a:xfrm>
            <a:off x="12855423" y="5143500"/>
            <a:ext cx="3230418" cy="3545040"/>
          </a:xfrm>
          <a:custGeom>
            <a:rect b="b" l="l" r="r" t="t"/>
            <a:pathLst>
              <a:path extrusionOk="0" h="3545040" w="3230418">
                <a:moveTo>
                  <a:pt x="0" y="0"/>
                </a:moveTo>
                <a:lnTo>
                  <a:pt x="3230417" y="0"/>
                </a:lnTo>
                <a:lnTo>
                  <a:pt x="3230417" y="3545040"/>
                </a:lnTo>
                <a:lnTo>
                  <a:pt x="0" y="354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13255684" y="6025811"/>
            <a:ext cx="2736387" cy="2831966"/>
          </a:xfrm>
          <a:custGeom>
            <a:rect b="b" l="l" r="r" t="t"/>
            <a:pathLst>
              <a:path extrusionOk="0" h="2831966" w="2736387">
                <a:moveTo>
                  <a:pt x="0" y="0"/>
                </a:moveTo>
                <a:lnTo>
                  <a:pt x="2736388" y="0"/>
                </a:lnTo>
                <a:lnTo>
                  <a:pt x="2736388" y="2831967"/>
                </a:lnTo>
                <a:lnTo>
                  <a:pt x="0" y="2831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1598554" y="2823976"/>
            <a:ext cx="14418000" cy="5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🔷 </a:t>
            </a:r>
            <a:r>
              <a:rPr b="1" lang="en-US" sz="3379"/>
              <a:t>Facebook (Ομάδες + Εκδηλώσεις)</a:t>
            </a:r>
            <a:endParaRPr b="1" sz="33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Ιδανικό για: Ευρύτερη κοινότητα, διαγενεακό κοινό, εκδηλώσεις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Τι να δημοσιεύσετε: Ανακοινώσεις εκδηλώσεων, tag σε συνεργάτες, ενημερώσεις έργου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Στρατηγική: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Δημιουργήστε Σελίδα Έργου ή χρησιμοποιήστε προσωπικά προφίλ + Ομάδες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Χρησιμοποιήστε τη λειτουργία Εκδηλώσεων για να ενισχύσετε τη συμμετοχή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Κάντε tag σε οργανισμούς, συνεργάτες, χρηματοδότες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Δημοσιεύστε λιγότερο συχνά, αλλά με περιεχόμενο ουσίας</a:t>
            </a:r>
            <a:endParaRPr sz="287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13571525" y="5752491"/>
            <a:ext cx="2649931" cy="2649931"/>
          </a:xfrm>
          <a:custGeom>
            <a:rect b="b" l="l" r="r" t="t"/>
            <a:pathLst>
              <a:path extrusionOk="0" h="2649931" w="2649931">
                <a:moveTo>
                  <a:pt x="0" y="0"/>
                </a:moveTo>
                <a:lnTo>
                  <a:pt x="2649931" y="0"/>
                </a:lnTo>
                <a:lnTo>
                  <a:pt x="2649931" y="2649931"/>
                </a:lnTo>
                <a:lnTo>
                  <a:pt x="0" y="2649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742909" y="2719449"/>
            <a:ext cx="14822400" cy="6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🔗 </a:t>
            </a:r>
            <a:r>
              <a:rPr b="1" lang="en-US" sz="3379"/>
              <a:t>LinkedIn (Επαγγελματικό, με σκοπό και αξία)</a:t>
            </a:r>
            <a:endParaRPr b="1" sz="33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Ιδανικό για: Ορατότητα σε θεσμούς, χρηματοδότες, υπεύθυνους λήψης αποφάσεων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Τι να δημοσιεύσετε: Σημαντικά επιτεύγματα, φωτογραφίες με σκέψεις/μαθήματα, επαγγελματικές επιτυχίες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t/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Στρατηγική: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Γράψτε σύντομες δημοσιεύσεις με σαφές μήνυμα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Χρησιμοποιήστε προσωπικό τόνο (π.χ. «Να τι μάθαμε…»)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Κάντε tag σε μέντορες, συνεργάτες ή οργανισμούς</a:t>
            </a:r>
            <a:endParaRPr sz="2879"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lang="en-US" sz="2879"/>
              <a:t>Ιδανικό για αναρτήσεις μετά από εκδηλώσεις ή δράσεις</a:t>
            </a:r>
            <a:endParaRPr sz="287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3691225" y="3427050"/>
            <a:ext cx="11050800" cy="3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📝</a:t>
            </a:r>
            <a:r>
              <a:rPr b="1" lang="en-US" sz="3379"/>
              <a:t>Συμβουλή για προχωρημένους:</a:t>
            </a:r>
            <a:endParaRPr b="1" sz="3379"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None/>
            </a:pPr>
            <a:r>
              <a:rPr b="1" lang="en-US" sz="3379"/>
              <a:t>Το cross-posting ≠ copy-paste</a:t>
            </a:r>
            <a:endParaRPr b="1" sz="3379"/>
          </a:p>
          <a:p>
            <a:pPr indent="-443166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SzPts val="3379"/>
              <a:buChar char="●"/>
            </a:pPr>
            <a:r>
              <a:rPr b="1" lang="en-US" sz="3379"/>
              <a:t>Προσαρμόστε το μήνυμα ανά πλατφόρμα</a:t>
            </a:r>
            <a:endParaRPr b="1" sz="3379"/>
          </a:p>
          <a:p>
            <a:pPr indent="-443166" lvl="0" marL="45720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SzPts val="3379"/>
              <a:buChar char="●"/>
            </a:pPr>
            <a:r>
              <a:rPr b="1" lang="en-US" sz="3379"/>
              <a:t>Χρησιμοποιήστε την ίδια εικόνα, αλλά τροποποιήστε το ύφος και τη διάρκεια του κειμένου</a:t>
            </a:r>
            <a:endParaRPr b="1" sz="337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5" l="0" r="0" t="-75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0" l="0" r="0" t="-661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3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5200325" y="3130200"/>
            <a:ext cx="10439100" cy="5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78"/>
              <a:buFont typeface="Arial"/>
              <a:buNone/>
            </a:pPr>
            <a:r>
              <a:rPr b="1" lang="en-US" sz="3778"/>
              <a:t>Γρήγορη ανακεφαλαίωση:</a:t>
            </a:r>
            <a:endParaRPr b="1" sz="3778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78"/>
              <a:buFont typeface="Arial"/>
              <a:buNone/>
            </a:pPr>
            <a:r>
              <a:rPr b="1" lang="en-US" sz="3778"/>
              <a:t>Instagram = κοινότητα &amp; οπτικό περιεχόμενο</a:t>
            </a:r>
            <a:endParaRPr b="1" sz="3778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78"/>
              <a:buFont typeface="Arial"/>
              <a:buNone/>
            </a:pPr>
            <a:r>
              <a:rPr b="1" lang="en-US" sz="3778"/>
              <a:t>TikTok = διασκέδαση &amp; τάσεις</a:t>
            </a:r>
            <a:endParaRPr b="1" sz="3778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78"/>
              <a:buFont typeface="Arial"/>
              <a:buNone/>
            </a:pPr>
            <a:r>
              <a:rPr b="1" lang="en-US" sz="3778"/>
              <a:t>Facebook = εκδηλώσεις &amp; πληροφορίες</a:t>
            </a:r>
            <a:endParaRPr b="1" sz="3778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78"/>
              <a:buFont typeface="Arial"/>
              <a:buNone/>
            </a:pPr>
            <a:r>
              <a:rPr b="1" lang="en-US" sz="3778"/>
              <a:t>LinkedIn = αντίκτυπος &amp; συνεργάτες</a:t>
            </a:r>
            <a:endParaRPr b="1" sz="3778"/>
          </a:p>
        </p:txBody>
      </p:sp>
      <p:sp>
        <p:nvSpPr>
          <p:cNvPr id="225" name="Google Shape;225;p13"/>
          <p:cNvSpPr/>
          <p:nvPr/>
        </p:nvSpPr>
        <p:spPr>
          <a:xfrm>
            <a:off x="4076734" y="7797945"/>
            <a:ext cx="831189" cy="831189"/>
          </a:xfrm>
          <a:custGeom>
            <a:rect b="b" l="l" r="r" t="t"/>
            <a:pathLst>
              <a:path extrusionOk="0" h="831189" w="831189">
                <a:moveTo>
                  <a:pt x="0" y="0"/>
                </a:moveTo>
                <a:lnTo>
                  <a:pt x="831189" y="0"/>
                </a:lnTo>
                <a:lnTo>
                  <a:pt x="831189" y="831190"/>
                </a:lnTo>
                <a:lnTo>
                  <a:pt x="0" y="83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4"/>
              <a:buFont typeface="Arial"/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4125446" y="6514101"/>
            <a:ext cx="733758" cy="759387"/>
          </a:xfrm>
          <a:custGeom>
            <a:rect b="b" l="l" r="r" t="t"/>
            <a:pathLst>
              <a:path extrusionOk="0" h="759387" w="733758">
                <a:moveTo>
                  <a:pt x="0" y="0"/>
                </a:moveTo>
                <a:lnTo>
                  <a:pt x="733758" y="0"/>
                </a:lnTo>
                <a:lnTo>
                  <a:pt x="733758" y="759387"/>
                </a:lnTo>
                <a:lnTo>
                  <a:pt x="0" y="759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4074921" y="4187298"/>
            <a:ext cx="834825" cy="834825"/>
          </a:xfrm>
          <a:custGeom>
            <a:rect b="b" l="l" r="r" t="t"/>
            <a:pathLst>
              <a:path extrusionOk="0" h="834825" w="834825">
                <a:moveTo>
                  <a:pt x="0" y="0"/>
                </a:moveTo>
                <a:lnTo>
                  <a:pt x="834825" y="0"/>
                </a:lnTo>
                <a:lnTo>
                  <a:pt x="834825" y="834826"/>
                </a:lnTo>
                <a:lnTo>
                  <a:pt x="0" y="834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4137842" y="5257452"/>
            <a:ext cx="708974" cy="778024"/>
          </a:xfrm>
          <a:custGeom>
            <a:rect b="b" l="l" r="r" t="t"/>
            <a:pathLst>
              <a:path extrusionOk="0" h="778024" w="708974">
                <a:moveTo>
                  <a:pt x="0" y="0"/>
                </a:moveTo>
                <a:lnTo>
                  <a:pt x="708974" y="0"/>
                </a:lnTo>
                <a:lnTo>
                  <a:pt x="708974" y="778024"/>
                </a:lnTo>
                <a:lnTo>
                  <a:pt x="0" y="778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