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Bebas Neue Bold" charset="1" panose="020B0606020202050201"/>
      <p:regular r:id="rId28"/>
    </p:embeddedFont>
    <p:embeddedFont>
      <p:font typeface="Etna Sans Serif" charset="1" panose="020006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Relationship Id="rId7" Target="../media/image16.jpeg" Type="http://schemas.openxmlformats.org/officeDocument/2006/relationships/image"/><Relationship Id="rId8" Target="https://www.youtube.com/watch?v=vyZMSZG2Dmk" TargetMode="External" Type="http://schemas.openxmlformats.org/officeDocument/2006/relationships/video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ducation.nationalgeographic.org/resource/storytelling-for-impact-videos/" TargetMode="External" Type="http://schemas.openxmlformats.org/officeDocument/2006/relationships/hyperlink"/><Relationship Id="rId11" Target="https://www.salto-youth.net/downloads/toolbox_tool_download-file-4073/EN_DYME_PR2_DST-Manual-Toolkit.pdf" TargetMode="External" Type="http://schemas.openxmlformats.org/officeDocument/2006/relationships/hyperlink"/><Relationship Id="rId12" Target="../media/image6.png" Type="http://schemas.openxmlformats.org/officeDocument/2006/relationships/image"/><Relationship Id="rId13" Target="../media/image7.svg" Type="http://schemas.openxmlformats.org/officeDocument/2006/relationships/image"/><Relationship Id="rId14" Target="../media/image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storynet.org/what-is-storytelling/" TargetMode="External" Type="http://schemas.openxmlformats.org/officeDocument/2006/relationships/hyperlink"/><Relationship Id="rId5" Target="https://storynet.org/what-is-storytelling/" TargetMode="External" Type="http://schemas.openxmlformats.org/officeDocument/2006/relationships/hyperlink"/><Relationship Id="rId6" Target="https://www.forbes.com/sites/hvmacarthur/2024/05/24/the-power-of-storytelling-inspiring-and-connecting-with-your-audience/" TargetMode="External" Type="http://schemas.openxmlformats.org/officeDocument/2006/relationships/hyperlink"/><Relationship Id="rId7" Target="https://www.unicef.org/wca/media/6451/file/UNICEF-KRC3-KRC4-Toolkit.pdf" TargetMode="External" Type="http://schemas.openxmlformats.org/officeDocument/2006/relationships/hyperlink"/><Relationship Id="rId8" Target="https://themoth.org/share-your-story/storytelling-tips-tricks" TargetMode="External" Type="http://schemas.openxmlformats.org/officeDocument/2006/relationships/hyperlink"/><Relationship Id="rId9" Target="https://www.wvi.org/sites/default/files/2020-06/WV-Storytelling%20Toolkit%20June%202020.pdf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Relationship Id="rId7" Target="../media/image16.jpeg" Type="http://schemas.openxmlformats.org/officeDocument/2006/relationships/image"/><Relationship Id="rId8" Target="https://www.youtube.com/watch?v=Wb8KpHqU5tg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060" y="-160373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3393449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true" rot="0">
            <a:off x="6361967" y="3443393"/>
            <a:ext cx="10794196" cy="5074592"/>
          </a:xfrm>
          <a:custGeom>
            <a:avLst/>
            <a:gdLst/>
            <a:ahLst/>
            <a:cxnLst/>
            <a:rect r="r" b="b" t="t" l="l"/>
            <a:pathLst>
              <a:path h="5074592" w="10794196">
                <a:moveTo>
                  <a:pt x="10794196" y="5074593"/>
                </a:moveTo>
                <a:lnTo>
                  <a:pt x="0" y="5074593"/>
                </a:lnTo>
                <a:lnTo>
                  <a:pt x="0" y="0"/>
                </a:lnTo>
                <a:lnTo>
                  <a:pt x="10794196" y="0"/>
                </a:lnTo>
                <a:lnTo>
                  <a:pt x="10794196" y="50745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1719071"/>
            <a:ext cx="16230600" cy="5783290"/>
            <a:chOff x="0" y="0"/>
            <a:chExt cx="4274726" cy="152317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74726" cy="1523171"/>
            </a:xfrm>
            <a:custGeom>
              <a:avLst/>
              <a:gdLst/>
              <a:ahLst/>
              <a:cxnLst/>
              <a:rect r="r" b="b" t="t" l="l"/>
              <a:pathLst>
                <a:path h="152317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23171"/>
                  </a:lnTo>
                  <a:lnTo>
                    <a:pt x="0" y="1523171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274726" cy="1561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464215" y="1719071"/>
            <a:ext cx="13359571" cy="1156038"/>
            <a:chOff x="0" y="0"/>
            <a:chExt cx="3518570" cy="3044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18570" cy="304471"/>
            </a:xfrm>
            <a:custGeom>
              <a:avLst/>
              <a:gdLst/>
              <a:ahLst/>
              <a:cxnLst/>
              <a:rect r="r" b="b" t="t" l="l"/>
              <a:pathLst>
                <a:path h="304471" w="3518570">
                  <a:moveTo>
                    <a:pt x="0" y="0"/>
                  </a:moveTo>
                  <a:lnTo>
                    <a:pt x="3518570" y="0"/>
                  </a:lnTo>
                  <a:lnTo>
                    <a:pt x="3518570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518570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17537" y="3879560"/>
            <a:ext cx="16138626" cy="258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7"/>
              </a:lnSpc>
              <a:spcBef>
                <a:spcPct val="0"/>
              </a:spcBef>
            </a:pPr>
            <a:r>
              <a:rPr lang="en-US" b="true" sz="10551" spc="105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ΑΦΗΓΗΣΗΣ ΓΙΑ ΤΗΝ ΚΟΙΝΩΝΙΚΗ ΑΛΛΑΓΗ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51787" y="50395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752578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21022" y="8350744"/>
            <a:ext cx="1774233" cy="1936256"/>
          </a:xfrm>
          <a:custGeom>
            <a:avLst/>
            <a:gdLst/>
            <a:ahLst/>
            <a:cxnLst/>
            <a:rect r="r" b="b" t="t" l="l"/>
            <a:pathLst>
              <a:path h="1936256" w="1774233">
                <a:moveTo>
                  <a:pt x="0" y="0"/>
                </a:moveTo>
                <a:lnTo>
                  <a:pt x="1774234" y="0"/>
                </a:lnTo>
                <a:lnTo>
                  <a:pt x="1774234" y="1936256"/>
                </a:lnTo>
                <a:lnTo>
                  <a:pt x="0" y="1936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874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071581" y="8971332"/>
            <a:ext cx="2796685" cy="947077"/>
          </a:xfrm>
          <a:custGeom>
            <a:avLst/>
            <a:gdLst/>
            <a:ahLst/>
            <a:cxnLst/>
            <a:rect r="r" b="b" t="t" l="l"/>
            <a:pathLst>
              <a:path h="947077" w="2796685">
                <a:moveTo>
                  <a:pt x="0" y="0"/>
                </a:moveTo>
                <a:lnTo>
                  <a:pt x="2796685" y="0"/>
                </a:lnTo>
                <a:lnTo>
                  <a:pt x="2796685" y="947077"/>
                </a:lnTo>
                <a:lnTo>
                  <a:pt x="0" y="947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7508" r="0" b="-7508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318576" y="8782312"/>
            <a:ext cx="2834720" cy="1325117"/>
          </a:xfrm>
          <a:custGeom>
            <a:avLst/>
            <a:gdLst/>
            <a:ahLst/>
            <a:cxnLst/>
            <a:rect r="r" b="b" t="t" l="l"/>
            <a:pathLst>
              <a:path h="1325117" w="2834720">
                <a:moveTo>
                  <a:pt x="0" y="0"/>
                </a:moveTo>
                <a:lnTo>
                  <a:pt x="2834720" y="0"/>
                </a:lnTo>
                <a:lnTo>
                  <a:pt x="2834720" y="1325116"/>
                </a:lnTo>
                <a:lnTo>
                  <a:pt x="0" y="1325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66190" r="0" b="-47731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227330" y="8636797"/>
            <a:ext cx="2528854" cy="1616145"/>
          </a:xfrm>
          <a:custGeom>
            <a:avLst/>
            <a:gdLst/>
            <a:ahLst/>
            <a:cxnLst/>
            <a:rect r="r" b="b" t="t" l="l"/>
            <a:pathLst>
              <a:path h="1616145" w="2528854">
                <a:moveTo>
                  <a:pt x="0" y="0"/>
                </a:moveTo>
                <a:lnTo>
                  <a:pt x="2528853" y="0"/>
                </a:lnTo>
                <a:lnTo>
                  <a:pt x="2528853" y="1616146"/>
                </a:lnTo>
                <a:lnTo>
                  <a:pt x="0" y="1616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58403" r="-106795" b="-84234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944591" y="9258300"/>
            <a:ext cx="3299952" cy="661502"/>
          </a:xfrm>
          <a:custGeom>
            <a:avLst/>
            <a:gdLst/>
            <a:ahLst/>
            <a:cxnLst/>
            <a:rect r="r" b="b" t="t" l="l"/>
            <a:pathLst>
              <a:path h="661502" w="3299952">
                <a:moveTo>
                  <a:pt x="0" y="0"/>
                </a:moveTo>
                <a:lnTo>
                  <a:pt x="3299951" y="0"/>
                </a:lnTo>
                <a:lnTo>
                  <a:pt x="3299951" y="661502"/>
                </a:lnTo>
                <a:lnTo>
                  <a:pt x="0" y="661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283884" y="1803787"/>
            <a:ext cx="13720232" cy="107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65"/>
              </a:lnSpc>
              <a:spcBef>
                <a:spcPct val="0"/>
              </a:spcBef>
            </a:pPr>
            <a:r>
              <a:rPr lang="en-US" b="true" sz="3046" spc="24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ΞΕΚΛΕΙΔΩΝΟΝΤΑΣ ΤΗ ΔΥΝΑΜΗ ΤΗΣ...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490018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4354467" y="1028700"/>
            <a:ext cx="12904833" cy="2771023"/>
            <a:chOff x="0" y="0"/>
            <a:chExt cx="3398804" cy="7298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98804" cy="729817"/>
            </a:xfrm>
            <a:custGeom>
              <a:avLst/>
              <a:gdLst/>
              <a:ahLst/>
              <a:cxnLst/>
              <a:rect r="r" b="b" t="t" l="l"/>
              <a:pathLst>
                <a:path h="729817" w="3398804">
                  <a:moveTo>
                    <a:pt x="0" y="0"/>
                  </a:moveTo>
                  <a:lnTo>
                    <a:pt x="3398804" y="0"/>
                  </a:lnTo>
                  <a:lnTo>
                    <a:pt x="3398804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98804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4153673"/>
            <a:ext cx="16230600" cy="5616546"/>
            <a:chOff x="0" y="0"/>
            <a:chExt cx="4274726" cy="14792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74726" cy="1479255"/>
            </a:xfrm>
            <a:custGeom>
              <a:avLst/>
              <a:gdLst/>
              <a:ahLst/>
              <a:cxnLst/>
              <a:rect r="r" b="b" t="t" l="l"/>
              <a:pathLst>
                <a:path h="147925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479255"/>
                  </a:lnTo>
                  <a:lnTo>
                    <a:pt x="0" y="1479255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274726" cy="1517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425294" y="3364102"/>
            <a:ext cx="8375616" cy="1156038"/>
            <a:chOff x="0" y="0"/>
            <a:chExt cx="2205924" cy="304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05923" cy="304471"/>
            </a:xfrm>
            <a:custGeom>
              <a:avLst/>
              <a:gdLst/>
              <a:ahLst/>
              <a:cxnLst/>
              <a:rect r="r" b="b" t="t" l="l"/>
              <a:pathLst>
                <a:path h="304471" w="2205923">
                  <a:moveTo>
                    <a:pt x="0" y="0"/>
                  </a:moveTo>
                  <a:lnTo>
                    <a:pt x="2205923" y="0"/>
                  </a:lnTo>
                  <a:lnTo>
                    <a:pt x="2205923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205924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773461" y="1792774"/>
            <a:ext cx="12066846" cy="216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TO START?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85524" y="4310186"/>
            <a:ext cx="15316952" cy="5255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Γιατί αφηγείσαι την ιστορία σου;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μήνυμα θέλεις να μεταδώσεις;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Ποια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αλλαγή ή ποιο συναίσθημα ελπίζεις να εμπνεύσεις;</a:t>
            </a:r>
          </a:p>
          <a:p>
            <a:pPr algn="l">
              <a:lnSpc>
                <a:spcPts val="3010"/>
              </a:lnSpc>
            </a:pP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Ποιο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είναι το κοινό-στόχος σου;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Ποιον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θέλεις να προσεγγίσεις — χρηματοδότες, νέους, υπεύθυνους λήψης αποφάσεων;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είναι αυτό που τους ενδιαφέρει;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Ποια γλώσσα ή μορφή επικοινωνίας τους αγγίζει;</a:t>
            </a:r>
          </a:p>
          <a:p>
            <a:pPr algn="l">
              <a:lnSpc>
                <a:spcPts val="3010"/>
              </a:lnSpc>
            </a:pP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Πού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μπορείς να βρεις μια ιστορία;</a:t>
            </a: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Αληθινοί άνθρωποι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που έχεις υποστηρίξει</a:t>
            </a:r>
          </a:p>
          <a:p>
            <a:pPr algn="l">
              <a:lnSpc>
                <a:spcPts val="3010"/>
              </a:lnSpc>
            </a:pPr>
          </a:p>
          <a:p>
            <a:pPr algn="l">
              <a:lnSpc>
                <a:spcPts val="3010"/>
              </a:lnSpc>
            </a:pP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Προσωπικές</a:t>
            </a:r>
            <a:r>
              <a:rPr lang="en-US" sz="21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εμπειρίες ή στιγμές της καθημερινότητας</a:t>
            </a:r>
          </a:p>
          <a:p>
            <a:pPr algn="l" marL="377833" indent="-188916" lvl="1">
              <a:lnSpc>
                <a:spcPts val="2450"/>
              </a:lnSpc>
              <a:spcBef>
                <a:spcPct val="0"/>
              </a:spcBef>
              <a:buFont typeface="Arial"/>
              <a:buChar char="•"/>
            </a:pPr>
            <a:r>
              <a:rPr lang="en-US" sz="17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Μαρτυρίες</a:t>
            </a:r>
            <a:r>
              <a:rPr lang="en-US" sz="17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εθελοντών ή μελών της ομάδας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25294" y="3608073"/>
            <a:ext cx="8380449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57585" y="4915588"/>
            <a:ext cx="14767974" cy="3980003"/>
            <a:chOff x="0" y="0"/>
            <a:chExt cx="3889508" cy="10482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9508" cy="1048231"/>
            </a:xfrm>
            <a:custGeom>
              <a:avLst/>
              <a:gdLst/>
              <a:ahLst/>
              <a:cxnLst/>
              <a:rect r="r" b="b" t="t" l="l"/>
              <a:pathLst>
                <a:path h="1048231" w="3889508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432606" y="1719071"/>
            <a:ext cx="14826694" cy="2771023"/>
            <a:chOff x="0" y="0"/>
            <a:chExt cx="390497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4152581"/>
            <a:ext cx="15039120" cy="847229"/>
            <a:chOff x="0" y="0"/>
            <a:chExt cx="3960920" cy="2231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60921" cy="223139"/>
            </a:xfrm>
            <a:custGeom>
              <a:avLst/>
              <a:gdLst/>
              <a:ahLst/>
              <a:cxnLst/>
              <a:rect r="r" b="b" t="t" l="l"/>
              <a:pathLst>
                <a:path h="223139" w="3960921">
                  <a:moveTo>
                    <a:pt x="0" y="0"/>
                  </a:moveTo>
                  <a:lnTo>
                    <a:pt x="3960921" y="0"/>
                  </a:lnTo>
                  <a:lnTo>
                    <a:pt x="3960921" y="223139"/>
                  </a:lnTo>
                  <a:lnTo>
                    <a:pt x="0" y="223139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60920" cy="261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380639" y="2587394"/>
            <a:ext cx="12930629" cy="156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en-US" b="true" sz="12251" spc="12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ELEMENTS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26393" y="4297460"/>
            <a:ext cx="14826694" cy="54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91"/>
              </a:lnSpc>
            </a:pPr>
            <a:r>
              <a:rPr lang="en-US" b="true" sz="3546" spc="2128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OF IMPACTFUL STORIES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25296" y="5314279"/>
            <a:ext cx="11412916" cy="260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6906" indent="-318453" lvl="1">
              <a:lnSpc>
                <a:spcPts val="4130"/>
              </a:lnSpc>
              <a:buAutoNum type="arabicPeriod" startAt="1"/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Σαφής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Είναι</a:t>
            </a: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η ιστορία σου εύκολη να την παρακολουθήσει κανείς;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Απόφυγε την ορολογία και τα δύσκολα λόγια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Εστίασε σε ένα βασικό μήνυμα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Κράτησε τη δομή απλή: αρχή → σύγκρουση → λύση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57585" y="4915588"/>
            <a:ext cx="14767974" cy="3980003"/>
            <a:chOff x="0" y="0"/>
            <a:chExt cx="3889508" cy="10482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9508" cy="1048231"/>
            </a:xfrm>
            <a:custGeom>
              <a:avLst/>
              <a:gdLst/>
              <a:ahLst/>
              <a:cxnLst/>
              <a:rect r="r" b="b" t="t" l="l"/>
              <a:pathLst>
                <a:path h="1048231" w="3889508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825296" y="5314279"/>
            <a:ext cx="12697057" cy="260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Συναισθηματική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Προκαλεί</a:t>
            </a: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η ιστορία σου κάποιο</a:t>
            </a: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συναίσθημα;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Κάνει το κοινό να νοιαστεί;</a:t>
            </a:r>
          </a:p>
          <a:p>
            <a:pPr algn="l">
              <a:lnSpc>
                <a:spcPts val="4130"/>
              </a:lnSpc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Δείχνεις ευαλωτότητα, πρόκληση ή ελπίδα;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Μπορεί το κοινό να νιώσει ενσυναίσθηση για τον χαρακτήρα;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432606" y="1719071"/>
            <a:ext cx="14826694" cy="2771023"/>
            <a:chOff x="0" y="0"/>
            <a:chExt cx="3904973" cy="7298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220180" y="4152581"/>
            <a:ext cx="15039120" cy="847229"/>
            <a:chOff x="0" y="0"/>
            <a:chExt cx="3960920" cy="2231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960921" cy="223139"/>
            </a:xfrm>
            <a:custGeom>
              <a:avLst/>
              <a:gdLst/>
              <a:ahLst/>
              <a:cxnLst/>
              <a:rect r="r" b="b" t="t" l="l"/>
              <a:pathLst>
                <a:path h="223139" w="3960921">
                  <a:moveTo>
                    <a:pt x="0" y="0"/>
                  </a:moveTo>
                  <a:lnTo>
                    <a:pt x="3960921" y="0"/>
                  </a:lnTo>
                  <a:lnTo>
                    <a:pt x="3960921" y="223139"/>
                  </a:lnTo>
                  <a:lnTo>
                    <a:pt x="0" y="223139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960920" cy="261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380639" y="2587394"/>
            <a:ext cx="12930629" cy="156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en-US" b="true" sz="12251" spc="12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ELEMENTS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6393" y="4297460"/>
            <a:ext cx="14826694" cy="54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91"/>
              </a:lnSpc>
            </a:pPr>
            <a:r>
              <a:rPr lang="en-US" b="true" sz="3546" spc="2128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OF IMPACTFUL STORIES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57585" y="4877488"/>
            <a:ext cx="14767974" cy="3980003"/>
            <a:chOff x="0" y="0"/>
            <a:chExt cx="3889508" cy="10482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9508" cy="1048231"/>
            </a:xfrm>
            <a:custGeom>
              <a:avLst/>
              <a:gdLst/>
              <a:ahLst/>
              <a:cxnLst/>
              <a:rect r="r" b="b" t="t" l="l"/>
              <a:pathLst>
                <a:path h="1048231" w="3889508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432606" y="1719071"/>
            <a:ext cx="14826694" cy="2771023"/>
            <a:chOff x="0" y="0"/>
            <a:chExt cx="390497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4152581"/>
            <a:ext cx="15039120" cy="763007"/>
            <a:chOff x="0" y="0"/>
            <a:chExt cx="3960920" cy="2009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60921" cy="200957"/>
            </a:xfrm>
            <a:custGeom>
              <a:avLst/>
              <a:gdLst/>
              <a:ahLst/>
              <a:cxnLst/>
              <a:rect r="r" b="b" t="t" l="l"/>
              <a:pathLst>
                <a:path h="200957" w="3960921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971558" y="5276179"/>
            <a:ext cx="13854001" cy="452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Με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σεβασμό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Τιμάς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την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αξιοπρέπεια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των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ανθρώπων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που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περιλαμβάνονται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στην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ιστορία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σου;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Έχεις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τη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συναίνεσή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τους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για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να μοιραστείς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την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ιστορία;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Αποφεύγεις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στερεότυπα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και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γενικεύσεις;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Αναδεικνύεις τις φωνές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των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ίδιων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των ανθρώπων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αντί να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μιλάς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εκ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μέρους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85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τους;</a:t>
            </a:r>
          </a:p>
          <a:p>
            <a:pPr algn="l">
              <a:lnSpc>
                <a:spcPts val="3990"/>
              </a:lnSpc>
            </a:pPr>
          </a:p>
          <a:p>
            <a:pPr algn="l">
              <a:lnSpc>
                <a:spcPts val="3990"/>
              </a:lnSpc>
            </a:pPr>
          </a:p>
          <a:p>
            <a:pPr algn="l">
              <a:lnSpc>
                <a:spcPts val="3990"/>
              </a:lnSpc>
              <a:spcBef>
                <a:spcPct val="0"/>
              </a:spcBef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380639" y="2587394"/>
            <a:ext cx="12930629" cy="156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en-US" b="true" sz="12251" spc="12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ELEMENTS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6393" y="4297460"/>
            <a:ext cx="14826694" cy="54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91"/>
              </a:lnSpc>
            </a:pPr>
            <a:r>
              <a:rPr lang="en-US" b="true" sz="3546" spc="2128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OF IMPACTFUL STORIES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57585" y="4877488"/>
            <a:ext cx="14767974" cy="3980003"/>
            <a:chOff x="0" y="0"/>
            <a:chExt cx="3889508" cy="10482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89508" cy="1048231"/>
            </a:xfrm>
            <a:custGeom>
              <a:avLst/>
              <a:gdLst/>
              <a:ahLst/>
              <a:cxnLst/>
              <a:rect r="r" b="b" t="t" l="l"/>
              <a:pathLst>
                <a:path h="1048231" w="3889508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432606" y="1719071"/>
            <a:ext cx="14826694" cy="2771023"/>
            <a:chOff x="0" y="0"/>
            <a:chExt cx="390497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4152581"/>
            <a:ext cx="15039120" cy="763007"/>
            <a:chOff x="0" y="0"/>
            <a:chExt cx="3960920" cy="2009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60921" cy="200957"/>
            </a:xfrm>
            <a:custGeom>
              <a:avLst/>
              <a:gdLst/>
              <a:ahLst/>
              <a:cxnLst/>
              <a:rect r="r" b="b" t="t" l="l"/>
              <a:pathLst>
                <a:path h="200957" w="3960921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971558" y="5309517"/>
            <a:ext cx="13606854" cy="265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0"/>
              </a:lnSpc>
            </a:pPr>
            <a:r>
              <a:rPr lang="en-US" sz="25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4. Δραστική / Με δυνατότητα δράσης</a:t>
            </a:r>
          </a:p>
          <a:p>
            <a:pPr algn="l">
              <a:lnSpc>
                <a:spcPts val="3570"/>
              </a:lnSpc>
            </a:pPr>
            <a:r>
              <a:rPr lang="en-US" sz="25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 μπορεί να κάνει το κοινό αφού ακούσει την ιστορία;</a:t>
            </a:r>
          </a:p>
          <a:p>
            <a:pPr algn="l">
              <a:lnSpc>
                <a:spcPts val="3570"/>
              </a:lnSpc>
            </a:pPr>
            <a:r>
              <a:rPr lang="en-US" sz="25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Υπάρχει ένα σαφές επόμενο βήμα (π.χ. να δωρίσει, να κοινοποιήσει, να συμμετάσχει, να προβληματιστεί);</a:t>
            </a:r>
          </a:p>
          <a:p>
            <a:pPr algn="l">
              <a:lnSpc>
                <a:spcPts val="3570"/>
              </a:lnSpc>
            </a:pPr>
            <a:r>
              <a:rPr lang="en-US" sz="25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Είναι η προτροπή για δράση συναισθηματικά συνδεδεμένη με το ταξίδι της ιστορίας;</a:t>
            </a:r>
          </a:p>
          <a:p>
            <a:pPr algn="l">
              <a:lnSpc>
                <a:spcPts val="3570"/>
              </a:lnSpc>
              <a:spcBef>
                <a:spcPct val="0"/>
              </a:spcBef>
            </a:pPr>
            <a:r>
              <a:rPr lang="en-US" sz="25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✔️ Κάνει η ιστορία σου τον κόσμο να θέλει να δράσει;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380639" y="2587394"/>
            <a:ext cx="12930629" cy="156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en-US" b="true" sz="12251" spc="12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ELEMENTS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26393" y="4297460"/>
            <a:ext cx="14826694" cy="54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91"/>
              </a:lnSpc>
            </a:pPr>
            <a:r>
              <a:rPr lang="en-US" b="true" sz="3546" spc="2128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OF IMPACTFUL STORIES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596197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25296" y="996118"/>
            <a:ext cx="15434004" cy="2771023"/>
            <a:chOff x="0" y="0"/>
            <a:chExt cx="406492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64923" cy="729817"/>
            </a:xfrm>
            <a:custGeom>
              <a:avLst/>
              <a:gdLst/>
              <a:ahLst/>
              <a:cxnLst/>
              <a:rect r="r" b="b" t="t" l="l"/>
              <a:pathLst>
                <a:path h="729817" w="4064923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3462210"/>
            <a:ext cx="8805301" cy="1156038"/>
            <a:chOff x="0" y="0"/>
            <a:chExt cx="2319092" cy="304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9092" cy="304471"/>
            </a:xfrm>
            <a:custGeom>
              <a:avLst/>
              <a:gdLst/>
              <a:ahLst/>
              <a:cxnLst/>
              <a:rect r="r" b="b" t="t" l="l"/>
              <a:pathLst>
                <a:path h="304471" w="2319092">
                  <a:moveTo>
                    <a:pt x="0" y="0"/>
                  </a:moveTo>
                  <a:lnTo>
                    <a:pt x="2319092" y="0"/>
                  </a:lnTo>
                  <a:lnTo>
                    <a:pt x="2319092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319092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00956" y="1880791"/>
            <a:ext cx="14482685" cy="18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62"/>
              </a:lnSpc>
              <a:spcBef>
                <a:spcPct val="0"/>
              </a:spcBef>
            </a:pPr>
            <a:r>
              <a:rPr lang="en-US" b="true" sz="14850" spc="148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WHAT IS A GOOD STORY?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32606" y="3690941"/>
            <a:ext cx="8380449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FOR STORYTELLING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09050" y="4561098"/>
            <a:ext cx="15246372" cy="452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Απλή</a:t>
            </a:r>
          </a:p>
          <a:p>
            <a:pPr algn="l" marL="615317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Σαφής</a:t>
            </a: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και εύκολη στην παρακολούθηση — χωρίς υπερφόρτωση πληροφοριών.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Προσωπική</a:t>
            </a:r>
          </a:p>
          <a:p>
            <a:pPr algn="l" marL="615317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Εστιάζει</a:t>
            </a: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σε πραγματικούς ανθρώπους και βιωμένες εμπειρίες.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Αυθεντική</a:t>
            </a:r>
          </a:p>
          <a:p>
            <a:pPr algn="l" marL="615317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Ειλικρινής</a:t>
            </a: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ακατέργαστη και συναισθηματικά αληθινή — όχι «γυαλισμένο» μάρκετινγκ.</a:t>
            </a:r>
          </a:p>
          <a:p>
            <a:pPr algn="l">
              <a:lnSpc>
                <a:spcPts val="3990"/>
              </a:lnSpc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Σχετική</a:t>
            </a:r>
          </a:p>
          <a:p>
            <a:pPr algn="l" marL="615317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Συνδέεται</a:t>
            </a:r>
            <a:r>
              <a:rPr lang="en-US" sz="28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με τον σκοπό σου και αγγίζει το κοινό σου.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596197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25296" y="996118"/>
            <a:ext cx="15434004" cy="2771023"/>
            <a:chOff x="0" y="0"/>
            <a:chExt cx="406492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64923" cy="729817"/>
            </a:xfrm>
            <a:custGeom>
              <a:avLst/>
              <a:gdLst/>
              <a:ahLst/>
              <a:cxnLst/>
              <a:rect r="r" b="b" t="t" l="l"/>
              <a:pathLst>
                <a:path h="729817" w="4064923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3462210"/>
            <a:ext cx="14563460" cy="1156038"/>
            <a:chOff x="0" y="0"/>
            <a:chExt cx="3835644" cy="304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35644" cy="304471"/>
            </a:xfrm>
            <a:custGeom>
              <a:avLst/>
              <a:gdLst/>
              <a:ahLst/>
              <a:cxnLst/>
              <a:rect r="r" b="b" t="t" l="l"/>
              <a:pathLst>
                <a:path h="304471" w="3835644">
                  <a:moveTo>
                    <a:pt x="0" y="0"/>
                  </a:moveTo>
                  <a:lnTo>
                    <a:pt x="3835644" y="0"/>
                  </a:lnTo>
                  <a:lnTo>
                    <a:pt x="3835644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835644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00956" y="1880791"/>
            <a:ext cx="14482685" cy="18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62"/>
              </a:lnSpc>
              <a:spcBef>
                <a:spcPct val="0"/>
              </a:spcBef>
            </a:pPr>
            <a:r>
              <a:rPr lang="en-US" b="true" sz="14850" spc="148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USEFUL STEPS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20180" y="3523795"/>
            <a:ext cx="14563460" cy="104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43"/>
              </a:lnSpc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 DEVELOPING AN EFFECTIVE STORYTELLING FRAMEWORK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31874" y="4765640"/>
            <a:ext cx="15246372" cy="4271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8959" indent="-264479" lvl="1">
              <a:lnSpc>
                <a:spcPts val="3430"/>
              </a:lnSpc>
              <a:buAutoNum type="arabicPeriod" startAt="1"/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Ορίστε τον σκοπό σας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Γιατί αφηγείστε αυτή την ιστορία; Τι θέλετε να νιώσει, να σκεφτεί ή να κάνει το κοινό σας;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2. Γνωρίστε</a:t>
            </a: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το κοινό σας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Σε ποιον απευθύνεστε; Ποια γλώσσα, ποιος τόνος ή ποια μορφή επικοινωνίας</a:t>
            </a: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θα τους αγγίξει περισσότερο;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3. Συλλέξτε</a:t>
            </a: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αληθινές ιστορίες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Συγκεντρώστε μαρτυρίες, προσωπικές στιγμές, συνεντεύξεις και</a:t>
            </a: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εμπειρίες από το πεδίο.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4. Δομήστε</a:t>
            </a: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την αφήγηση</a:t>
            </a:r>
          </a:p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Χρησιμοποιήστε ξεκάθαρη δομή: αρχή → σύγκρουση → λύση. Δώστε έμφαση στο συναίσθημα και τη μεταμόρφωση.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596197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25296" y="996118"/>
            <a:ext cx="15434004" cy="2771023"/>
            <a:chOff x="0" y="0"/>
            <a:chExt cx="406492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64923" cy="729817"/>
            </a:xfrm>
            <a:custGeom>
              <a:avLst/>
              <a:gdLst/>
              <a:ahLst/>
              <a:cxnLst/>
              <a:rect r="r" b="b" t="t" l="l"/>
              <a:pathLst>
                <a:path h="729817" w="4064923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3462210"/>
            <a:ext cx="14563460" cy="1156038"/>
            <a:chOff x="0" y="0"/>
            <a:chExt cx="3835644" cy="304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35644" cy="304471"/>
            </a:xfrm>
            <a:custGeom>
              <a:avLst/>
              <a:gdLst/>
              <a:ahLst/>
              <a:cxnLst/>
              <a:rect r="r" b="b" t="t" l="l"/>
              <a:pathLst>
                <a:path h="304471" w="3835644">
                  <a:moveTo>
                    <a:pt x="0" y="0"/>
                  </a:moveTo>
                  <a:lnTo>
                    <a:pt x="3835644" y="0"/>
                  </a:lnTo>
                  <a:lnTo>
                    <a:pt x="3835644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835644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00956" y="1880791"/>
            <a:ext cx="14482685" cy="18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62"/>
              </a:lnSpc>
              <a:spcBef>
                <a:spcPct val="0"/>
              </a:spcBef>
            </a:pPr>
            <a:r>
              <a:rPr lang="en-US" b="true" sz="14850" spc="148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USEFUL STEPS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20180" y="3523795"/>
            <a:ext cx="14563460" cy="104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43"/>
              </a:lnSpc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 DEVELOPING AN EFFECTIVE STORYTELLING FRAMEWORK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5199" y="4646823"/>
            <a:ext cx="15694101" cy="4483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5. Κάντε το με ηθική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Διασφαλίστε τη συναίνεση. Αφηγηθείτε ιστορίες με αξιοπρέπεια και αποφύγετε την εκμετάλλευση.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6. Επιλέξτε τη σωστή μορφή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Βίντεο, social media, blog, podcast; Επιλέξτε την πλατφόρμα που ταιριάζει καλύτερα στο κοινό και την ιστορία.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7. Συμπεριλάβετε κάλεσμα για δράση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Τι θέλετε να κάνουν οι άνθρωποι αφού ακούσουν ή δουν την ιστορία σας; Κάντε το ξεκάθαρο και ουσιαστικό.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8. Δοκιμάστε και κοινοποιήστε</a:t>
            </a:r>
          </a:p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Μοιραστείτε την πρώτα με μια μικρή ομάδα. Συλλέξτε ανατροφοδότηση. Έπειτα, βελτιώστε την και διαδώστε την ευρύτερα.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480073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825296" y="996118"/>
            <a:ext cx="15434004" cy="1961267"/>
            <a:chOff x="0" y="0"/>
            <a:chExt cx="4064923" cy="5165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4923" cy="516548"/>
            </a:xfrm>
            <a:custGeom>
              <a:avLst/>
              <a:gdLst/>
              <a:ahLst/>
              <a:cxnLst/>
              <a:rect r="r" b="b" t="t" l="l"/>
              <a:pathLst>
                <a:path h="516548" w="4064923">
                  <a:moveTo>
                    <a:pt x="0" y="0"/>
                  </a:moveTo>
                  <a:lnTo>
                    <a:pt x="4064923" y="0"/>
                  </a:lnTo>
                  <a:lnTo>
                    <a:pt x="4064923" y="516548"/>
                  </a:lnTo>
                  <a:lnTo>
                    <a:pt x="0" y="516548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64923" cy="554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240374" y="2740876"/>
            <a:ext cx="14563460" cy="847756"/>
            <a:chOff x="0" y="0"/>
            <a:chExt cx="3835644" cy="2232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35644" cy="223277"/>
            </a:xfrm>
            <a:custGeom>
              <a:avLst/>
              <a:gdLst/>
              <a:ahLst/>
              <a:cxnLst/>
              <a:rect r="r" b="b" t="t" l="l"/>
              <a:pathLst>
                <a:path h="223277" w="3835644">
                  <a:moveTo>
                    <a:pt x="0" y="0"/>
                  </a:moveTo>
                  <a:lnTo>
                    <a:pt x="3835644" y="0"/>
                  </a:lnTo>
                  <a:lnTo>
                    <a:pt x="3835644" y="223277"/>
                  </a:lnTo>
                  <a:lnTo>
                    <a:pt x="0" y="22327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835644" cy="261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448280" y="1348543"/>
            <a:ext cx="14335360" cy="178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34"/>
              </a:lnSpc>
              <a:spcBef>
                <a:spcPct val="0"/>
              </a:spcBef>
            </a:pPr>
            <a:r>
              <a:rPr lang="en-US" b="true" sz="13950" spc="139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IMPACTFUL STORYTELLING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0762" y="2904542"/>
            <a:ext cx="14563460" cy="5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43"/>
              </a:lnSpc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STORIES SHAPEOUR MINDS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125930" y="3434490"/>
            <a:ext cx="12036140" cy="67650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596197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432606" y="1028700"/>
            <a:ext cx="14826694" cy="2771023"/>
            <a:chOff x="0" y="0"/>
            <a:chExt cx="390497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20180" y="3462210"/>
            <a:ext cx="9060019" cy="1156038"/>
            <a:chOff x="0" y="0"/>
            <a:chExt cx="2386178" cy="304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86178" cy="304471"/>
            </a:xfrm>
            <a:custGeom>
              <a:avLst/>
              <a:gdLst/>
              <a:ahLst/>
              <a:cxnLst/>
              <a:rect r="r" b="b" t="t" l="l"/>
              <a:pathLst>
                <a:path h="304471" w="2386178">
                  <a:moveTo>
                    <a:pt x="0" y="0"/>
                  </a:moveTo>
                  <a:lnTo>
                    <a:pt x="2386178" y="0"/>
                  </a:lnTo>
                  <a:lnTo>
                    <a:pt x="2386178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386178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542051" y="1880791"/>
            <a:ext cx="8607805" cy="18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662"/>
              </a:lnSpc>
              <a:spcBef>
                <a:spcPct val="0"/>
              </a:spcBef>
            </a:pPr>
            <a:r>
              <a:rPr lang="en-US" b="true" sz="14850" spc="148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DIGITAL TOOLS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32606" y="3690941"/>
            <a:ext cx="8847593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FOR STORYTELLING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9227" y="4765640"/>
            <a:ext cx="15849547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Carrd – Δημιουργία απλής landing page για την παρουσίαση μιας ψηφιακής ιστορίας ή καμπάνιας</a:t>
            </a:r>
          </a:p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Padlet – Ψηφιακός πίνακας για συλλογή και κοινοποίηση ιστοριών από νέους ή την κοινότητα</a:t>
            </a:r>
          </a:p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Crello (νυν VistaCreate) – Παρόμοιο με το Canva, με επιπλέον δυνατότητες κίνησης και animation</a:t>
            </a:r>
          </a:p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Canva – Γραφικά για social media, storyboard, αφίσες, infographics, εκθέσεις</a:t>
            </a:r>
          </a:p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Canva Video Editor – Δημιουργία reels, μαρτυριών και καμπανιών με κινούμενο κείμενο και εφέ</a:t>
            </a:r>
          </a:p>
          <a:p>
            <a:pPr algn="l" marL="572138" indent="-286069" lvl="1">
              <a:lnSpc>
                <a:spcPts val="3710"/>
              </a:lnSpc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CapCut – Εξαιρετική δωρεάν εφαρμογή επεξεργασίας βίντεο (ιδανική για TikTok, reels και νεανικό περιεχόμενο)</a:t>
            </a:r>
          </a:p>
          <a:p>
            <a:pPr algn="l" marL="572138" indent="-286069" lvl="1">
              <a:lnSpc>
                <a:spcPts val="3710"/>
              </a:lnSpc>
              <a:spcBef>
                <a:spcPct val="0"/>
              </a:spcBef>
              <a:buFont typeface="Arial"/>
              <a:buChar char="•"/>
            </a:pPr>
            <a:r>
              <a:rPr lang="en-US" sz="26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Lumen5 – Μετατρέπει αυτόματα κείμενο ή άρθρα blog σε σύντομα βίντεο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3983" y="-904968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564877" y="1028700"/>
            <a:ext cx="15059771" cy="5584735"/>
            <a:chOff x="0" y="0"/>
            <a:chExt cx="3966359" cy="14708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6359" cy="1470877"/>
            </a:xfrm>
            <a:custGeom>
              <a:avLst/>
              <a:gdLst/>
              <a:ahLst/>
              <a:cxnLst/>
              <a:rect r="r" b="b" t="t" l="l"/>
              <a:pathLst>
                <a:path h="1470877" w="3966359">
                  <a:moveTo>
                    <a:pt x="0" y="0"/>
                  </a:moveTo>
                  <a:lnTo>
                    <a:pt x="3966359" y="0"/>
                  </a:lnTo>
                  <a:lnTo>
                    <a:pt x="3966359" y="1470877"/>
                  </a:lnTo>
                  <a:lnTo>
                    <a:pt x="0" y="1470877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66359" cy="1508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812096"/>
            <a:ext cx="16230600" cy="2771023"/>
            <a:chOff x="0" y="0"/>
            <a:chExt cx="4274726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74726" cy="729817"/>
            </a:xfrm>
            <a:custGeom>
              <a:avLst/>
              <a:gdLst/>
              <a:ahLst/>
              <a:cxnLst/>
              <a:rect r="r" b="b" t="t" l="l"/>
              <a:pathLst>
                <a:path h="72981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true" rot="0">
            <a:off x="4914472" y="1110991"/>
            <a:ext cx="11643500" cy="5473869"/>
          </a:xfrm>
          <a:custGeom>
            <a:avLst/>
            <a:gdLst/>
            <a:ahLst/>
            <a:cxnLst/>
            <a:rect r="r" b="b" t="t" l="l"/>
            <a:pathLst>
              <a:path h="5473869" w="11643500">
                <a:moveTo>
                  <a:pt x="11643501" y="5473869"/>
                </a:moveTo>
                <a:lnTo>
                  <a:pt x="0" y="5473869"/>
                </a:lnTo>
                <a:lnTo>
                  <a:pt x="0" y="0"/>
                </a:lnTo>
                <a:lnTo>
                  <a:pt x="11643501" y="0"/>
                </a:lnTo>
                <a:lnTo>
                  <a:pt x="11643501" y="54738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464215" y="6035416"/>
            <a:ext cx="13359571" cy="1156038"/>
            <a:chOff x="0" y="0"/>
            <a:chExt cx="3518570" cy="3044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18570" cy="304471"/>
            </a:xfrm>
            <a:custGeom>
              <a:avLst/>
              <a:gdLst/>
              <a:ahLst/>
              <a:cxnLst/>
              <a:rect r="r" b="b" t="t" l="l"/>
              <a:pathLst>
                <a:path h="304471" w="3518570">
                  <a:moveTo>
                    <a:pt x="0" y="0"/>
                  </a:moveTo>
                  <a:lnTo>
                    <a:pt x="3518570" y="0"/>
                  </a:lnTo>
                  <a:lnTo>
                    <a:pt x="3518570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518570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332577" y="7639130"/>
            <a:ext cx="15622846" cy="216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35191" y="6267957"/>
            <a:ext cx="11817619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SCIENCE BEHIND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64726" y="1095751"/>
            <a:ext cx="14893247" cy="480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Οι ιστορίες συνδέουν, κινητοποιούν και εμπνέουν δράση.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Οι</a:t>
            </a: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ιστορίες ενεργοποιούν περισσότερες περιοχές του εγκεφάλου σε σύγκριση με τα απλά γεγονότα – συμπεριλαμβανομένων των κέντρων της γλώσσας, των αισθήσεων και των συναισθημάτων.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Όταν</a:t>
            </a: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ακούμε μια ιστορία, ο εγκέφαλός μας απελευθερώνει ωκυτοκίνη, τη «ορμόνη της ενσυναίσθησης» → γινόμαστε πιο πρόθυμοι να εμπιστευτούμε, να νοιαστούμε και να δράσουμε.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Οι</a:t>
            </a: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ιστορίες είναι έως και 22 φορές πιο αξέχαστες από τα μεμονωμένα γεγονότα (έρευνα του Stanford).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Γιατί;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Επειδή ο εγκέφαλός μας</a:t>
            </a: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είναι «καλωδιωμένος» για τη δομή της αφήγησης:</a:t>
            </a:r>
          </a:p>
          <a:p>
            <a:pPr algn="just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Αρχή</a:t>
            </a:r>
            <a:r>
              <a:rPr lang="en-US" sz="24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→ Σύγκρουση → Λύση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752578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83983" y="15648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4" y="0"/>
                </a:lnTo>
                <a:lnTo>
                  <a:pt x="3264194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57585" y="4877488"/>
            <a:ext cx="16728962" cy="3980003"/>
            <a:chOff x="0" y="0"/>
            <a:chExt cx="4405982" cy="10482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05982" cy="1048231"/>
            </a:xfrm>
            <a:custGeom>
              <a:avLst/>
              <a:gdLst/>
              <a:ahLst/>
              <a:cxnLst/>
              <a:rect r="r" b="b" t="t" l="l"/>
              <a:pathLst>
                <a:path h="1048231" w="4405982">
                  <a:moveTo>
                    <a:pt x="0" y="0"/>
                  </a:moveTo>
                  <a:lnTo>
                    <a:pt x="4405982" y="0"/>
                  </a:lnTo>
                  <a:lnTo>
                    <a:pt x="4405982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05982" cy="108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432606" y="1719071"/>
            <a:ext cx="14826694" cy="2771023"/>
            <a:chOff x="0" y="0"/>
            <a:chExt cx="390497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973" cy="729817"/>
            </a:xfrm>
            <a:custGeom>
              <a:avLst/>
              <a:gdLst/>
              <a:ahLst/>
              <a:cxnLst/>
              <a:rect r="r" b="b" t="t" l="l"/>
              <a:pathLst>
                <a:path h="729817" w="3904973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380639" y="2587394"/>
            <a:ext cx="12930629" cy="156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71"/>
              </a:lnSpc>
              <a:spcBef>
                <a:spcPct val="0"/>
              </a:spcBef>
            </a:pPr>
            <a:r>
              <a:rPr lang="en-US" b="true" sz="12251" spc="12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RESOURCES &amp; INSPIRATION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220180" y="4152581"/>
            <a:ext cx="15039120" cy="763007"/>
            <a:chOff x="0" y="0"/>
            <a:chExt cx="3960920" cy="2009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960921" cy="200957"/>
            </a:xfrm>
            <a:custGeom>
              <a:avLst/>
              <a:gdLst/>
              <a:ahLst/>
              <a:cxnLst/>
              <a:rect r="r" b="b" t="t" l="l"/>
              <a:pathLst>
                <a:path h="200957" w="3960921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220180" y="4297460"/>
            <a:ext cx="14826694" cy="54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91"/>
              </a:lnSpc>
            </a:pPr>
            <a:r>
              <a:rPr lang="en-US" b="true" sz="3546" spc="2128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KEEP THE STORY GOING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25296" y="5014242"/>
            <a:ext cx="15434004" cy="364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4" tooltip="https://storynet.org/what-is-storytelling/"/>
              </a:rPr>
              <a:t>What Is Storytelling?, </a:t>
            </a: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5" tooltip="https://storynet.org/what-is-storytelling/"/>
              </a:rPr>
              <a:t>National Storytelling Network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6" tooltip="https://www.forbes.com/sites/hvmacarthur/2024/05/24/the-power-of-storytelling-inspiring-and-connecting-with-your-audience/"/>
              </a:rPr>
              <a:t>The Power Of Storytelling: Inspiring And Connecting With Your Audience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Forbes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7" tooltip="https://www.unicef.org/wca/media/6451/file/UNICEF-KRC3-KRC4-Toolkit.pdf"/>
              </a:rPr>
              <a:t>ADVOCACY TOOLKIT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Unicef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8" tooltip="https://themoth.org/share-your-story/storytelling-tips-tricks"/>
              </a:rPr>
              <a:t>Storytelling Tips &amp; Tricks, How to tell a successful story,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The Moth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9" tooltip="https://www.wvi.org/sites/default/files/2020-06/WV-Storytelling%20Toolkit%20June%202020.pdf"/>
              </a:rPr>
              <a:t>Storytelling for Social Change: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a communications resource for young leaders, World Vision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10" tooltip="https://education.nationalgeographic.org/resource/storytelling-for-impact-videos/"/>
              </a:rPr>
              <a:t>Storytelling for Impact Videos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National Geographic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strike="noStrike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11" tooltip="https://www.salto-youth.net/downloads/toolbox_tool_download-file-4073/EN_DYME_PR2_DST-Manual-Toolkit.pdf"/>
              </a:rPr>
              <a:t>DIGITAL STORYTELLING MANUAL AND TOOL KIT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DYME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47561" y="2257922"/>
            <a:ext cx="11311739" cy="3606297"/>
            <a:chOff x="0" y="0"/>
            <a:chExt cx="4274726" cy="13628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true" rot="0">
            <a:off x="9849105" y="2342940"/>
            <a:ext cx="7314540" cy="3438728"/>
          </a:xfrm>
          <a:custGeom>
            <a:avLst/>
            <a:gdLst/>
            <a:ahLst/>
            <a:cxnLst/>
            <a:rect r="r" b="b" t="t" l="l"/>
            <a:pathLst>
              <a:path h="3438728" w="7314540">
                <a:moveTo>
                  <a:pt x="7314540" y="3438728"/>
                </a:moveTo>
                <a:lnTo>
                  <a:pt x="0" y="3438728"/>
                </a:lnTo>
                <a:lnTo>
                  <a:pt x="0" y="0"/>
                </a:lnTo>
                <a:lnTo>
                  <a:pt x="7314540" y="0"/>
                </a:lnTo>
                <a:lnTo>
                  <a:pt x="7314540" y="34387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993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947561" y="3102052"/>
            <a:ext cx="11311739" cy="1931234"/>
            <a:chOff x="0" y="0"/>
            <a:chExt cx="4274726" cy="729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729817"/>
            </a:xfrm>
            <a:custGeom>
              <a:avLst/>
              <a:gdLst/>
              <a:ahLst/>
              <a:cxnLst/>
              <a:rect r="r" b="b" t="t" l="l"/>
              <a:pathLst>
                <a:path h="72981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1787" y="50395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29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52578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2057400"/>
            <a:ext cx="6912864" cy="8229600"/>
          </a:xfrm>
          <a:custGeom>
            <a:avLst/>
            <a:gdLst/>
            <a:ahLst/>
            <a:cxnLst/>
            <a:rect r="r" b="b" t="t" l="l"/>
            <a:pathLst>
              <a:path h="8229600" w="6912864">
                <a:moveTo>
                  <a:pt x="0" y="0"/>
                </a:moveTo>
                <a:lnTo>
                  <a:pt x="6912864" y="0"/>
                </a:lnTo>
                <a:lnTo>
                  <a:pt x="69128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159345" y="3627342"/>
            <a:ext cx="10888172" cy="1262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73"/>
              </a:lnSpc>
              <a:spcBef>
                <a:spcPct val="0"/>
              </a:spcBef>
            </a:pPr>
            <a:r>
              <a:rPr lang="en-US" b="true" sz="9862" spc="98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ANY QUESTIONS?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060" y="-160373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2556260"/>
            <a:ext cx="16230600" cy="5174480"/>
            <a:chOff x="0" y="0"/>
            <a:chExt cx="4274726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362826"/>
            </a:xfrm>
            <a:custGeom>
              <a:avLst/>
              <a:gdLst/>
              <a:ahLst/>
              <a:cxnLst/>
              <a:rect r="r" b="b" t="t" l="l"/>
              <a:pathLst>
                <a:path h="13628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true" rot="0">
            <a:off x="6400116" y="2609351"/>
            <a:ext cx="10821084" cy="5087233"/>
          </a:xfrm>
          <a:custGeom>
            <a:avLst/>
            <a:gdLst/>
            <a:ahLst/>
            <a:cxnLst/>
            <a:rect r="r" b="b" t="t" l="l"/>
            <a:pathLst>
              <a:path h="5087233" w="10821084">
                <a:moveTo>
                  <a:pt x="10821084" y="5087233"/>
                </a:moveTo>
                <a:lnTo>
                  <a:pt x="0" y="5087233"/>
                </a:lnTo>
                <a:lnTo>
                  <a:pt x="0" y="0"/>
                </a:lnTo>
                <a:lnTo>
                  <a:pt x="10821084" y="0"/>
                </a:lnTo>
                <a:lnTo>
                  <a:pt x="10821084" y="50872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3767456"/>
            <a:ext cx="16230600" cy="2771023"/>
            <a:chOff x="0" y="0"/>
            <a:chExt cx="4274726" cy="7298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74726" cy="729817"/>
            </a:xfrm>
            <a:custGeom>
              <a:avLst/>
              <a:gdLst/>
              <a:ahLst/>
              <a:cxnLst/>
              <a:rect r="r" b="b" t="t" l="l"/>
              <a:pathLst>
                <a:path h="72981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332577" y="4620615"/>
            <a:ext cx="15622846" cy="1779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8"/>
              </a:lnSpc>
              <a:spcBef>
                <a:spcPct val="0"/>
              </a:spcBef>
            </a:pPr>
            <a:r>
              <a:rPr lang="en-US" b="true" sz="14150" spc="14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 FOR LISTENING!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51787" y="50395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752578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1022" y="8350744"/>
            <a:ext cx="1774233" cy="1936256"/>
          </a:xfrm>
          <a:custGeom>
            <a:avLst/>
            <a:gdLst/>
            <a:ahLst/>
            <a:cxnLst/>
            <a:rect r="r" b="b" t="t" l="l"/>
            <a:pathLst>
              <a:path h="1936256" w="1774233">
                <a:moveTo>
                  <a:pt x="0" y="0"/>
                </a:moveTo>
                <a:lnTo>
                  <a:pt x="1774234" y="0"/>
                </a:lnTo>
                <a:lnTo>
                  <a:pt x="1774234" y="1936256"/>
                </a:lnTo>
                <a:lnTo>
                  <a:pt x="0" y="1936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8741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071581" y="8971332"/>
            <a:ext cx="2796685" cy="947077"/>
          </a:xfrm>
          <a:custGeom>
            <a:avLst/>
            <a:gdLst/>
            <a:ahLst/>
            <a:cxnLst/>
            <a:rect r="r" b="b" t="t" l="l"/>
            <a:pathLst>
              <a:path h="947077" w="2796685">
                <a:moveTo>
                  <a:pt x="0" y="0"/>
                </a:moveTo>
                <a:lnTo>
                  <a:pt x="2796685" y="0"/>
                </a:lnTo>
                <a:lnTo>
                  <a:pt x="2796685" y="947077"/>
                </a:lnTo>
                <a:lnTo>
                  <a:pt x="0" y="947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7508" r="0" b="-7508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318576" y="8782312"/>
            <a:ext cx="2834720" cy="1325117"/>
          </a:xfrm>
          <a:custGeom>
            <a:avLst/>
            <a:gdLst/>
            <a:ahLst/>
            <a:cxnLst/>
            <a:rect r="r" b="b" t="t" l="l"/>
            <a:pathLst>
              <a:path h="1325117" w="2834720">
                <a:moveTo>
                  <a:pt x="0" y="0"/>
                </a:moveTo>
                <a:lnTo>
                  <a:pt x="2834720" y="0"/>
                </a:lnTo>
                <a:lnTo>
                  <a:pt x="2834720" y="1325116"/>
                </a:lnTo>
                <a:lnTo>
                  <a:pt x="0" y="1325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66190" r="0" b="-47731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227330" y="8636797"/>
            <a:ext cx="2528854" cy="1616145"/>
          </a:xfrm>
          <a:custGeom>
            <a:avLst/>
            <a:gdLst/>
            <a:ahLst/>
            <a:cxnLst/>
            <a:rect r="r" b="b" t="t" l="l"/>
            <a:pathLst>
              <a:path h="1616145" w="2528854">
                <a:moveTo>
                  <a:pt x="0" y="0"/>
                </a:moveTo>
                <a:lnTo>
                  <a:pt x="2528853" y="0"/>
                </a:lnTo>
                <a:lnTo>
                  <a:pt x="2528853" y="1616146"/>
                </a:lnTo>
                <a:lnTo>
                  <a:pt x="0" y="1616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58403" r="-106795" b="-8423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944591" y="9258300"/>
            <a:ext cx="3299952" cy="661502"/>
          </a:xfrm>
          <a:custGeom>
            <a:avLst/>
            <a:gdLst/>
            <a:ahLst/>
            <a:cxnLst/>
            <a:rect r="r" b="b" t="t" l="l"/>
            <a:pathLst>
              <a:path h="661502" w="3299952">
                <a:moveTo>
                  <a:pt x="0" y="0"/>
                </a:moveTo>
                <a:lnTo>
                  <a:pt x="3299951" y="0"/>
                </a:lnTo>
                <a:lnTo>
                  <a:pt x="3299951" y="661502"/>
                </a:lnTo>
                <a:lnTo>
                  <a:pt x="0" y="661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869" y="-1764347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3466409" y="1249429"/>
            <a:ext cx="13792891" cy="2771023"/>
            <a:chOff x="0" y="0"/>
            <a:chExt cx="3632696" cy="7298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32696" cy="729817"/>
            </a:xfrm>
            <a:custGeom>
              <a:avLst/>
              <a:gdLst/>
              <a:ahLst/>
              <a:cxnLst/>
              <a:rect r="r" b="b" t="t" l="l"/>
              <a:pathLst>
                <a:path h="729817" w="3632696">
                  <a:moveTo>
                    <a:pt x="0" y="0"/>
                  </a:moveTo>
                  <a:lnTo>
                    <a:pt x="3632696" y="0"/>
                  </a:lnTo>
                  <a:lnTo>
                    <a:pt x="363269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32696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5034874"/>
            <a:ext cx="16230600" cy="5027870"/>
            <a:chOff x="0" y="0"/>
            <a:chExt cx="5237332" cy="16224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37332" cy="1622406"/>
            </a:xfrm>
            <a:custGeom>
              <a:avLst/>
              <a:gdLst/>
              <a:ahLst/>
              <a:cxnLst/>
              <a:rect r="r" b="b" t="t" l="l"/>
              <a:pathLst>
                <a:path h="1622406" w="5237332">
                  <a:moveTo>
                    <a:pt x="0" y="0"/>
                  </a:moveTo>
                  <a:lnTo>
                    <a:pt x="5237332" y="0"/>
                  </a:lnTo>
                  <a:lnTo>
                    <a:pt x="5237332" y="1622406"/>
                  </a:lnTo>
                  <a:lnTo>
                    <a:pt x="0" y="162240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237332" cy="16605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true" rot="0">
            <a:off x="9144000" y="5118666"/>
            <a:ext cx="8058150" cy="4841236"/>
          </a:xfrm>
          <a:custGeom>
            <a:avLst/>
            <a:gdLst/>
            <a:ahLst/>
            <a:cxnLst/>
            <a:rect r="r" b="b" t="t" l="l"/>
            <a:pathLst>
              <a:path h="4841236" w="8058150">
                <a:moveTo>
                  <a:pt x="8058150" y="4841236"/>
                </a:moveTo>
                <a:lnTo>
                  <a:pt x="0" y="4841236"/>
                </a:lnTo>
                <a:lnTo>
                  <a:pt x="0" y="0"/>
                </a:lnTo>
                <a:lnTo>
                  <a:pt x="8058150" y="0"/>
                </a:lnTo>
                <a:lnTo>
                  <a:pt x="8058150" y="484123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991119" y="3584831"/>
            <a:ext cx="10983965" cy="1156038"/>
            <a:chOff x="0" y="0"/>
            <a:chExt cx="2892896" cy="3044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92896" cy="304471"/>
            </a:xfrm>
            <a:custGeom>
              <a:avLst/>
              <a:gdLst/>
              <a:ahLst/>
              <a:cxnLst/>
              <a:rect r="r" b="b" t="t" l="l"/>
              <a:pathLst>
                <a:path h="304471" w="2892896">
                  <a:moveTo>
                    <a:pt x="0" y="0"/>
                  </a:moveTo>
                  <a:lnTo>
                    <a:pt x="2892896" y="0"/>
                  </a:lnTo>
                  <a:lnTo>
                    <a:pt x="2892896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92896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743043" y="2012423"/>
            <a:ext cx="13212380" cy="216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624993" y="3827722"/>
            <a:ext cx="9716217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SCIENCE BEHIND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0960" y="5302814"/>
            <a:ext cx="15564463" cy="462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 αφήγηση είναι μια βαθιά ανθρώπινη εμπειρία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</a:t>
            </a: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αφήγηση είναι μια αρχαία και ισχυρή μορφή επικοινωνίας.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Όταν συνδεόμαστε μέσω ιστοριών, δεν απλώς κατανοούμε — νιώθουμε ευθυγραμμισμένοι.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</a:t>
            </a: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νευροεπιστήμη δείχνει ότι όταν επικοινωνούμε αποτελεσματικά, τα μοτίβα του εγκεφάλου μας συγχρονίζονται κυριολεκτικά.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Αυτή η ευθυγράμμιση καθιστά την αφήγηση μία από τις πιο ουσιαστικές μορφές κοινωνικής σύνδεσης που μπορούμε να δημιουργήσουμε.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 σπουδαία αφήγηση</a:t>
            </a:r>
            <a:r>
              <a:rPr lang="en-US" sz="2899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δεν είναι απλώς επικοινωνία — είναι μοιρασμένη εμπειρία.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91288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6973611" y="4005950"/>
            <a:ext cx="10285689" cy="4870328"/>
            <a:chOff x="0" y="0"/>
            <a:chExt cx="2708988" cy="12827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8988" cy="1282720"/>
            </a:xfrm>
            <a:custGeom>
              <a:avLst/>
              <a:gdLst/>
              <a:ahLst/>
              <a:cxnLst/>
              <a:rect r="r" b="b" t="t" l="l"/>
              <a:pathLst>
                <a:path h="1282720" w="2708988">
                  <a:moveTo>
                    <a:pt x="0" y="0"/>
                  </a:moveTo>
                  <a:lnTo>
                    <a:pt x="2708988" y="0"/>
                  </a:lnTo>
                  <a:lnTo>
                    <a:pt x="2708988" y="1282720"/>
                  </a:lnTo>
                  <a:lnTo>
                    <a:pt x="0" y="1282720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08988" cy="132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30113" y="1028700"/>
            <a:ext cx="14329187" cy="2771023"/>
            <a:chOff x="0" y="0"/>
            <a:chExt cx="3773942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73942" cy="729817"/>
            </a:xfrm>
            <a:custGeom>
              <a:avLst/>
              <a:gdLst/>
              <a:ahLst/>
              <a:cxnLst/>
              <a:rect r="r" b="b" t="t" l="l"/>
              <a:pathLst>
                <a:path h="729817" w="3773942">
                  <a:moveTo>
                    <a:pt x="0" y="0"/>
                  </a:moveTo>
                  <a:lnTo>
                    <a:pt x="3773942" y="0"/>
                  </a:lnTo>
                  <a:lnTo>
                    <a:pt x="3773942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773942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405169" y="1791695"/>
            <a:ext cx="14550254" cy="216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sp>
        <p:nvSpPr>
          <p:cNvPr name="Freeform 14" id="14"/>
          <p:cNvSpPr/>
          <p:nvPr/>
        </p:nvSpPr>
        <p:spPr>
          <a:xfrm flipH="true" flipV="true" rot="0">
            <a:off x="9364327" y="4083820"/>
            <a:ext cx="7847348" cy="4714589"/>
          </a:xfrm>
          <a:custGeom>
            <a:avLst/>
            <a:gdLst/>
            <a:ahLst/>
            <a:cxnLst/>
            <a:rect r="r" b="b" t="t" l="l"/>
            <a:pathLst>
              <a:path h="4714589" w="7847348">
                <a:moveTo>
                  <a:pt x="7847348" y="4714589"/>
                </a:moveTo>
                <a:lnTo>
                  <a:pt x="0" y="4714589"/>
                </a:lnTo>
                <a:lnTo>
                  <a:pt x="0" y="0"/>
                </a:lnTo>
                <a:lnTo>
                  <a:pt x="7847348" y="0"/>
                </a:lnTo>
                <a:lnTo>
                  <a:pt x="7847348" y="47145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600546" y="3364102"/>
            <a:ext cx="10374538" cy="1156038"/>
            <a:chOff x="0" y="0"/>
            <a:chExt cx="2732388" cy="3044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32388" cy="304471"/>
            </a:xfrm>
            <a:custGeom>
              <a:avLst/>
              <a:gdLst/>
              <a:ahLst/>
              <a:cxnLst/>
              <a:rect r="r" b="b" t="t" l="l"/>
              <a:pathLst>
                <a:path h="304471" w="2732388">
                  <a:moveTo>
                    <a:pt x="0" y="0"/>
                  </a:moveTo>
                  <a:lnTo>
                    <a:pt x="2732388" y="0"/>
                  </a:lnTo>
                  <a:lnTo>
                    <a:pt x="2732388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732388" cy="34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5941895" y="3611506"/>
            <a:ext cx="9691840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SCIENCE BEHIND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50137" y="5263098"/>
            <a:ext cx="9332636" cy="297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74"/>
              </a:lnSpc>
            </a:pPr>
            <a:r>
              <a:rPr lang="en-US" sz="4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«Οι άνθρωποι δεν αγοράζουν αυτό που κάνεις·</a:t>
            </a:r>
          </a:p>
          <a:p>
            <a:pPr algn="r">
              <a:lnSpc>
                <a:spcPts val="5974"/>
              </a:lnSpc>
            </a:pPr>
            <a:r>
              <a:rPr lang="en-US" sz="4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αγοράζουν το γιατί το κάνεις.»</a:t>
            </a:r>
          </a:p>
          <a:p>
            <a:pPr algn="r" marL="0" indent="0" lvl="0">
              <a:lnSpc>
                <a:spcPts val="5974"/>
              </a:lnSpc>
              <a:spcBef>
                <a:spcPct val="0"/>
              </a:spcBef>
            </a:pPr>
            <a:r>
              <a:rPr lang="en-US" sz="4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– Simon Sinek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060" y="-1315665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6973611" y="4005950"/>
            <a:ext cx="10285689" cy="4870328"/>
            <a:chOff x="0" y="0"/>
            <a:chExt cx="2708988" cy="12827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8988" cy="1282720"/>
            </a:xfrm>
            <a:custGeom>
              <a:avLst/>
              <a:gdLst/>
              <a:ahLst/>
              <a:cxnLst/>
              <a:rect r="r" b="b" t="t" l="l"/>
              <a:pathLst>
                <a:path h="1282720" w="2708988">
                  <a:moveTo>
                    <a:pt x="0" y="0"/>
                  </a:moveTo>
                  <a:lnTo>
                    <a:pt x="2708988" y="0"/>
                  </a:lnTo>
                  <a:lnTo>
                    <a:pt x="2708988" y="1282720"/>
                  </a:lnTo>
                  <a:lnTo>
                    <a:pt x="0" y="1282720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08988" cy="1320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30113" y="1028700"/>
            <a:ext cx="14329187" cy="2771023"/>
            <a:chOff x="0" y="0"/>
            <a:chExt cx="3773942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73942" cy="729817"/>
            </a:xfrm>
            <a:custGeom>
              <a:avLst/>
              <a:gdLst/>
              <a:ahLst/>
              <a:cxnLst/>
              <a:rect r="r" b="b" t="t" l="l"/>
              <a:pathLst>
                <a:path h="729817" w="3773942">
                  <a:moveTo>
                    <a:pt x="0" y="0"/>
                  </a:moveTo>
                  <a:lnTo>
                    <a:pt x="3773942" y="0"/>
                  </a:lnTo>
                  <a:lnTo>
                    <a:pt x="3773942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773942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332577" y="1791695"/>
            <a:ext cx="15622846" cy="216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sp>
        <p:nvSpPr>
          <p:cNvPr name="Freeform 14" id="14"/>
          <p:cNvSpPr/>
          <p:nvPr/>
        </p:nvSpPr>
        <p:spPr>
          <a:xfrm flipH="true" flipV="true" rot="0">
            <a:off x="9364327" y="4083820"/>
            <a:ext cx="7847348" cy="4714589"/>
          </a:xfrm>
          <a:custGeom>
            <a:avLst/>
            <a:gdLst/>
            <a:ahLst/>
            <a:cxnLst/>
            <a:rect r="r" b="b" t="t" l="l"/>
            <a:pathLst>
              <a:path h="4714589" w="7847348">
                <a:moveTo>
                  <a:pt x="7847348" y="4714589"/>
                </a:moveTo>
                <a:lnTo>
                  <a:pt x="0" y="4714589"/>
                </a:lnTo>
                <a:lnTo>
                  <a:pt x="0" y="0"/>
                </a:lnTo>
                <a:lnTo>
                  <a:pt x="7847348" y="0"/>
                </a:lnTo>
                <a:lnTo>
                  <a:pt x="7847348" y="47145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600546" y="3364102"/>
            <a:ext cx="10374538" cy="1081911"/>
            <a:chOff x="0" y="0"/>
            <a:chExt cx="2732388" cy="2849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32388" cy="284948"/>
            </a:xfrm>
            <a:custGeom>
              <a:avLst/>
              <a:gdLst/>
              <a:ahLst/>
              <a:cxnLst/>
              <a:rect r="r" b="b" t="t" l="l"/>
              <a:pathLst>
                <a:path h="284948" w="2732388">
                  <a:moveTo>
                    <a:pt x="0" y="0"/>
                  </a:moveTo>
                  <a:lnTo>
                    <a:pt x="2732388" y="0"/>
                  </a:lnTo>
                  <a:lnTo>
                    <a:pt x="2732388" y="284948"/>
                  </a:lnTo>
                  <a:lnTo>
                    <a:pt x="0" y="284948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732388" cy="323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78435" y="4083820"/>
            <a:ext cx="5840987" cy="5840987"/>
          </a:xfrm>
          <a:custGeom>
            <a:avLst/>
            <a:gdLst/>
            <a:ahLst/>
            <a:cxnLst/>
            <a:rect r="r" b="b" t="t" l="l"/>
            <a:pathLst>
              <a:path h="5840987" w="5840987">
                <a:moveTo>
                  <a:pt x="0" y="0"/>
                </a:moveTo>
                <a:lnTo>
                  <a:pt x="5840987" y="0"/>
                </a:lnTo>
                <a:lnTo>
                  <a:pt x="5840987" y="5840987"/>
                </a:lnTo>
                <a:lnTo>
                  <a:pt x="0" y="58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41895" y="3611506"/>
            <a:ext cx="9691840" cy="62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 GOLDEN CIRCLE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349967" y="4438551"/>
            <a:ext cx="9532978" cy="438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ΓΙΑΤΙ (WHY) = Ο Σκοπός</a:t>
            </a: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Ποιος είναι ο σκοπός σου; Ποια είναι η πεποίθησή σου;</a:t>
            </a: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 σε κινητοποιεί σε βαθύτερο επίπεδο;</a:t>
            </a:r>
          </a:p>
          <a:p>
            <a:pPr algn="just">
              <a:lnSpc>
                <a:spcPts val="3174"/>
              </a:lnSpc>
            </a:pP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ΠΩΣ (HOW) = Η Διαδικασία</a:t>
            </a: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Οι συγκεκριμένες ενέργειες που κάνεις για να πραγματοποιήσεις το «Γιατί» σου.</a:t>
            </a:r>
          </a:p>
          <a:p>
            <a:pPr algn="just">
              <a:lnSpc>
                <a:spcPts val="3174"/>
              </a:lnSpc>
            </a:pP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 (WHAT) = Το Αποτέλεσμα</a:t>
            </a:r>
          </a:p>
          <a:p>
            <a:pPr algn="just">
              <a:lnSpc>
                <a:spcPts val="3174"/>
              </a:lnSpc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Τι κάνεις; Ποιο είναι το προϊόν ή η υπηρεσία σου;</a:t>
            </a:r>
          </a:p>
          <a:p>
            <a:pPr algn="just" marL="0" indent="0" lvl="0">
              <a:lnSpc>
                <a:spcPts val="3174"/>
              </a:lnSpc>
              <a:spcBef>
                <a:spcPct val="0"/>
              </a:spcBef>
            </a:pPr>
            <a:r>
              <a:rPr lang="en-US" sz="2267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Το απτό αποτέλεσμα του «Γιατί» σου — η απόδειξη.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480073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825296" y="996118"/>
            <a:ext cx="15434004" cy="1961267"/>
            <a:chOff x="0" y="0"/>
            <a:chExt cx="4064923" cy="5165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4923" cy="516548"/>
            </a:xfrm>
            <a:custGeom>
              <a:avLst/>
              <a:gdLst/>
              <a:ahLst/>
              <a:cxnLst/>
              <a:rect r="r" b="b" t="t" l="l"/>
              <a:pathLst>
                <a:path h="516548" w="4064923">
                  <a:moveTo>
                    <a:pt x="0" y="0"/>
                  </a:moveTo>
                  <a:lnTo>
                    <a:pt x="4064923" y="0"/>
                  </a:lnTo>
                  <a:lnTo>
                    <a:pt x="4064923" y="516548"/>
                  </a:lnTo>
                  <a:lnTo>
                    <a:pt x="0" y="516548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064923" cy="554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240374" y="2740876"/>
            <a:ext cx="14563460" cy="847756"/>
            <a:chOff x="0" y="0"/>
            <a:chExt cx="3835644" cy="2232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35644" cy="223277"/>
            </a:xfrm>
            <a:custGeom>
              <a:avLst/>
              <a:gdLst/>
              <a:ahLst/>
              <a:cxnLst/>
              <a:rect r="r" b="b" t="t" l="l"/>
              <a:pathLst>
                <a:path h="223277" w="3835644">
                  <a:moveTo>
                    <a:pt x="0" y="0"/>
                  </a:moveTo>
                  <a:lnTo>
                    <a:pt x="3835644" y="0"/>
                  </a:lnTo>
                  <a:lnTo>
                    <a:pt x="3835644" y="223277"/>
                  </a:lnTo>
                  <a:lnTo>
                    <a:pt x="0" y="22327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835644" cy="261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448280" y="1348543"/>
            <a:ext cx="14335360" cy="178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34"/>
              </a:lnSpc>
              <a:spcBef>
                <a:spcPct val="0"/>
              </a:spcBef>
            </a:pPr>
            <a:r>
              <a:rPr lang="en-US" b="true" sz="13950" spc="139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IMPACTFUL STORYTELLING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0762" y="2904542"/>
            <a:ext cx="14563460" cy="52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43"/>
              </a:lnSpc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STORIES SHAPEOUR MINDS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332637" y="3434490"/>
            <a:ext cx="12378934" cy="695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2121" y="-1294320"/>
            <a:ext cx="18510121" cy="12428891"/>
            <a:chOff x="0" y="0"/>
            <a:chExt cx="24680161" cy="16571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53564" cy="16571855"/>
            </a:xfrm>
            <a:custGeom>
              <a:avLst/>
              <a:gdLst/>
              <a:ahLst/>
              <a:cxnLst/>
              <a:rect r="r" b="b" t="t" l="l"/>
              <a:pathLst>
                <a:path h="16571855" w="12353564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4" id="4"/>
            <p:cNvGrpSpPr/>
            <p:nvPr/>
          </p:nvGrpSpPr>
          <p:grpSpPr>
            <a:xfrm rot="0"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3466409" y="1249429"/>
            <a:ext cx="13792891" cy="2771023"/>
            <a:chOff x="0" y="0"/>
            <a:chExt cx="3632696" cy="7298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32696" cy="729817"/>
            </a:xfrm>
            <a:custGeom>
              <a:avLst/>
              <a:gdLst/>
              <a:ahLst/>
              <a:cxnLst/>
              <a:rect r="r" b="b" t="t" l="l"/>
              <a:pathLst>
                <a:path h="729817" w="3632696">
                  <a:moveTo>
                    <a:pt x="0" y="0"/>
                  </a:moveTo>
                  <a:lnTo>
                    <a:pt x="3632696" y="0"/>
                  </a:lnTo>
                  <a:lnTo>
                    <a:pt x="363269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32696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5034874"/>
            <a:ext cx="16230600" cy="4686591"/>
            <a:chOff x="0" y="0"/>
            <a:chExt cx="5237332" cy="15122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37332" cy="1512281"/>
            </a:xfrm>
            <a:custGeom>
              <a:avLst/>
              <a:gdLst/>
              <a:ahLst/>
              <a:cxnLst/>
              <a:rect r="r" b="b" t="t" l="l"/>
              <a:pathLst>
                <a:path h="1512281" w="5237332">
                  <a:moveTo>
                    <a:pt x="0" y="0"/>
                  </a:moveTo>
                  <a:lnTo>
                    <a:pt x="5237332" y="0"/>
                  </a:lnTo>
                  <a:lnTo>
                    <a:pt x="5237332" y="1512281"/>
                  </a:lnTo>
                  <a:lnTo>
                    <a:pt x="0" y="151228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237332" cy="1550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true" rot="0">
            <a:off x="9603214" y="5095496"/>
            <a:ext cx="7598936" cy="4565346"/>
          </a:xfrm>
          <a:custGeom>
            <a:avLst/>
            <a:gdLst/>
            <a:ahLst/>
            <a:cxnLst/>
            <a:rect r="r" b="b" t="t" l="l"/>
            <a:pathLst>
              <a:path h="4565346" w="7598936">
                <a:moveTo>
                  <a:pt x="7598936" y="4565346"/>
                </a:moveTo>
                <a:lnTo>
                  <a:pt x="0" y="4565346"/>
                </a:lnTo>
                <a:lnTo>
                  <a:pt x="0" y="0"/>
                </a:lnTo>
                <a:lnTo>
                  <a:pt x="7598936" y="0"/>
                </a:lnTo>
                <a:lnTo>
                  <a:pt x="7598936" y="456534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947483" y="3584831"/>
            <a:ext cx="10068881" cy="1450043"/>
            <a:chOff x="0" y="0"/>
            <a:chExt cx="2651886" cy="38190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51886" cy="381904"/>
            </a:xfrm>
            <a:custGeom>
              <a:avLst/>
              <a:gdLst/>
              <a:ahLst/>
              <a:cxnLst/>
              <a:rect r="r" b="b" t="t" l="l"/>
              <a:pathLst>
                <a:path h="381904" w="2651886">
                  <a:moveTo>
                    <a:pt x="0" y="0"/>
                  </a:moveTo>
                  <a:lnTo>
                    <a:pt x="2651886" y="0"/>
                  </a:lnTo>
                  <a:lnTo>
                    <a:pt x="2651886" y="381904"/>
                  </a:lnTo>
                  <a:lnTo>
                    <a:pt x="0" y="381904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651886" cy="4200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743043" y="2012423"/>
            <a:ext cx="13212380" cy="216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WHY STORYTELLING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47483" y="3661479"/>
            <a:ext cx="10081943" cy="1258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965"/>
              </a:lnSpc>
              <a:spcBef>
                <a:spcPct val="0"/>
              </a:spcBef>
            </a:pPr>
            <a:r>
              <a:rPr lang="en-US" b="true" sz="3546" spc="2837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MATTERS FOR SOCIAL IMPACT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1768" y="5433060"/>
            <a:ext cx="15564463" cy="3981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Για να εμπνεύσεις την αλλαγή, οι άνθρωποι πρέπει πρώτα να νιώσουν κάτι.</a:t>
            </a: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Τα</a:t>
            </a: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γεγονότα μιλούν στο μυαλό —</a:t>
            </a: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αλλά οι ιστορίες μιλούν στην καρδιά.</a:t>
            </a:r>
          </a:p>
          <a:p>
            <a:pPr algn="l">
              <a:lnSpc>
                <a:spcPts val="3150"/>
              </a:lnSpc>
            </a:pP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Ίσως</a:t>
            </a: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οι άνθρωποι κατανοήσουν τον σκοπό σου μέσα από στατιστικά…</a:t>
            </a: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αλλά νοιάζονται μόνο όταν νιώσουν συνδεδεμένοι.</a:t>
            </a:r>
          </a:p>
          <a:p>
            <a:pPr algn="l">
              <a:lnSpc>
                <a:spcPts val="3150"/>
              </a:lnSpc>
            </a:pP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</a:t>
            </a: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αφήγηση καλλιεργεί ενσυναίσθηση:</a:t>
            </a:r>
          </a:p>
          <a:p>
            <a:pPr algn="l">
              <a:lnSpc>
                <a:spcPts val="3150"/>
              </a:lnSpc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γεφυρώνει</a:t>
            </a: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το χάσμα ανάμεσα στο «εμείς» και το «εκείνοι».</a:t>
            </a:r>
          </a:p>
          <a:p>
            <a:pPr algn="l" marL="485780" indent="-242890" lvl="1">
              <a:lnSpc>
                <a:spcPts val="3150"/>
              </a:lnSpc>
              <a:spcBef>
                <a:spcPct val="0"/>
              </a:spcBef>
              <a:buFont typeface="Arial"/>
              <a:buChar char="•"/>
            </a:pP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Κάνει</a:t>
            </a:r>
            <a:r>
              <a:rPr lang="en-US" sz="22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τον σκοπό σου προσωπικό, σχετικό και επείγον.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30415" y="-1904335"/>
            <a:ext cx="19148830" cy="12857762"/>
            <a:chOff x="0" y="0"/>
            <a:chExt cx="25531773" cy="171436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79836" cy="17143682"/>
            </a:xfrm>
            <a:custGeom>
              <a:avLst/>
              <a:gdLst/>
              <a:ahLst/>
              <a:cxnLst/>
              <a:rect r="r" b="b" t="t" l="l"/>
              <a:pathLst>
                <a:path h="17143682" w="12779836">
                  <a:moveTo>
                    <a:pt x="0" y="0"/>
                  </a:moveTo>
                  <a:lnTo>
                    <a:pt x="12779836" y="0"/>
                  </a:lnTo>
                  <a:lnTo>
                    <a:pt x="12779836" y="17143682"/>
                  </a:lnTo>
                  <a:lnTo>
                    <a:pt x="0" y="1714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692548" y="745778"/>
              <a:ext cx="17839225" cy="16098844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4390763" cy="5174480"/>
            <a:chOff x="0" y="0"/>
            <a:chExt cx="3790160" cy="13628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90160" cy="1362826"/>
            </a:xfrm>
            <a:custGeom>
              <a:avLst/>
              <a:gdLst/>
              <a:ahLst/>
              <a:cxnLst/>
              <a:rect r="r" b="b" t="t" l="l"/>
              <a:pathLst>
                <a:path h="1362826" w="3790160">
                  <a:moveTo>
                    <a:pt x="0" y="0"/>
                  </a:moveTo>
                  <a:lnTo>
                    <a:pt x="3790160" y="0"/>
                  </a:lnTo>
                  <a:lnTo>
                    <a:pt x="3790160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90160" cy="1400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878467" y="1596964"/>
            <a:ext cx="10944048" cy="2771023"/>
            <a:chOff x="0" y="0"/>
            <a:chExt cx="288238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82383" cy="729817"/>
            </a:xfrm>
            <a:custGeom>
              <a:avLst/>
              <a:gdLst/>
              <a:ahLst/>
              <a:cxnLst/>
              <a:rect r="r" b="b" t="t" l="l"/>
              <a:pathLst>
                <a:path h="729817" w="2882383">
                  <a:moveTo>
                    <a:pt x="0" y="0"/>
                  </a:moveTo>
                  <a:lnTo>
                    <a:pt x="2882383" y="0"/>
                  </a:lnTo>
                  <a:lnTo>
                    <a:pt x="288238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8238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182755" y="2359959"/>
            <a:ext cx="10335883" cy="216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051263" y="756245"/>
            <a:ext cx="11817619" cy="1156038"/>
            <a:chOff x="0" y="0"/>
            <a:chExt cx="15756825" cy="154138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2442749" y="0"/>
              <a:ext cx="11167488" cy="1541385"/>
              <a:chOff x="0" y="0"/>
              <a:chExt cx="2205924" cy="30447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05923" cy="304471"/>
              </a:xfrm>
              <a:custGeom>
                <a:avLst/>
                <a:gdLst/>
                <a:ahLst/>
                <a:cxnLst/>
                <a:rect r="r" b="b" t="t" l="l"/>
                <a:pathLst>
                  <a:path h="304471" w="2205923">
                    <a:moveTo>
                      <a:pt x="0" y="0"/>
                    </a:moveTo>
                    <a:lnTo>
                      <a:pt x="2205923" y="0"/>
                    </a:lnTo>
                    <a:lnTo>
                      <a:pt x="2205923" y="304471"/>
                    </a:lnTo>
                    <a:lnTo>
                      <a:pt x="0" y="304471"/>
                    </a:lnTo>
                    <a:close/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05924" cy="3425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383890"/>
              <a:ext cx="15756825" cy="8043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969"/>
                </a:lnSpc>
                <a:spcBef>
                  <a:spcPct val="0"/>
                </a:spcBef>
              </a:pPr>
              <a:r>
                <a:rPr lang="en-US" b="true" sz="3549" spc="2839">
                  <a:solidFill>
                    <a:srgbClr val="EDF1F7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WHAT IS NOT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45961" y="4476921"/>
            <a:ext cx="13556241" cy="456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 ιστορία δεν είναι απλώς μια ακολουθία γεγονότων.</a:t>
            </a: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Η αφήγηση δεν αφορά μόνο την ύπαρξη αρχής, μέσης και τέλους.</a:t>
            </a: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 αληθινή ιστορία είναι ένα ταξίδι — όχι μόνο τι συνέβη, αλλά γιατί έχει σημασία.</a:t>
            </a:r>
          </a:p>
          <a:p>
            <a:pPr algn="l">
              <a:lnSpc>
                <a:spcPts val="3010"/>
              </a:lnSpc>
            </a:pP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Ακολουθεί έναν ήρωα ή μια ηρωίδα σε μια αποστολή,</a:t>
            </a: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που αντιμετωπίζει προκλήσεις ή συγκρούσεις</a:t>
            </a: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και πορεύεται προς τη μεταμόρφωση.</a:t>
            </a:r>
          </a:p>
          <a:p>
            <a:pPr algn="l">
              <a:lnSpc>
                <a:spcPts val="3010"/>
              </a:lnSpc>
            </a:pP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Αυτό που την κάνει δυνατή δεν είναι η χρονολογική σειρά,</a:t>
            </a:r>
          </a:p>
          <a:p>
            <a:pPr algn="l">
              <a:lnSpc>
                <a:spcPts val="3010"/>
              </a:lnSpc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αλλά η συναισθηματική εξέλιξη.</a:t>
            </a:r>
          </a:p>
          <a:p>
            <a:pPr algn="l">
              <a:lnSpc>
                <a:spcPts val="3010"/>
              </a:lnSpc>
            </a:pPr>
          </a:p>
          <a:p>
            <a:pPr algn="l" marL="0" indent="0" lvl="0">
              <a:lnSpc>
                <a:spcPts val="3010"/>
              </a:lnSpc>
              <a:spcBef>
                <a:spcPct val="0"/>
              </a:spcBef>
            </a:pPr>
            <a:r>
              <a:rPr lang="en-US" sz="2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 σπουδαία ιστορία συνδέει μέσα από την ένταση, την εσωτερική ανάπτυξη και το νόημα.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D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30415" y="-1904335"/>
            <a:ext cx="19148830" cy="12857762"/>
            <a:chOff x="0" y="0"/>
            <a:chExt cx="25531773" cy="171436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79836" cy="17143682"/>
            </a:xfrm>
            <a:custGeom>
              <a:avLst/>
              <a:gdLst/>
              <a:ahLst/>
              <a:cxnLst/>
              <a:rect r="r" b="b" t="t" l="l"/>
              <a:pathLst>
                <a:path h="17143682" w="12779836">
                  <a:moveTo>
                    <a:pt x="0" y="0"/>
                  </a:moveTo>
                  <a:lnTo>
                    <a:pt x="12779836" y="0"/>
                  </a:lnTo>
                  <a:lnTo>
                    <a:pt x="12779836" y="17143682"/>
                  </a:lnTo>
                  <a:lnTo>
                    <a:pt x="0" y="1714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7692548" y="745778"/>
              <a:ext cx="17839225" cy="16098844"/>
              <a:chOff x="0" y="0"/>
              <a:chExt cx="3245029" cy="29284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245029" cy="2928446"/>
              </a:xfrm>
              <a:custGeom>
                <a:avLst/>
                <a:gdLst/>
                <a:ahLst/>
                <a:cxnLst/>
                <a:rect r="r" b="b" t="t" l="l"/>
                <a:pathLst>
                  <a:path h="2928446" w="3245029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1028700" y="4083820"/>
            <a:ext cx="14390763" cy="5735153"/>
            <a:chOff x="0" y="0"/>
            <a:chExt cx="3790160" cy="15104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90160" cy="1510493"/>
            </a:xfrm>
            <a:custGeom>
              <a:avLst/>
              <a:gdLst/>
              <a:ahLst/>
              <a:cxnLst/>
              <a:rect r="r" b="b" t="t" l="l"/>
              <a:pathLst>
                <a:path h="1510493" w="3790160">
                  <a:moveTo>
                    <a:pt x="0" y="0"/>
                  </a:moveTo>
                  <a:lnTo>
                    <a:pt x="3790160" y="0"/>
                  </a:lnTo>
                  <a:lnTo>
                    <a:pt x="3790160" y="1510493"/>
                  </a:lnTo>
                  <a:lnTo>
                    <a:pt x="0" y="1510493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90160" cy="1548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878467" y="1596964"/>
            <a:ext cx="10944048" cy="2771023"/>
            <a:chOff x="0" y="0"/>
            <a:chExt cx="2882383" cy="7298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82383" cy="729817"/>
            </a:xfrm>
            <a:custGeom>
              <a:avLst/>
              <a:gdLst/>
              <a:ahLst/>
              <a:cxnLst/>
              <a:rect r="r" b="b" t="t" l="l"/>
              <a:pathLst>
                <a:path h="729817" w="2882383">
                  <a:moveTo>
                    <a:pt x="0" y="0"/>
                  </a:moveTo>
                  <a:lnTo>
                    <a:pt x="2882383" y="0"/>
                  </a:lnTo>
                  <a:lnTo>
                    <a:pt x="288238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82383" cy="767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182755" y="2359959"/>
            <a:ext cx="10335883" cy="216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5"/>
              </a:lnSpc>
              <a:spcBef>
                <a:spcPct val="0"/>
              </a:spcBef>
            </a:pPr>
            <a:r>
              <a:rPr lang="en-US" b="true" sz="17049" spc="17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STORYTELLING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051263" y="756245"/>
            <a:ext cx="11817619" cy="1156038"/>
            <a:chOff x="0" y="0"/>
            <a:chExt cx="15756825" cy="154138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2442749" y="0"/>
              <a:ext cx="11167488" cy="1541385"/>
              <a:chOff x="0" y="0"/>
              <a:chExt cx="2205924" cy="30447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05923" cy="304471"/>
              </a:xfrm>
              <a:custGeom>
                <a:avLst/>
                <a:gdLst/>
                <a:ahLst/>
                <a:cxnLst/>
                <a:rect r="r" b="b" t="t" l="l"/>
                <a:pathLst>
                  <a:path h="304471" w="2205923">
                    <a:moveTo>
                      <a:pt x="0" y="0"/>
                    </a:moveTo>
                    <a:lnTo>
                      <a:pt x="2205923" y="0"/>
                    </a:lnTo>
                    <a:lnTo>
                      <a:pt x="2205923" y="304471"/>
                    </a:lnTo>
                    <a:lnTo>
                      <a:pt x="0" y="304471"/>
                    </a:lnTo>
                    <a:close/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05924" cy="3425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383890"/>
              <a:ext cx="15756825" cy="8043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969"/>
                </a:lnSpc>
                <a:spcBef>
                  <a:spcPct val="0"/>
                </a:spcBef>
              </a:pPr>
              <a:r>
                <a:rPr lang="en-US" b="true" sz="3549" spc="2839">
                  <a:solidFill>
                    <a:srgbClr val="EDF1F7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WHAT IS NOT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45961" y="4852035"/>
            <a:ext cx="13556241" cy="440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 ιστορία δεν είναι απλώς ένα ανέκδοτο</a:t>
            </a:r>
          </a:p>
          <a:p>
            <a:pPr algn="l">
              <a:lnSpc>
                <a:spcPts val="4409"/>
              </a:lnSpc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Μοιραζόμαστε ανέκδοτα κάθε μέρα. Αλλά αυτό δεν είναι ιστορία.</a:t>
            </a:r>
          </a:p>
          <a:p>
            <a:pPr algn="l">
              <a:lnSpc>
                <a:spcPts val="4409"/>
              </a:lnSpc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Ανέκδοτο</a:t>
            </a: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= μια στιγμή</a:t>
            </a:r>
          </a:p>
          <a:p>
            <a:pPr algn="l">
              <a:lnSpc>
                <a:spcPts val="4409"/>
              </a:lnSpc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Ιστορία = ένα ταξίδι μεταμόρφωσης</a:t>
            </a:r>
          </a:p>
          <a:p>
            <a:pPr algn="l">
              <a:lnSpc>
                <a:spcPts val="4409"/>
              </a:lnSpc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</a:t>
            </a: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δυνατή ιστορία περιλαμβάνει:</a:t>
            </a:r>
          </a:p>
          <a:p>
            <a:pPr algn="l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 σύγκρουση ή πρόκληση</a:t>
            </a:r>
          </a:p>
          <a:p>
            <a:pPr algn="l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</a:t>
            </a: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λύση</a:t>
            </a:r>
          </a:p>
          <a:p>
            <a:pPr algn="l" marL="680085" indent="-340042" lvl="1">
              <a:lnSpc>
                <a:spcPts val="4409"/>
              </a:lnSpc>
              <a:spcBef>
                <a:spcPct val="0"/>
              </a:spcBef>
              <a:buFont typeface="Arial"/>
              <a:buChar char="•"/>
            </a:pP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Μια</a:t>
            </a:r>
            <a:r>
              <a:rPr lang="en-US" sz="31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βαθιά αλλαγή στον ήρωα ή την ηρωίδα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89874" y="42726"/>
            <a:ext cx="1535422" cy="1676344"/>
          </a:xfrm>
          <a:custGeom>
            <a:avLst/>
            <a:gdLst/>
            <a:ahLst/>
            <a:cxnLst/>
            <a:rect r="r" b="b" t="t" l="l"/>
            <a:pathLst>
              <a:path h="1676344" w="1535422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2352" y="327936"/>
            <a:ext cx="3264194" cy="700764"/>
          </a:xfrm>
          <a:custGeom>
            <a:avLst/>
            <a:gdLst/>
            <a:ahLst/>
            <a:cxnLst/>
            <a:rect r="r" b="b" t="t" l="l"/>
            <a:pathLst>
              <a:path h="700764" w="326419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DAGr0fJfjdo</dc:identifier>
  <dcterms:modified xsi:type="dcterms:W3CDTF">2011-08-01T06:04:30Z</dcterms:modified>
  <cp:revision>1</cp:revision>
  <dc:title>GR G.O.A.T Storytelling for social impact | Greek</dc:title>
</cp:coreProperties>
</file>