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7" roundtripDataSignature="AMtx7miiHsIAtEsYVnYzEy4fTw2dR8E5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1"/>
          <p:cNvSpPr/>
          <p:nvPr>
            <p:ph idx="2" type="pic"/>
          </p:nvPr>
        </p:nvSpPr>
        <p:spPr>
          <a:xfrm>
            <a:off x="1792288" y="612775"/>
            <a:ext cx="5486400" cy="4114800"/>
          </a:xfrm>
          <a:prstGeom prst="rect">
            <a:avLst/>
          </a:prstGeom>
          <a:noFill/>
          <a:ln>
            <a:noFill/>
          </a:ln>
        </p:spPr>
      </p:sp>
      <p:sp>
        <p:nvSpPr>
          <p:cNvPr id="64" name="Google Shape;64;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4.png"/><Relationship Id="rId12" Type="http://schemas.openxmlformats.org/officeDocument/2006/relationships/image" Target="../media/image15.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4.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4.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4.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4.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4.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4.png"/><Relationship Id="rId12" Type="http://schemas.openxmlformats.org/officeDocument/2006/relationships/image" Target="../media/image18.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4.png"/><Relationship Id="rId12" Type="http://schemas.openxmlformats.org/officeDocument/2006/relationships/image" Target="../media/image23.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4.png"/><Relationship Id="rId12" Type="http://schemas.openxmlformats.org/officeDocument/2006/relationships/image" Target="../media/image22.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4.png"/><Relationship Id="rId12" Type="http://schemas.openxmlformats.org/officeDocument/2006/relationships/image" Target="../media/image21.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4.png"/><Relationship Id="rId12" Type="http://schemas.openxmlformats.org/officeDocument/2006/relationships/image" Target="../media/image21.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323611" y="9040602"/>
            <a:ext cx="995021" cy="1085886"/>
          </a:xfrm>
          <a:custGeom>
            <a:rect b="b" l="l" r="r" t="t"/>
            <a:pathLst>
              <a:path extrusionOk="0" h="1085886" w="995021">
                <a:moveTo>
                  <a:pt x="0" y="0"/>
                </a:moveTo>
                <a:lnTo>
                  <a:pt x="995020" y="0"/>
                </a:lnTo>
                <a:lnTo>
                  <a:pt x="995020" y="1085887"/>
                </a:lnTo>
                <a:lnTo>
                  <a:pt x="0" y="1085887"/>
                </a:lnTo>
                <a:lnTo>
                  <a:pt x="0" y="0"/>
                </a:lnTo>
                <a:close/>
              </a:path>
            </a:pathLst>
          </a:custGeom>
          <a:blipFill rotWithShape="1">
            <a:blip r:embed="rId3">
              <a:alphaModFix/>
            </a:blip>
            <a:stretch>
              <a:fillRect b="0" l="0" r="-874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1"/>
          <p:cNvSpPr/>
          <p:nvPr/>
        </p:nvSpPr>
        <p:spPr>
          <a:xfrm>
            <a:off x="1890131" y="9302193"/>
            <a:ext cx="1886814" cy="638956"/>
          </a:xfrm>
          <a:custGeom>
            <a:rect b="b" l="l" r="r" t="t"/>
            <a:pathLst>
              <a:path extrusionOk="0" h="638956" w="1886814">
                <a:moveTo>
                  <a:pt x="0" y="0"/>
                </a:moveTo>
                <a:lnTo>
                  <a:pt x="1886815" y="0"/>
                </a:lnTo>
                <a:lnTo>
                  <a:pt x="1886815" y="638956"/>
                </a:lnTo>
                <a:lnTo>
                  <a:pt x="0" y="638956"/>
                </a:lnTo>
                <a:lnTo>
                  <a:pt x="0" y="0"/>
                </a:lnTo>
                <a:close/>
              </a:path>
            </a:pathLst>
          </a:custGeom>
          <a:blipFill rotWithShape="1">
            <a:blip r:embed="rId4">
              <a:alphaModFix/>
            </a:blip>
            <a:stretch>
              <a:fillRect b="-7506" l="0" r="0" t="-750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1"/>
          <p:cNvSpPr/>
          <p:nvPr/>
        </p:nvSpPr>
        <p:spPr>
          <a:xfrm>
            <a:off x="4638377" y="9258300"/>
            <a:ext cx="1681730" cy="786140"/>
          </a:xfrm>
          <a:custGeom>
            <a:rect b="b" l="l" r="r" t="t"/>
            <a:pathLst>
              <a:path extrusionOk="0" h="786140" w="1681730">
                <a:moveTo>
                  <a:pt x="0" y="0"/>
                </a:moveTo>
                <a:lnTo>
                  <a:pt x="1681730" y="0"/>
                </a:lnTo>
                <a:lnTo>
                  <a:pt x="1681730" y="786140"/>
                </a:lnTo>
                <a:lnTo>
                  <a:pt x="0" y="786140"/>
                </a:lnTo>
                <a:lnTo>
                  <a:pt x="0" y="0"/>
                </a:lnTo>
                <a:close/>
              </a:path>
            </a:pathLst>
          </a:custGeom>
          <a:blipFill rotWithShape="1">
            <a:blip r:embed="rId5">
              <a:alphaModFix/>
            </a:blip>
            <a:stretch>
              <a:fillRect b="-47729" l="0" r="0" t="-6618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 name="Google Shape;87;p1"/>
          <p:cNvSpPr/>
          <p:nvPr/>
        </p:nvSpPr>
        <p:spPr>
          <a:xfrm>
            <a:off x="11748291" y="9281637"/>
            <a:ext cx="1669651" cy="659512"/>
          </a:xfrm>
          <a:custGeom>
            <a:rect b="b" l="l" r="r" t="t"/>
            <a:pathLst>
              <a:path extrusionOk="0" h="659512" w="1669651">
                <a:moveTo>
                  <a:pt x="0" y="0"/>
                </a:moveTo>
                <a:lnTo>
                  <a:pt x="1669651" y="0"/>
                </a:lnTo>
                <a:lnTo>
                  <a:pt x="1669651" y="659512"/>
                </a:lnTo>
                <a:lnTo>
                  <a:pt x="0" y="65951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1"/>
          <p:cNvSpPr/>
          <p:nvPr/>
        </p:nvSpPr>
        <p:spPr>
          <a:xfrm>
            <a:off x="-2232332" y="-1442653"/>
            <a:ext cx="5960478" cy="4733901"/>
          </a:xfrm>
          <a:custGeom>
            <a:rect b="b" l="l" r="r" t="t"/>
            <a:pathLst>
              <a:path extrusionOk="0" h="4733901" w="5960478">
                <a:moveTo>
                  <a:pt x="0" y="0"/>
                </a:moveTo>
                <a:lnTo>
                  <a:pt x="5960478" y="0"/>
                </a:lnTo>
                <a:lnTo>
                  <a:pt x="5960478" y="4733901"/>
                </a:lnTo>
                <a:lnTo>
                  <a:pt x="0" y="4733901"/>
                </a:lnTo>
                <a:lnTo>
                  <a:pt x="0" y="0"/>
                </a:lnTo>
                <a:close/>
              </a:path>
            </a:pathLst>
          </a:custGeom>
          <a:blipFill rotWithShape="1">
            <a:blip r:embed="rId7">
              <a:alphaModFix/>
            </a:blip>
            <a:stretch>
              <a:fillRect b="0" l="-17490" r="-1749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1"/>
          <p:cNvSpPr/>
          <p:nvPr/>
        </p:nvSpPr>
        <p:spPr>
          <a:xfrm>
            <a:off x="13989442" y="8762591"/>
            <a:ext cx="1268872" cy="1967585"/>
          </a:xfrm>
          <a:custGeom>
            <a:rect b="b" l="l" r="r" t="t"/>
            <a:pathLst>
              <a:path extrusionOk="0" h="1967585" w="1268872">
                <a:moveTo>
                  <a:pt x="0" y="0"/>
                </a:moveTo>
                <a:lnTo>
                  <a:pt x="1268872" y="0"/>
                </a:lnTo>
                <a:lnTo>
                  <a:pt x="1268872" y="1967585"/>
                </a:lnTo>
                <a:lnTo>
                  <a:pt x="0" y="1967585"/>
                </a:lnTo>
                <a:lnTo>
                  <a:pt x="0" y="0"/>
                </a:lnTo>
                <a:close/>
              </a:path>
            </a:pathLst>
          </a:custGeom>
          <a:blipFill rotWithShape="1">
            <a:blip r:embed="rId8">
              <a:alphaModFix/>
            </a:blip>
            <a:stretch>
              <a:fillRect b="0" l="0" r="-10679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
          <p:cNvSpPr/>
          <p:nvPr/>
        </p:nvSpPr>
        <p:spPr>
          <a:xfrm rot="10800000">
            <a:off x="-1906998" y="29919"/>
            <a:ext cx="7386240" cy="2860733"/>
          </a:xfrm>
          <a:custGeom>
            <a:rect b="b" l="l" r="r" t="t"/>
            <a:pathLst>
              <a:path extrusionOk="0" h="2860733" w="7386240">
                <a:moveTo>
                  <a:pt x="0" y="0"/>
                </a:moveTo>
                <a:lnTo>
                  <a:pt x="7386240" y="0"/>
                </a:lnTo>
                <a:lnTo>
                  <a:pt x="7386240" y="2860732"/>
                </a:lnTo>
                <a:lnTo>
                  <a:pt x="0" y="2860732"/>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1"/>
          <p:cNvSpPr/>
          <p:nvPr/>
        </p:nvSpPr>
        <p:spPr>
          <a:xfrm>
            <a:off x="96774" y="0"/>
            <a:ext cx="1501781" cy="1639615"/>
          </a:xfrm>
          <a:custGeom>
            <a:rect b="b" l="l" r="r" t="t"/>
            <a:pathLst>
              <a:path extrusionOk="0" h="1639615" w="1501781">
                <a:moveTo>
                  <a:pt x="0" y="0"/>
                </a:moveTo>
                <a:lnTo>
                  <a:pt x="1501780" y="0"/>
                </a:lnTo>
                <a:lnTo>
                  <a:pt x="1501780" y="1639615"/>
                </a:lnTo>
                <a:lnTo>
                  <a:pt x="0" y="1639615"/>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1"/>
          <p:cNvSpPr/>
          <p:nvPr/>
        </p:nvSpPr>
        <p:spPr>
          <a:xfrm rot="-5400000">
            <a:off x="13359863" y="4584812"/>
            <a:ext cx="7441144" cy="2881998"/>
          </a:xfrm>
          <a:custGeom>
            <a:rect b="b" l="l" r="r" t="t"/>
            <a:pathLst>
              <a:path extrusionOk="0" h="2881998" w="7441144">
                <a:moveTo>
                  <a:pt x="0" y="0"/>
                </a:moveTo>
                <a:lnTo>
                  <a:pt x="7441144" y="0"/>
                </a:lnTo>
                <a:lnTo>
                  <a:pt x="7441144" y="2881998"/>
                </a:lnTo>
                <a:lnTo>
                  <a:pt x="0" y="2881998"/>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1"/>
          <p:cNvSpPr/>
          <p:nvPr/>
        </p:nvSpPr>
        <p:spPr>
          <a:xfrm>
            <a:off x="15810174" y="9258300"/>
            <a:ext cx="2311656" cy="696623"/>
          </a:xfrm>
          <a:custGeom>
            <a:rect b="b" l="l" r="r" t="t"/>
            <a:pathLst>
              <a:path extrusionOk="0" h="696623" w="2311656">
                <a:moveTo>
                  <a:pt x="0" y="0"/>
                </a:moveTo>
                <a:lnTo>
                  <a:pt x="2311656" y="0"/>
                </a:lnTo>
                <a:lnTo>
                  <a:pt x="2311656" y="696623"/>
                </a:lnTo>
                <a:lnTo>
                  <a:pt x="0" y="696623"/>
                </a:lnTo>
                <a:lnTo>
                  <a:pt x="0" y="0"/>
                </a:lnTo>
                <a:close/>
              </a:path>
            </a:pathLst>
          </a:custGeom>
          <a:blipFill rotWithShape="1">
            <a:blip r:embed="rId11">
              <a:alphaModFix/>
            </a:blip>
            <a:stretch>
              <a:fillRect b="0" l="-531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1"/>
          <p:cNvSpPr/>
          <p:nvPr/>
        </p:nvSpPr>
        <p:spPr>
          <a:xfrm>
            <a:off x="1151202" y="5130711"/>
            <a:ext cx="4629954" cy="3115298"/>
          </a:xfrm>
          <a:custGeom>
            <a:rect b="b" l="l" r="r" t="t"/>
            <a:pathLst>
              <a:path extrusionOk="0" h="3115298" w="4629954">
                <a:moveTo>
                  <a:pt x="0" y="0"/>
                </a:moveTo>
                <a:lnTo>
                  <a:pt x="4629955" y="0"/>
                </a:lnTo>
                <a:lnTo>
                  <a:pt x="4629955" y="3115298"/>
                </a:lnTo>
                <a:lnTo>
                  <a:pt x="0" y="3115298"/>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1"/>
          <p:cNvSpPr txBox="1"/>
          <p:nvPr/>
        </p:nvSpPr>
        <p:spPr>
          <a:xfrm>
            <a:off x="5781157" y="3951848"/>
            <a:ext cx="8842721" cy="2481552"/>
          </a:xfrm>
          <a:prstGeom prst="rect">
            <a:avLst/>
          </a:prstGeom>
          <a:noFill/>
          <a:ln>
            <a:noFill/>
          </a:ln>
        </p:spPr>
        <p:txBody>
          <a:bodyPr anchorCtr="0" anchor="t" bIns="0" lIns="0" spcFirstLastPara="1" rIns="0" wrap="square" tIns="0">
            <a:spAutoFit/>
          </a:bodyPr>
          <a:lstStyle/>
          <a:p>
            <a:pPr indent="0" lvl="0" marL="0" marR="0" rtl="0" algn="ctr">
              <a:lnSpc>
                <a:spcPct val="100015"/>
              </a:lnSpc>
              <a:spcBef>
                <a:spcPts val="0"/>
              </a:spcBef>
              <a:spcAft>
                <a:spcPts val="0"/>
              </a:spcAft>
              <a:buNone/>
            </a:pPr>
            <a:r>
              <a:rPr b="1" lang="en-US" sz="6483">
                <a:solidFill>
                  <a:srgbClr val="000000"/>
                </a:solidFill>
                <a:latin typeface="Arial"/>
                <a:ea typeface="Arial"/>
                <a:cs typeface="Arial"/>
                <a:sym typeface="Arial"/>
              </a:rPr>
              <a:t>MENTHAL HEALTH AND </a:t>
            </a:r>
            <a:endParaRPr/>
          </a:p>
          <a:p>
            <a:pPr indent="0" lvl="0" marL="0" marR="0" rtl="0" algn="ctr">
              <a:lnSpc>
                <a:spcPct val="100015"/>
              </a:lnSpc>
              <a:spcBef>
                <a:spcPts val="0"/>
              </a:spcBef>
              <a:spcAft>
                <a:spcPts val="0"/>
              </a:spcAft>
              <a:buNone/>
            </a:pPr>
            <a:r>
              <a:rPr b="1" lang="en-US" sz="6483">
                <a:solidFill>
                  <a:srgbClr val="000000"/>
                </a:solidFill>
                <a:latin typeface="Arial"/>
                <a:ea typeface="Arial"/>
                <a:cs typeface="Arial"/>
                <a:sym typeface="Arial"/>
              </a:rPr>
              <a:t>YOUTH INITIATIVES</a:t>
            </a:r>
            <a:endParaRPr/>
          </a:p>
        </p:txBody>
      </p:sp>
      <p:sp>
        <p:nvSpPr>
          <p:cNvPr id="96" name="Google Shape;96;p1"/>
          <p:cNvSpPr txBox="1"/>
          <p:nvPr/>
        </p:nvSpPr>
        <p:spPr>
          <a:xfrm>
            <a:off x="7034945" y="9407855"/>
            <a:ext cx="4218109" cy="332330"/>
          </a:xfrm>
          <a:prstGeom prst="rect">
            <a:avLst/>
          </a:prstGeom>
          <a:noFill/>
          <a:ln>
            <a:noFill/>
          </a:ln>
        </p:spPr>
        <p:txBody>
          <a:bodyPr anchorCtr="0" anchor="t" bIns="0" lIns="0" spcFirstLastPara="1" rIns="0" wrap="square" tIns="0">
            <a:spAutoFit/>
          </a:bodyPr>
          <a:lstStyle/>
          <a:p>
            <a:pPr indent="0" lvl="0" marL="0" marR="0" rtl="0" algn="ctr">
              <a:lnSpc>
                <a:spcPct val="139937"/>
              </a:lnSpc>
              <a:spcBef>
                <a:spcPts val="0"/>
              </a:spcBef>
              <a:spcAft>
                <a:spcPts val="0"/>
              </a:spcAft>
              <a:buNone/>
            </a:pPr>
            <a:r>
              <a:rPr lang="en-US" sz="964">
                <a:solidFill>
                  <a:srgbClr val="000000"/>
                </a:solidFill>
                <a:latin typeface="Arial"/>
                <a:ea typeface="Arial"/>
                <a:cs typeface="Arial"/>
                <a:sym typeface="Arial"/>
              </a:rPr>
              <a:t>AGREEMENT NUMBER: 2023-1-DE04-KA220-YOU-000123686 PROGRAMME: ERASMUS+, KEY ACTION 2, COOPERATION PARTNERSHIP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0"/>
          <p:cNvSpPr/>
          <p:nvPr/>
        </p:nvSpPr>
        <p:spPr>
          <a:xfrm>
            <a:off x="323611" y="9040602"/>
            <a:ext cx="995021" cy="1085886"/>
          </a:xfrm>
          <a:custGeom>
            <a:rect b="b" l="l" r="r" t="t"/>
            <a:pathLst>
              <a:path extrusionOk="0" h="1085886" w="995021">
                <a:moveTo>
                  <a:pt x="0" y="0"/>
                </a:moveTo>
                <a:lnTo>
                  <a:pt x="995020" y="0"/>
                </a:lnTo>
                <a:lnTo>
                  <a:pt x="995020" y="1085887"/>
                </a:lnTo>
                <a:lnTo>
                  <a:pt x="0" y="1085887"/>
                </a:lnTo>
                <a:lnTo>
                  <a:pt x="0" y="0"/>
                </a:lnTo>
                <a:close/>
              </a:path>
            </a:pathLst>
          </a:custGeom>
          <a:blipFill rotWithShape="1">
            <a:blip r:embed="rId3">
              <a:alphaModFix/>
            </a:blip>
            <a:stretch>
              <a:fillRect b="0" l="0" r="-874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10"/>
          <p:cNvSpPr/>
          <p:nvPr/>
        </p:nvSpPr>
        <p:spPr>
          <a:xfrm>
            <a:off x="1890131" y="9302193"/>
            <a:ext cx="1886814" cy="638956"/>
          </a:xfrm>
          <a:custGeom>
            <a:rect b="b" l="l" r="r" t="t"/>
            <a:pathLst>
              <a:path extrusionOk="0" h="638956" w="1886814">
                <a:moveTo>
                  <a:pt x="0" y="0"/>
                </a:moveTo>
                <a:lnTo>
                  <a:pt x="1886815" y="0"/>
                </a:lnTo>
                <a:lnTo>
                  <a:pt x="1886815" y="638956"/>
                </a:lnTo>
                <a:lnTo>
                  <a:pt x="0" y="638956"/>
                </a:lnTo>
                <a:lnTo>
                  <a:pt x="0" y="0"/>
                </a:lnTo>
                <a:close/>
              </a:path>
            </a:pathLst>
          </a:custGeom>
          <a:blipFill rotWithShape="1">
            <a:blip r:embed="rId4">
              <a:alphaModFix/>
            </a:blip>
            <a:stretch>
              <a:fillRect b="-7506" l="0" r="0" t="-750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10"/>
          <p:cNvSpPr/>
          <p:nvPr/>
        </p:nvSpPr>
        <p:spPr>
          <a:xfrm>
            <a:off x="4638377" y="9258300"/>
            <a:ext cx="1681730" cy="786140"/>
          </a:xfrm>
          <a:custGeom>
            <a:rect b="b" l="l" r="r" t="t"/>
            <a:pathLst>
              <a:path extrusionOk="0" h="786140" w="1681730">
                <a:moveTo>
                  <a:pt x="0" y="0"/>
                </a:moveTo>
                <a:lnTo>
                  <a:pt x="1681730" y="0"/>
                </a:lnTo>
                <a:lnTo>
                  <a:pt x="1681730" y="786140"/>
                </a:lnTo>
                <a:lnTo>
                  <a:pt x="0" y="786140"/>
                </a:lnTo>
                <a:lnTo>
                  <a:pt x="0" y="0"/>
                </a:lnTo>
                <a:close/>
              </a:path>
            </a:pathLst>
          </a:custGeom>
          <a:blipFill rotWithShape="1">
            <a:blip r:embed="rId5">
              <a:alphaModFix/>
            </a:blip>
            <a:stretch>
              <a:fillRect b="-47729" l="0" r="0" t="-6618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10"/>
          <p:cNvSpPr/>
          <p:nvPr/>
        </p:nvSpPr>
        <p:spPr>
          <a:xfrm>
            <a:off x="11748291" y="9281637"/>
            <a:ext cx="1669651" cy="659512"/>
          </a:xfrm>
          <a:custGeom>
            <a:rect b="b" l="l" r="r" t="t"/>
            <a:pathLst>
              <a:path extrusionOk="0" h="659512" w="1669651">
                <a:moveTo>
                  <a:pt x="0" y="0"/>
                </a:moveTo>
                <a:lnTo>
                  <a:pt x="1669651" y="0"/>
                </a:lnTo>
                <a:lnTo>
                  <a:pt x="1669651" y="659512"/>
                </a:lnTo>
                <a:lnTo>
                  <a:pt x="0" y="65951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10"/>
          <p:cNvSpPr/>
          <p:nvPr/>
        </p:nvSpPr>
        <p:spPr>
          <a:xfrm>
            <a:off x="-2232332" y="-1442653"/>
            <a:ext cx="5960478" cy="4733901"/>
          </a:xfrm>
          <a:custGeom>
            <a:rect b="b" l="l" r="r" t="t"/>
            <a:pathLst>
              <a:path extrusionOk="0" h="4733901" w="5960478">
                <a:moveTo>
                  <a:pt x="0" y="0"/>
                </a:moveTo>
                <a:lnTo>
                  <a:pt x="5960478" y="0"/>
                </a:lnTo>
                <a:lnTo>
                  <a:pt x="5960478" y="4733901"/>
                </a:lnTo>
                <a:lnTo>
                  <a:pt x="0" y="4733901"/>
                </a:lnTo>
                <a:lnTo>
                  <a:pt x="0" y="0"/>
                </a:lnTo>
                <a:close/>
              </a:path>
            </a:pathLst>
          </a:custGeom>
          <a:blipFill rotWithShape="1">
            <a:blip r:embed="rId7">
              <a:alphaModFix/>
            </a:blip>
            <a:stretch>
              <a:fillRect b="0" l="-17490" r="-1749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10"/>
          <p:cNvSpPr/>
          <p:nvPr/>
        </p:nvSpPr>
        <p:spPr>
          <a:xfrm>
            <a:off x="13989442" y="8762591"/>
            <a:ext cx="1268872" cy="1967585"/>
          </a:xfrm>
          <a:custGeom>
            <a:rect b="b" l="l" r="r" t="t"/>
            <a:pathLst>
              <a:path extrusionOk="0" h="1967585" w="1268872">
                <a:moveTo>
                  <a:pt x="0" y="0"/>
                </a:moveTo>
                <a:lnTo>
                  <a:pt x="1268872" y="0"/>
                </a:lnTo>
                <a:lnTo>
                  <a:pt x="1268872" y="1967585"/>
                </a:lnTo>
                <a:lnTo>
                  <a:pt x="0" y="1967585"/>
                </a:lnTo>
                <a:lnTo>
                  <a:pt x="0" y="0"/>
                </a:lnTo>
                <a:close/>
              </a:path>
            </a:pathLst>
          </a:custGeom>
          <a:blipFill rotWithShape="1">
            <a:blip r:embed="rId8">
              <a:alphaModFix/>
            </a:blip>
            <a:stretch>
              <a:fillRect b="0" l="0" r="-10679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10"/>
          <p:cNvSpPr/>
          <p:nvPr/>
        </p:nvSpPr>
        <p:spPr>
          <a:xfrm rot="10800000">
            <a:off x="-1906998" y="29919"/>
            <a:ext cx="7386240" cy="2860733"/>
          </a:xfrm>
          <a:custGeom>
            <a:rect b="b" l="l" r="r" t="t"/>
            <a:pathLst>
              <a:path extrusionOk="0" h="2860733" w="7386240">
                <a:moveTo>
                  <a:pt x="0" y="0"/>
                </a:moveTo>
                <a:lnTo>
                  <a:pt x="7386240" y="0"/>
                </a:lnTo>
                <a:lnTo>
                  <a:pt x="7386240" y="2860732"/>
                </a:lnTo>
                <a:lnTo>
                  <a:pt x="0" y="2860732"/>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10"/>
          <p:cNvSpPr/>
          <p:nvPr/>
        </p:nvSpPr>
        <p:spPr>
          <a:xfrm>
            <a:off x="96774" y="0"/>
            <a:ext cx="1501781" cy="1639615"/>
          </a:xfrm>
          <a:custGeom>
            <a:rect b="b" l="l" r="r" t="t"/>
            <a:pathLst>
              <a:path extrusionOk="0" h="1639615" w="1501781">
                <a:moveTo>
                  <a:pt x="0" y="0"/>
                </a:moveTo>
                <a:lnTo>
                  <a:pt x="1501780" y="0"/>
                </a:lnTo>
                <a:lnTo>
                  <a:pt x="1501780" y="1639615"/>
                </a:lnTo>
                <a:lnTo>
                  <a:pt x="0" y="1639615"/>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10"/>
          <p:cNvSpPr/>
          <p:nvPr/>
        </p:nvSpPr>
        <p:spPr>
          <a:xfrm rot="-5400000">
            <a:off x="13359863" y="4584812"/>
            <a:ext cx="7441144" cy="2881998"/>
          </a:xfrm>
          <a:custGeom>
            <a:rect b="b" l="l" r="r" t="t"/>
            <a:pathLst>
              <a:path extrusionOk="0" h="2881998" w="7441144">
                <a:moveTo>
                  <a:pt x="0" y="0"/>
                </a:moveTo>
                <a:lnTo>
                  <a:pt x="7441144" y="0"/>
                </a:lnTo>
                <a:lnTo>
                  <a:pt x="7441144" y="2881998"/>
                </a:lnTo>
                <a:lnTo>
                  <a:pt x="0" y="2881998"/>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10"/>
          <p:cNvSpPr/>
          <p:nvPr/>
        </p:nvSpPr>
        <p:spPr>
          <a:xfrm>
            <a:off x="15810174" y="9258300"/>
            <a:ext cx="2311656" cy="696623"/>
          </a:xfrm>
          <a:custGeom>
            <a:rect b="b" l="l" r="r" t="t"/>
            <a:pathLst>
              <a:path extrusionOk="0" h="696623" w="2311656">
                <a:moveTo>
                  <a:pt x="0" y="0"/>
                </a:moveTo>
                <a:lnTo>
                  <a:pt x="2311656" y="0"/>
                </a:lnTo>
                <a:lnTo>
                  <a:pt x="2311656" y="696623"/>
                </a:lnTo>
                <a:lnTo>
                  <a:pt x="0" y="696623"/>
                </a:lnTo>
                <a:lnTo>
                  <a:pt x="0" y="0"/>
                </a:lnTo>
                <a:close/>
              </a:path>
            </a:pathLst>
          </a:custGeom>
          <a:blipFill rotWithShape="1">
            <a:blip r:embed="rId11">
              <a:alphaModFix/>
            </a:blip>
            <a:stretch>
              <a:fillRect b="0" l="-531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10"/>
          <p:cNvSpPr txBox="1"/>
          <p:nvPr/>
        </p:nvSpPr>
        <p:spPr>
          <a:xfrm>
            <a:off x="5171324" y="886483"/>
            <a:ext cx="6801960" cy="9391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3600">
                <a:solidFill>
                  <a:srgbClr val="000000"/>
                </a:solidFill>
                <a:latin typeface="Arial"/>
                <a:ea typeface="Arial"/>
                <a:cs typeface="Arial"/>
                <a:sym typeface="Arial"/>
              </a:rPr>
              <a:t>MENTHAL HEALTH AND YOUTH INITIATIVES</a:t>
            </a:r>
            <a:endParaRPr/>
          </a:p>
        </p:txBody>
      </p:sp>
      <p:sp>
        <p:nvSpPr>
          <p:cNvPr id="253" name="Google Shape;253;p10"/>
          <p:cNvSpPr txBox="1"/>
          <p:nvPr/>
        </p:nvSpPr>
        <p:spPr>
          <a:xfrm>
            <a:off x="7034945" y="9407855"/>
            <a:ext cx="4218109" cy="332330"/>
          </a:xfrm>
          <a:prstGeom prst="rect">
            <a:avLst/>
          </a:prstGeom>
          <a:noFill/>
          <a:ln>
            <a:noFill/>
          </a:ln>
        </p:spPr>
        <p:txBody>
          <a:bodyPr anchorCtr="0" anchor="t" bIns="0" lIns="0" spcFirstLastPara="1" rIns="0" wrap="square" tIns="0">
            <a:spAutoFit/>
          </a:bodyPr>
          <a:lstStyle/>
          <a:p>
            <a:pPr indent="0" lvl="0" marL="0" marR="0" rtl="0" algn="ctr">
              <a:lnSpc>
                <a:spcPct val="139937"/>
              </a:lnSpc>
              <a:spcBef>
                <a:spcPts val="0"/>
              </a:spcBef>
              <a:spcAft>
                <a:spcPts val="0"/>
              </a:spcAft>
              <a:buNone/>
            </a:pPr>
            <a:r>
              <a:rPr lang="en-US" sz="964">
                <a:solidFill>
                  <a:srgbClr val="000000"/>
                </a:solidFill>
                <a:latin typeface="Arial"/>
                <a:ea typeface="Arial"/>
                <a:cs typeface="Arial"/>
                <a:sym typeface="Arial"/>
              </a:rPr>
              <a:t>AGREEMENT NUMBER: 2023-1-DE04-KA220-YOU-000123686 PROGRAMME: ERASMUS+, KEY ACTION 2, COOPERATION PARTNERSHIP</a:t>
            </a:r>
            <a:endParaRPr/>
          </a:p>
        </p:txBody>
      </p:sp>
      <p:sp>
        <p:nvSpPr>
          <p:cNvPr id="254" name="Google Shape;254;p10"/>
          <p:cNvSpPr txBox="1"/>
          <p:nvPr/>
        </p:nvSpPr>
        <p:spPr>
          <a:xfrm>
            <a:off x="662790" y="3635057"/>
            <a:ext cx="15572400" cy="4819800"/>
          </a:xfrm>
          <a:prstGeom prst="rect">
            <a:avLst/>
          </a:prstGeom>
          <a:noFill/>
          <a:ln>
            <a:noFill/>
          </a:ln>
        </p:spPr>
        <p:txBody>
          <a:bodyPr anchorCtr="0" anchor="t" bIns="0" lIns="0" spcFirstLastPara="1" rIns="0" wrap="square" tIns="0">
            <a:spAutoFit/>
          </a:bodyPr>
          <a:lstStyle/>
          <a:p>
            <a:pPr indent="0" lvl="0" marL="0" marR="0" rtl="0" algn="l">
              <a:lnSpc>
                <a:spcPct val="96875"/>
              </a:lnSpc>
              <a:spcBef>
                <a:spcPts val="0"/>
              </a:spcBef>
              <a:spcAft>
                <a:spcPts val="0"/>
              </a:spcAft>
              <a:buNone/>
            </a:pPr>
            <a:r>
              <a:t/>
            </a:r>
            <a:endParaRPr b="1" sz="2800">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US" sz="2200">
                <a:solidFill>
                  <a:srgbClr val="000000"/>
                </a:solidFill>
                <a:latin typeface="Arial"/>
                <a:ea typeface="Arial"/>
                <a:cs typeface="Arial"/>
                <a:sym typeface="Arial"/>
              </a:rPr>
              <a:t>WORLD HEALTH ORGANISATION (2022), MENTAL HEALTH. </a:t>
            </a:r>
            <a:endParaRPr sz="1000"/>
          </a:p>
          <a:p>
            <a:pPr indent="0" lvl="0" marL="0" marR="0" rtl="0" algn="l">
              <a:lnSpc>
                <a:spcPct val="100000"/>
              </a:lnSpc>
              <a:spcBef>
                <a:spcPts val="0"/>
              </a:spcBef>
              <a:spcAft>
                <a:spcPts val="0"/>
              </a:spcAft>
              <a:buNone/>
            </a:pPr>
            <a:r>
              <a:rPr b="1" lang="en-US" sz="2200">
                <a:solidFill>
                  <a:srgbClr val="000000"/>
                </a:solidFill>
                <a:latin typeface="Arial"/>
                <a:ea typeface="Arial"/>
                <a:cs typeface="Arial"/>
                <a:sym typeface="Arial"/>
              </a:rPr>
              <a:t>URL: HTTPS://WWW.WHO.INT/NEWS-ROOM/FACT-SHEETS/DETAIL/MENTAL-HEALTH-STRENGTHENING-OUR-RESPONSE</a:t>
            </a:r>
            <a:endParaRPr sz="1000"/>
          </a:p>
          <a:p>
            <a:pPr indent="0" lvl="0" marL="0" marR="0" rtl="0" algn="l">
              <a:lnSpc>
                <a:spcPct val="100000"/>
              </a:lnSpc>
              <a:spcBef>
                <a:spcPts val="0"/>
              </a:spcBef>
              <a:spcAft>
                <a:spcPts val="0"/>
              </a:spcAft>
              <a:buNone/>
            </a:pPr>
            <a:r>
              <a:t/>
            </a:r>
            <a:endParaRPr b="1" sz="2200">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US" sz="2200">
                <a:solidFill>
                  <a:srgbClr val="000000"/>
                </a:solidFill>
                <a:latin typeface="Arial"/>
                <a:ea typeface="Arial"/>
                <a:cs typeface="Arial"/>
                <a:sym typeface="Arial"/>
              </a:rPr>
              <a:t>ÖFFENTLICHES GESUNDHEITSPORTAL ÖSTERREICH (2025), PSYCHISCHE GESUNDHEIT. IN BALANCE BLEIBEN.</a:t>
            </a:r>
            <a:endParaRPr sz="1000"/>
          </a:p>
          <a:p>
            <a:pPr indent="0" lvl="0" marL="0" marR="0" rtl="0" algn="l">
              <a:lnSpc>
                <a:spcPct val="100000"/>
              </a:lnSpc>
              <a:spcBef>
                <a:spcPts val="0"/>
              </a:spcBef>
              <a:spcAft>
                <a:spcPts val="0"/>
              </a:spcAft>
              <a:buNone/>
            </a:pPr>
            <a:r>
              <a:rPr b="1" lang="en-US" sz="2200">
                <a:solidFill>
                  <a:srgbClr val="000000"/>
                </a:solidFill>
                <a:latin typeface="Arial"/>
                <a:ea typeface="Arial"/>
                <a:cs typeface="Arial"/>
                <a:sym typeface="Arial"/>
              </a:rPr>
              <a:t>URL:</a:t>
            </a:r>
            <a:endParaRPr sz="1000"/>
          </a:p>
          <a:p>
            <a:pPr indent="0" lvl="0" marL="0" marR="0" rtl="0" algn="l">
              <a:lnSpc>
                <a:spcPct val="100000"/>
              </a:lnSpc>
              <a:spcBef>
                <a:spcPts val="0"/>
              </a:spcBef>
              <a:spcAft>
                <a:spcPts val="0"/>
              </a:spcAft>
              <a:buNone/>
            </a:pPr>
            <a:r>
              <a:rPr b="1" lang="en-US" sz="2200">
                <a:solidFill>
                  <a:srgbClr val="000000"/>
                </a:solidFill>
                <a:latin typeface="Arial"/>
                <a:ea typeface="Arial"/>
                <a:cs typeface="Arial"/>
                <a:sym typeface="Arial"/>
              </a:rPr>
              <a:t>HTTPS://WWW.GESUNDHEIT.GV.AT/LEBEN/PSYCHE-SEELE/PRAEVENTION/SEELISCHES-GLEICHGEWICHT-BEWAHREN.HTML#PSYCHE-SCHUTZFAKTOREN-RISIKOFAKTOREN</a:t>
            </a:r>
            <a:endParaRPr sz="1000"/>
          </a:p>
          <a:p>
            <a:pPr indent="0" lvl="0" marL="0" marR="0" rtl="0" algn="l">
              <a:lnSpc>
                <a:spcPct val="100000"/>
              </a:lnSpc>
              <a:spcBef>
                <a:spcPts val="0"/>
              </a:spcBef>
              <a:spcAft>
                <a:spcPts val="0"/>
              </a:spcAft>
              <a:buNone/>
            </a:pPr>
            <a:r>
              <a:t/>
            </a:r>
            <a:endParaRPr b="1" sz="2200">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US" sz="2200">
                <a:solidFill>
                  <a:srgbClr val="000000"/>
                </a:solidFill>
                <a:latin typeface="Arial"/>
                <a:ea typeface="Arial"/>
                <a:cs typeface="Arial"/>
                <a:sym typeface="Arial"/>
              </a:rPr>
              <a:t>AOK GESUNDHEITSMAGAZIN (2022), WAS SCHADET, WAS HILFT MIR? </a:t>
            </a:r>
            <a:endParaRPr sz="1000"/>
          </a:p>
          <a:p>
            <a:pPr indent="0" lvl="0" marL="0" marR="0" rtl="0" algn="l">
              <a:lnSpc>
                <a:spcPct val="100000"/>
              </a:lnSpc>
              <a:spcBef>
                <a:spcPts val="0"/>
              </a:spcBef>
              <a:spcAft>
                <a:spcPts val="0"/>
              </a:spcAft>
              <a:buNone/>
            </a:pPr>
            <a:r>
              <a:rPr b="1" lang="en-US" sz="2200">
                <a:solidFill>
                  <a:srgbClr val="000000"/>
                </a:solidFill>
                <a:latin typeface="Arial"/>
                <a:ea typeface="Arial"/>
                <a:cs typeface="Arial"/>
                <a:sym typeface="Arial"/>
              </a:rPr>
              <a:t>URL: HTTPS://WWW.AOK.DE/PK/MAGAZIN/KOERPER-PSYCHE/PSYCHOLOGIE/PSYCHISCHE-GESUNDHEIT-WAS-SCHADET-UND-WAS-HILFT/</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1"/>
          <p:cNvSpPr/>
          <p:nvPr/>
        </p:nvSpPr>
        <p:spPr>
          <a:xfrm>
            <a:off x="323611" y="9040602"/>
            <a:ext cx="995021" cy="1085886"/>
          </a:xfrm>
          <a:custGeom>
            <a:rect b="b" l="l" r="r" t="t"/>
            <a:pathLst>
              <a:path extrusionOk="0" h="1085886" w="995021">
                <a:moveTo>
                  <a:pt x="0" y="0"/>
                </a:moveTo>
                <a:lnTo>
                  <a:pt x="995020" y="0"/>
                </a:lnTo>
                <a:lnTo>
                  <a:pt x="995020" y="1085887"/>
                </a:lnTo>
                <a:lnTo>
                  <a:pt x="0" y="1085887"/>
                </a:lnTo>
                <a:lnTo>
                  <a:pt x="0" y="0"/>
                </a:lnTo>
                <a:close/>
              </a:path>
            </a:pathLst>
          </a:custGeom>
          <a:blipFill rotWithShape="1">
            <a:blip r:embed="rId3">
              <a:alphaModFix/>
            </a:blip>
            <a:stretch>
              <a:fillRect b="0" l="0" r="-874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11"/>
          <p:cNvSpPr/>
          <p:nvPr/>
        </p:nvSpPr>
        <p:spPr>
          <a:xfrm>
            <a:off x="1890131" y="9302193"/>
            <a:ext cx="1886814" cy="638956"/>
          </a:xfrm>
          <a:custGeom>
            <a:rect b="b" l="l" r="r" t="t"/>
            <a:pathLst>
              <a:path extrusionOk="0" h="638956" w="1886814">
                <a:moveTo>
                  <a:pt x="0" y="0"/>
                </a:moveTo>
                <a:lnTo>
                  <a:pt x="1886815" y="0"/>
                </a:lnTo>
                <a:lnTo>
                  <a:pt x="1886815" y="638956"/>
                </a:lnTo>
                <a:lnTo>
                  <a:pt x="0" y="638956"/>
                </a:lnTo>
                <a:lnTo>
                  <a:pt x="0" y="0"/>
                </a:lnTo>
                <a:close/>
              </a:path>
            </a:pathLst>
          </a:custGeom>
          <a:blipFill rotWithShape="1">
            <a:blip r:embed="rId4">
              <a:alphaModFix/>
            </a:blip>
            <a:stretch>
              <a:fillRect b="-7506" l="0" r="0" t="-750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11"/>
          <p:cNvSpPr/>
          <p:nvPr/>
        </p:nvSpPr>
        <p:spPr>
          <a:xfrm>
            <a:off x="4638377" y="9258300"/>
            <a:ext cx="1681730" cy="786140"/>
          </a:xfrm>
          <a:custGeom>
            <a:rect b="b" l="l" r="r" t="t"/>
            <a:pathLst>
              <a:path extrusionOk="0" h="786140" w="1681730">
                <a:moveTo>
                  <a:pt x="0" y="0"/>
                </a:moveTo>
                <a:lnTo>
                  <a:pt x="1681730" y="0"/>
                </a:lnTo>
                <a:lnTo>
                  <a:pt x="1681730" y="786140"/>
                </a:lnTo>
                <a:lnTo>
                  <a:pt x="0" y="786140"/>
                </a:lnTo>
                <a:lnTo>
                  <a:pt x="0" y="0"/>
                </a:lnTo>
                <a:close/>
              </a:path>
            </a:pathLst>
          </a:custGeom>
          <a:blipFill rotWithShape="1">
            <a:blip r:embed="rId5">
              <a:alphaModFix/>
            </a:blip>
            <a:stretch>
              <a:fillRect b="-47729" l="0" r="0" t="-6618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11"/>
          <p:cNvSpPr/>
          <p:nvPr/>
        </p:nvSpPr>
        <p:spPr>
          <a:xfrm>
            <a:off x="11748291" y="9281637"/>
            <a:ext cx="1669651" cy="659512"/>
          </a:xfrm>
          <a:custGeom>
            <a:rect b="b" l="l" r="r" t="t"/>
            <a:pathLst>
              <a:path extrusionOk="0" h="659512" w="1669651">
                <a:moveTo>
                  <a:pt x="0" y="0"/>
                </a:moveTo>
                <a:lnTo>
                  <a:pt x="1669651" y="0"/>
                </a:lnTo>
                <a:lnTo>
                  <a:pt x="1669651" y="659512"/>
                </a:lnTo>
                <a:lnTo>
                  <a:pt x="0" y="65951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11"/>
          <p:cNvSpPr/>
          <p:nvPr/>
        </p:nvSpPr>
        <p:spPr>
          <a:xfrm>
            <a:off x="-2232332" y="-1442653"/>
            <a:ext cx="5960478" cy="4733901"/>
          </a:xfrm>
          <a:custGeom>
            <a:rect b="b" l="l" r="r" t="t"/>
            <a:pathLst>
              <a:path extrusionOk="0" h="4733901" w="5960478">
                <a:moveTo>
                  <a:pt x="0" y="0"/>
                </a:moveTo>
                <a:lnTo>
                  <a:pt x="5960478" y="0"/>
                </a:lnTo>
                <a:lnTo>
                  <a:pt x="5960478" y="4733901"/>
                </a:lnTo>
                <a:lnTo>
                  <a:pt x="0" y="4733901"/>
                </a:lnTo>
                <a:lnTo>
                  <a:pt x="0" y="0"/>
                </a:lnTo>
                <a:close/>
              </a:path>
            </a:pathLst>
          </a:custGeom>
          <a:blipFill rotWithShape="1">
            <a:blip r:embed="rId7">
              <a:alphaModFix/>
            </a:blip>
            <a:stretch>
              <a:fillRect b="0" l="-17490" r="-1749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11"/>
          <p:cNvSpPr/>
          <p:nvPr/>
        </p:nvSpPr>
        <p:spPr>
          <a:xfrm>
            <a:off x="13989442" y="8762591"/>
            <a:ext cx="1268872" cy="1967585"/>
          </a:xfrm>
          <a:custGeom>
            <a:rect b="b" l="l" r="r" t="t"/>
            <a:pathLst>
              <a:path extrusionOk="0" h="1967585" w="1268872">
                <a:moveTo>
                  <a:pt x="0" y="0"/>
                </a:moveTo>
                <a:lnTo>
                  <a:pt x="1268872" y="0"/>
                </a:lnTo>
                <a:lnTo>
                  <a:pt x="1268872" y="1967585"/>
                </a:lnTo>
                <a:lnTo>
                  <a:pt x="0" y="1967585"/>
                </a:lnTo>
                <a:lnTo>
                  <a:pt x="0" y="0"/>
                </a:lnTo>
                <a:close/>
              </a:path>
            </a:pathLst>
          </a:custGeom>
          <a:blipFill rotWithShape="1">
            <a:blip r:embed="rId8">
              <a:alphaModFix/>
            </a:blip>
            <a:stretch>
              <a:fillRect b="0" l="0" r="-10679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11"/>
          <p:cNvSpPr/>
          <p:nvPr/>
        </p:nvSpPr>
        <p:spPr>
          <a:xfrm rot="10800000">
            <a:off x="-1906998" y="29919"/>
            <a:ext cx="7386240" cy="2860733"/>
          </a:xfrm>
          <a:custGeom>
            <a:rect b="b" l="l" r="r" t="t"/>
            <a:pathLst>
              <a:path extrusionOk="0" h="2860733" w="7386240">
                <a:moveTo>
                  <a:pt x="0" y="0"/>
                </a:moveTo>
                <a:lnTo>
                  <a:pt x="7386240" y="0"/>
                </a:lnTo>
                <a:lnTo>
                  <a:pt x="7386240" y="2860732"/>
                </a:lnTo>
                <a:lnTo>
                  <a:pt x="0" y="2860732"/>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11"/>
          <p:cNvSpPr/>
          <p:nvPr/>
        </p:nvSpPr>
        <p:spPr>
          <a:xfrm>
            <a:off x="96774" y="0"/>
            <a:ext cx="1501781" cy="1639615"/>
          </a:xfrm>
          <a:custGeom>
            <a:rect b="b" l="l" r="r" t="t"/>
            <a:pathLst>
              <a:path extrusionOk="0" h="1639615" w="1501781">
                <a:moveTo>
                  <a:pt x="0" y="0"/>
                </a:moveTo>
                <a:lnTo>
                  <a:pt x="1501780" y="0"/>
                </a:lnTo>
                <a:lnTo>
                  <a:pt x="1501780" y="1639615"/>
                </a:lnTo>
                <a:lnTo>
                  <a:pt x="0" y="1639615"/>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11"/>
          <p:cNvSpPr/>
          <p:nvPr/>
        </p:nvSpPr>
        <p:spPr>
          <a:xfrm rot="-5400000">
            <a:off x="13359863" y="4584812"/>
            <a:ext cx="7441144" cy="2881998"/>
          </a:xfrm>
          <a:custGeom>
            <a:rect b="b" l="l" r="r" t="t"/>
            <a:pathLst>
              <a:path extrusionOk="0" h="2881998" w="7441144">
                <a:moveTo>
                  <a:pt x="0" y="0"/>
                </a:moveTo>
                <a:lnTo>
                  <a:pt x="7441144" y="0"/>
                </a:lnTo>
                <a:lnTo>
                  <a:pt x="7441144" y="2881998"/>
                </a:lnTo>
                <a:lnTo>
                  <a:pt x="0" y="2881998"/>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11"/>
          <p:cNvSpPr/>
          <p:nvPr/>
        </p:nvSpPr>
        <p:spPr>
          <a:xfrm>
            <a:off x="15810174" y="9258300"/>
            <a:ext cx="2311656" cy="696623"/>
          </a:xfrm>
          <a:custGeom>
            <a:rect b="b" l="l" r="r" t="t"/>
            <a:pathLst>
              <a:path extrusionOk="0" h="696623" w="2311656">
                <a:moveTo>
                  <a:pt x="0" y="0"/>
                </a:moveTo>
                <a:lnTo>
                  <a:pt x="2311656" y="0"/>
                </a:lnTo>
                <a:lnTo>
                  <a:pt x="2311656" y="696623"/>
                </a:lnTo>
                <a:lnTo>
                  <a:pt x="0" y="696623"/>
                </a:lnTo>
                <a:lnTo>
                  <a:pt x="0" y="0"/>
                </a:lnTo>
                <a:close/>
              </a:path>
            </a:pathLst>
          </a:custGeom>
          <a:blipFill rotWithShape="1">
            <a:blip r:embed="rId11">
              <a:alphaModFix/>
            </a:blip>
            <a:stretch>
              <a:fillRect b="0" l="-531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11"/>
          <p:cNvSpPr txBox="1"/>
          <p:nvPr/>
        </p:nvSpPr>
        <p:spPr>
          <a:xfrm>
            <a:off x="5171324" y="886483"/>
            <a:ext cx="6801960" cy="9391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3600">
                <a:solidFill>
                  <a:srgbClr val="000000"/>
                </a:solidFill>
                <a:latin typeface="Arial"/>
                <a:ea typeface="Arial"/>
                <a:cs typeface="Arial"/>
                <a:sym typeface="Arial"/>
              </a:rPr>
              <a:t>MENTHAL HEALTH AND YOUTH INITIATIVES</a:t>
            </a:r>
            <a:endParaRPr/>
          </a:p>
        </p:txBody>
      </p:sp>
      <p:sp>
        <p:nvSpPr>
          <p:cNvPr id="270" name="Google Shape;270;p11"/>
          <p:cNvSpPr txBox="1"/>
          <p:nvPr/>
        </p:nvSpPr>
        <p:spPr>
          <a:xfrm>
            <a:off x="7034945" y="9407855"/>
            <a:ext cx="4218109" cy="332330"/>
          </a:xfrm>
          <a:prstGeom prst="rect">
            <a:avLst/>
          </a:prstGeom>
          <a:noFill/>
          <a:ln>
            <a:noFill/>
          </a:ln>
        </p:spPr>
        <p:txBody>
          <a:bodyPr anchorCtr="0" anchor="t" bIns="0" lIns="0" spcFirstLastPara="1" rIns="0" wrap="square" tIns="0">
            <a:spAutoFit/>
          </a:bodyPr>
          <a:lstStyle/>
          <a:p>
            <a:pPr indent="0" lvl="0" marL="0" marR="0" rtl="0" algn="ctr">
              <a:lnSpc>
                <a:spcPct val="139937"/>
              </a:lnSpc>
              <a:spcBef>
                <a:spcPts val="0"/>
              </a:spcBef>
              <a:spcAft>
                <a:spcPts val="0"/>
              </a:spcAft>
              <a:buNone/>
            </a:pPr>
            <a:r>
              <a:rPr lang="en-US" sz="964">
                <a:solidFill>
                  <a:srgbClr val="000000"/>
                </a:solidFill>
                <a:latin typeface="Arial"/>
                <a:ea typeface="Arial"/>
                <a:cs typeface="Arial"/>
                <a:sym typeface="Arial"/>
              </a:rPr>
              <a:t>AGREEMENT NUMBER: 2023-1-DE04-KA220-YOU-000123686 PROGRAMME: ERASMUS+, KEY ACTION 2, COOPERATION PARTNERSHIP</a:t>
            </a:r>
            <a:endParaRPr/>
          </a:p>
        </p:txBody>
      </p:sp>
      <p:sp>
        <p:nvSpPr>
          <p:cNvPr id="271" name="Google Shape;271;p11"/>
          <p:cNvSpPr txBox="1"/>
          <p:nvPr/>
        </p:nvSpPr>
        <p:spPr>
          <a:xfrm>
            <a:off x="1201307" y="3635057"/>
            <a:ext cx="15033900" cy="680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t/>
            </a:r>
            <a:endParaRPr b="1" sz="3200">
              <a:solidFill>
                <a:srgbClr val="000000"/>
              </a:solidFill>
              <a:latin typeface="Arial"/>
              <a:ea typeface="Arial"/>
              <a:cs typeface="Arial"/>
              <a:sym typeface="Arial"/>
            </a:endParaRPr>
          </a:p>
          <a:p>
            <a:pPr indent="0" lvl="0" marL="0" marR="0" rtl="0" algn="l">
              <a:lnSpc>
                <a:spcPct val="68750"/>
              </a:lnSpc>
              <a:spcBef>
                <a:spcPts val="0"/>
              </a:spcBef>
              <a:spcAft>
                <a:spcPts val="0"/>
              </a:spcAft>
              <a:buNone/>
            </a:pPr>
            <a:r>
              <a:t/>
            </a:r>
            <a:endParaRPr b="1" sz="3200">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US" sz="2200">
                <a:solidFill>
                  <a:srgbClr val="000000"/>
                </a:solidFill>
                <a:latin typeface="Arial"/>
                <a:ea typeface="Arial"/>
                <a:cs typeface="Arial"/>
                <a:sym typeface="Arial"/>
              </a:rPr>
              <a:t>HTTPS://PIXABAY.COM/DE/VECTORS/B%C3%BCRO-GESCH%C3%A4FT-WOLKE-ZUSAMMENARBEIT-6905201/</a:t>
            </a:r>
            <a:endParaRPr/>
          </a:p>
          <a:p>
            <a:pPr indent="0" lvl="0" marL="0" marR="0" rtl="0" algn="l">
              <a:lnSpc>
                <a:spcPct val="122727"/>
              </a:lnSpc>
              <a:spcBef>
                <a:spcPts val="0"/>
              </a:spcBef>
              <a:spcAft>
                <a:spcPts val="0"/>
              </a:spcAft>
              <a:buNone/>
            </a:pPr>
            <a:r>
              <a:t/>
            </a:r>
            <a:endParaRPr b="1" sz="2200">
              <a:solidFill>
                <a:srgbClr val="000000"/>
              </a:solidFill>
              <a:latin typeface="Arial"/>
              <a:ea typeface="Arial"/>
              <a:cs typeface="Arial"/>
              <a:sym typeface="Arial"/>
            </a:endParaRPr>
          </a:p>
          <a:p>
            <a:pPr indent="0" lvl="0" marL="0" marR="0" rtl="0" algn="l">
              <a:lnSpc>
                <a:spcPct val="122727"/>
              </a:lnSpc>
              <a:spcBef>
                <a:spcPts val="0"/>
              </a:spcBef>
              <a:spcAft>
                <a:spcPts val="0"/>
              </a:spcAft>
              <a:buNone/>
            </a:pPr>
            <a:r>
              <a:t/>
            </a:r>
            <a:endParaRPr b="1" sz="2200">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US" sz="2200">
                <a:solidFill>
                  <a:srgbClr val="000000"/>
                </a:solidFill>
                <a:latin typeface="Arial"/>
                <a:ea typeface="Arial"/>
                <a:cs typeface="Arial"/>
                <a:sym typeface="Arial"/>
              </a:rPr>
              <a:t>HTTPS://PIXABAY.COM/DE/VECTORS/MEDITATION-BUDDHA-MEDITIEREN-3592516/</a:t>
            </a:r>
            <a:endParaRPr/>
          </a:p>
          <a:p>
            <a:pPr indent="0" lvl="0" marL="0" marR="0" rtl="0" algn="l">
              <a:lnSpc>
                <a:spcPct val="100000"/>
              </a:lnSpc>
              <a:spcBef>
                <a:spcPts val="0"/>
              </a:spcBef>
              <a:spcAft>
                <a:spcPts val="0"/>
              </a:spcAft>
              <a:buNone/>
            </a:pPr>
            <a:r>
              <a:t/>
            </a:r>
            <a:endParaRPr b="1" sz="2200">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sz="2200">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US" sz="2200">
                <a:solidFill>
                  <a:srgbClr val="000000"/>
                </a:solidFill>
                <a:latin typeface="Arial"/>
                <a:ea typeface="Arial"/>
                <a:cs typeface="Arial"/>
                <a:sym typeface="Arial"/>
              </a:rPr>
              <a:t>HTTPS://PIXABAY.COM/DE/VECTORS/BALANCE-SKALA-SILHOUETTE-147053/</a:t>
            </a:r>
            <a:endParaRPr/>
          </a:p>
          <a:p>
            <a:pPr indent="0" lvl="0" marL="0" marR="0" rtl="0" algn="l">
              <a:lnSpc>
                <a:spcPct val="100000"/>
              </a:lnSpc>
              <a:spcBef>
                <a:spcPts val="0"/>
              </a:spcBef>
              <a:spcAft>
                <a:spcPts val="0"/>
              </a:spcAft>
              <a:buNone/>
            </a:pPr>
            <a:r>
              <a:t/>
            </a:r>
            <a:endParaRPr b="1" sz="2200">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sz="2200">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US" sz="2200">
                <a:solidFill>
                  <a:srgbClr val="000000"/>
                </a:solidFill>
                <a:latin typeface="Arial"/>
                <a:ea typeface="Arial"/>
                <a:cs typeface="Arial"/>
                <a:sym typeface="Arial"/>
              </a:rPr>
              <a:t>HTTPS://PIXABAY.COM/DE/ILLUSTRATIONS/ZUFRIEDENHEIT-GESUNDHEIT-L%C3%A4CHELN-7196038/</a:t>
            </a:r>
            <a:endParaRPr/>
          </a:p>
          <a:p>
            <a:pPr indent="0" lvl="0" marL="0" marR="0" rtl="0" algn="l">
              <a:lnSpc>
                <a:spcPct val="100000"/>
              </a:lnSpc>
              <a:spcBef>
                <a:spcPts val="0"/>
              </a:spcBef>
              <a:spcAft>
                <a:spcPts val="0"/>
              </a:spcAft>
              <a:buNone/>
            </a:pPr>
            <a:r>
              <a:t/>
            </a:r>
            <a:endParaRPr b="1" sz="2200">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sz="2200">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US" sz="2200">
                <a:solidFill>
                  <a:srgbClr val="000000"/>
                </a:solidFill>
                <a:latin typeface="Arial"/>
                <a:ea typeface="Arial"/>
                <a:cs typeface="Arial"/>
                <a:sym typeface="Arial"/>
              </a:rPr>
              <a:t>HTTPS://PIXABAY.COM/DE/ILLUSTRATIONS/PUZZLE-L%C3%B6SUNG-SYMBOL-PROBLEM-6609449/</a:t>
            </a:r>
            <a:endParaRPr/>
          </a:p>
          <a:p>
            <a:pPr indent="0" lvl="0" marL="0" marR="0" rtl="0" algn="l">
              <a:lnSpc>
                <a:spcPct val="100000"/>
              </a:lnSpc>
              <a:spcBef>
                <a:spcPts val="0"/>
              </a:spcBef>
              <a:spcAft>
                <a:spcPts val="0"/>
              </a:spcAft>
              <a:buNone/>
            </a:pPr>
            <a:r>
              <a:t/>
            </a:r>
            <a:endParaRPr b="1" sz="2200">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sz="2200">
              <a:solidFill>
                <a:srgbClr val="000000"/>
              </a:solidFill>
              <a:latin typeface="Arial"/>
              <a:ea typeface="Arial"/>
              <a:cs typeface="Arial"/>
              <a:sym typeface="Arial"/>
            </a:endParaRPr>
          </a:p>
          <a:p>
            <a:pPr indent="0" lvl="0" marL="0" marR="0" rtl="0" algn="l">
              <a:lnSpc>
                <a:spcPct val="118181"/>
              </a:lnSpc>
              <a:spcBef>
                <a:spcPts val="0"/>
              </a:spcBef>
              <a:spcAft>
                <a:spcPts val="0"/>
              </a:spcAft>
              <a:buNone/>
            </a:pPr>
            <a:r>
              <a:t/>
            </a:r>
            <a:endParaRPr b="1" sz="2200">
              <a:solidFill>
                <a:srgbClr val="000000"/>
              </a:solidFill>
              <a:latin typeface="Arial"/>
              <a:ea typeface="Arial"/>
              <a:cs typeface="Arial"/>
              <a:sym typeface="Arial"/>
            </a:endParaRPr>
          </a:p>
          <a:p>
            <a:pPr indent="0" lvl="0" marL="0" marR="0" rtl="0" algn="l">
              <a:lnSpc>
                <a:spcPct val="118181"/>
              </a:lnSpc>
              <a:spcBef>
                <a:spcPts val="0"/>
              </a:spcBef>
              <a:spcAft>
                <a:spcPts val="0"/>
              </a:spcAft>
              <a:buNone/>
            </a:pPr>
            <a:r>
              <a:t/>
            </a:r>
            <a:endParaRPr b="1" sz="220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p:nvPr/>
        </p:nvSpPr>
        <p:spPr>
          <a:xfrm>
            <a:off x="323611" y="9040602"/>
            <a:ext cx="995021" cy="1085886"/>
          </a:xfrm>
          <a:custGeom>
            <a:rect b="b" l="l" r="r" t="t"/>
            <a:pathLst>
              <a:path extrusionOk="0" h="1085886" w="995021">
                <a:moveTo>
                  <a:pt x="0" y="0"/>
                </a:moveTo>
                <a:lnTo>
                  <a:pt x="995020" y="0"/>
                </a:lnTo>
                <a:lnTo>
                  <a:pt x="995020" y="1085887"/>
                </a:lnTo>
                <a:lnTo>
                  <a:pt x="0" y="1085887"/>
                </a:lnTo>
                <a:lnTo>
                  <a:pt x="0" y="0"/>
                </a:lnTo>
                <a:close/>
              </a:path>
            </a:pathLst>
          </a:custGeom>
          <a:blipFill rotWithShape="1">
            <a:blip r:embed="rId3">
              <a:alphaModFix/>
            </a:blip>
            <a:stretch>
              <a:fillRect b="0" l="0" r="-874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2"/>
          <p:cNvSpPr/>
          <p:nvPr/>
        </p:nvSpPr>
        <p:spPr>
          <a:xfrm>
            <a:off x="1890131" y="9302193"/>
            <a:ext cx="1886814" cy="638956"/>
          </a:xfrm>
          <a:custGeom>
            <a:rect b="b" l="l" r="r" t="t"/>
            <a:pathLst>
              <a:path extrusionOk="0" h="638956" w="1886814">
                <a:moveTo>
                  <a:pt x="0" y="0"/>
                </a:moveTo>
                <a:lnTo>
                  <a:pt x="1886815" y="0"/>
                </a:lnTo>
                <a:lnTo>
                  <a:pt x="1886815" y="638956"/>
                </a:lnTo>
                <a:lnTo>
                  <a:pt x="0" y="638956"/>
                </a:lnTo>
                <a:lnTo>
                  <a:pt x="0" y="0"/>
                </a:lnTo>
                <a:close/>
              </a:path>
            </a:pathLst>
          </a:custGeom>
          <a:blipFill rotWithShape="1">
            <a:blip r:embed="rId4">
              <a:alphaModFix/>
            </a:blip>
            <a:stretch>
              <a:fillRect b="-7506" l="0" r="0" t="-750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2"/>
          <p:cNvSpPr/>
          <p:nvPr/>
        </p:nvSpPr>
        <p:spPr>
          <a:xfrm>
            <a:off x="4638377" y="9258300"/>
            <a:ext cx="1681730" cy="786140"/>
          </a:xfrm>
          <a:custGeom>
            <a:rect b="b" l="l" r="r" t="t"/>
            <a:pathLst>
              <a:path extrusionOk="0" h="786140" w="1681730">
                <a:moveTo>
                  <a:pt x="0" y="0"/>
                </a:moveTo>
                <a:lnTo>
                  <a:pt x="1681730" y="0"/>
                </a:lnTo>
                <a:lnTo>
                  <a:pt x="1681730" y="786140"/>
                </a:lnTo>
                <a:lnTo>
                  <a:pt x="0" y="786140"/>
                </a:lnTo>
                <a:lnTo>
                  <a:pt x="0" y="0"/>
                </a:lnTo>
                <a:close/>
              </a:path>
            </a:pathLst>
          </a:custGeom>
          <a:blipFill rotWithShape="1">
            <a:blip r:embed="rId5">
              <a:alphaModFix/>
            </a:blip>
            <a:stretch>
              <a:fillRect b="-47729" l="0" r="0" t="-6618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2"/>
          <p:cNvSpPr/>
          <p:nvPr/>
        </p:nvSpPr>
        <p:spPr>
          <a:xfrm>
            <a:off x="11748291" y="9281637"/>
            <a:ext cx="1669651" cy="659512"/>
          </a:xfrm>
          <a:custGeom>
            <a:rect b="b" l="l" r="r" t="t"/>
            <a:pathLst>
              <a:path extrusionOk="0" h="659512" w="1669651">
                <a:moveTo>
                  <a:pt x="0" y="0"/>
                </a:moveTo>
                <a:lnTo>
                  <a:pt x="1669651" y="0"/>
                </a:lnTo>
                <a:lnTo>
                  <a:pt x="1669651" y="659512"/>
                </a:lnTo>
                <a:lnTo>
                  <a:pt x="0" y="65951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2"/>
          <p:cNvSpPr/>
          <p:nvPr/>
        </p:nvSpPr>
        <p:spPr>
          <a:xfrm>
            <a:off x="-2232332" y="-1442653"/>
            <a:ext cx="5960478" cy="4733901"/>
          </a:xfrm>
          <a:custGeom>
            <a:rect b="b" l="l" r="r" t="t"/>
            <a:pathLst>
              <a:path extrusionOk="0" h="4733901" w="5960478">
                <a:moveTo>
                  <a:pt x="0" y="0"/>
                </a:moveTo>
                <a:lnTo>
                  <a:pt x="5960478" y="0"/>
                </a:lnTo>
                <a:lnTo>
                  <a:pt x="5960478" y="4733901"/>
                </a:lnTo>
                <a:lnTo>
                  <a:pt x="0" y="4733901"/>
                </a:lnTo>
                <a:lnTo>
                  <a:pt x="0" y="0"/>
                </a:lnTo>
                <a:close/>
              </a:path>
            </a:pathLst>
          </a:custGeom>
          <a:blipFill rotWithShape="1">
            <a:blip r:embed="rId7">
              <a:alphaModFix/>
            </a:blip>
            <a:stretch>
              <a:fillRect b="0" l="-17490" r="-1749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2"/>
          <p:cNvSpPr/>
          <p:nvPr/>
        </p:nvSpPr>
        <p:spPr>
          <a:xfrm>
            <a:off x="13989442" y="8762591"/>
            <a:ext cx="1268872" cy="1967585"/>
          </a:xfrm>
          <a:custGeom>
            <a:rect b="b" l="l" r="r" t="t"/>
            <a:pathLst>
              <a:path extrusionOk="0" h="1967585" w="1268872">
                <a:moveTo>
                  <a:pt x="0" y="0"/>
                </a:moveTo>
                <a:lnTo>
                  <a:pt x="1268872" y="0"/>
                </a:lnTo>
                <a:lnTo>
                  <a:pt x="1268872" y="1967585"/>
                </a:lnTo>
                <a:lnTo>
                  <a:pt x="0" y="1967585"/>
                </a:lnTo>
                <a:lnTo>
                  <a:pt x="0" y="0"/>
                </a:lnTo>
                <a:close/>
              </a:path>
            </a:pathLst>
          </a:custGeom>
          <a:blipFill rotWithShape="1">
            <a:blip r:embed="rId8">
              <a:alphaModFix/>
            </a:blip>
            <a:stretch>
              <a:fillRect b="0" l="0" r="-10679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2"/>
          <p:cNvSpPr/>
          <p:nvPr/>
        </p:nvSpPr>
        <p:spPr>
          <a:xfrm rot="10800000">
            <a:off x="-1906998" y="29919"/>
            <a:ext cx="7386240" cy="2860733"/>
          </a:xfrm>
          <a:custGeom>
            <a:rect b="b" l="l" r="r" t="t"/>
            <a:pathLst>
              <a:path extrusionOk="0" h="2860733" w="7386240">
                <a:moveTo>
                  <a:pt x="0" y="0"/>
                </a:moveTo>
                <a:lnTo>
                  <a:pt x="7386240" y="0"/>
                </a:lnTo>
                <a:lnTo>
                  <a:pt x="7386240" y="2860732"/>
                </a:lnTo>
                <a:lnTo>
                  <a:pt x="0" y="2860732"/>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2"/>
          <p:cNvSpPr/>
          <p:nvPr/>
        </p:nvSpPr>
        <p:spPr>
          <a:xfrm>
            <a:off x="96774" y="0"/>
            <a:ext cx="1501781" cy="1639615"/>
          </a:xfrm>
          <a:custGeom>
            <a:rect b="b" l="l" r="r" t="t"/>
            <a:pathLst>
              <a:path extrusionOk="0" h="1639615" w="1501781">
                <a:moveTo>
                  <a:pt x="0" y="0"/>
                </a:moveTo>
                <a:lnTo>
                  <a:pt x="1501780" y="0"/>
                </a:lnTo>
                <a:lnTo>
                  <a:pt x="1501780" y="1639615"/>
                </a:lnTo>
                <a:lnTo>
                  <a:pt x="0" y="1639615"/>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2"/>
          <p:cNvSpPr/>
          <p:nvPr/>
        </p:nvSpPr>
        <p:spPr>
          <a:xfrm rot="-5400000">
            <a:off x="13359863" y="4584812"/>
            <a:ext cx="7441144" cy="2881998"/>
          </a:xfrm>
          <a:custGeom>
            <a:rect b="b" l="l" r="r" t="t"/>
            <a:pathLst>
              <a:path extrusionOk="0" h="2881998" w="7441144">
                <a:moveTo>
                  <a:pt x="0" y="0"/>
                </a:moveTo>
                <a:lnTo>
                  <a:pt x="7441144" y="0"/>
                </a:lnTo>
                <a:lnTo>
                  <a:pt x="7441144" y="2881998"/>
                </a:lnTo>
                <a:lnTo>
                  <a:pt x="0" y="2881998"/>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2"/>
          <p:cNvSpPr txBox="1"/>
          <p:nvPr/>
        </p:nvSpPr>
        <p:spPr>
          <a:xfrm>
            <a:off x="5171324" y="886483"/>
            <a:ext cx="6801960" cy="9391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3600">
                <a:solidFill>
                  <a:srgbClr val="000000"/>
                </a:solidFill>
                <a:latin typeface="Arial"/>
                <a:ea typeface="Arial"/>
                <a:cs typeface="Arial"/>
                <a:sym typeface="Arial"/>
              </a:rPr>
              <a:t>MENTHAL HEALTH AND YOUTH INITIATIVES</a:t>
            </a:r>
            <a:endParaRPr/>
          </a:p>
        </p:txBody>
      </p:sp>
      <p:sp>
        <p:nvSpPr>
          <p:cNvPr id="111" name="Google Shape;111;p2"/>
          <p:cNvSpPr/>
          <p:nvPr/>
        </p:nvSpPr>
        <p:spPr>
          <a:xfrm>
            <a:off x="15810174" y="9258300"/>
            <a:ext cx="2311656" cy="696623"/>
          </a:xfrm>
          <a:custGeom>
            <a:rect b="b" l="l" r="r" t="t"/>
            <a:pathLst>
              <a:path extrusionOk="0" h="696623" w="2311656">
                <a:moveTo>
                  <a:pt x="0" y="0"/>
                </a:moveTo>
                <a:lnTo>
                  <a:pt x="2311656" y="0"/>
                </a:lnTo>
                <a:lnTo>
                  <a:pt x="2311656" y="696623"/>
                </a:lnTo>
                <a:lnTo>
                  <a:pt x="0" y="696623"/>
                </a:lnTo>
                <a:lnTo>
                  <a:pt x="0" y="0"/>
                </a:lnTo>
                <a:close/>
              </a:path>
            </a:pathLst>
          </a:custGeom>
          <a:blipFill rotWithShape="1">
            <a:blip r:embed="rId11">
              <a:alphaModFix/>
            </a:blip>
            <a:stretch>
              <a:fillRect b="0" l="-531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2"/>
          <p:cNvSpPr txBox="1"/>
          <p:nvPr/>
        </p:nvSpPr>
        <p:spPr>
          <a:xfrm>
            <a:off x="7034945" y="9407855"/>
            <a:ext cx="4218109" cy="332330"/>
          </a:xfrm>
          <a:prstGeom prst="rect">
            <a:avLst/>
          </a:prstGeom>
          <a:noFill/>
          <a:ln>
            <a:noFill/>
          </a:ln>
        </p:spPr>
        <p:txBody>
          <a:bodyPr anchorCtr="0" anchor="t" bIns="0" lIns="0" spcFirstLastPara="1" rIns="0" wrap="square" tIns="0">
            <a:spAutoFit/>
          </a:bodyPr>
          <a:lstStyle/>
          <a:p>
            <a:pPr indent="0" lvl="0" marL="0" marR="0" rtl="0" algn="ctr">
              <a:lnSpc>
                <a:spcPct val="139937"/>
              </a:lnSpc>
              <a:spcBef>
                <a:spcPts val="0"/>
              </a:spcBef>
              <a:spcAft>
                <a:spcPts val="0"/>
              </a:spcAft>
              <a:buNone/>
            </a:pPr>
            <a:r>
              <a:rPr lang="en-US" sz="964">
                <a:solidFill>
                  <a:srgbClr val="000000"/>
                </a:solidFill>
                <a:latin typeface="Arial"/>
                <a:ea typeface="Arial"/>
                <a:cs typeface="Arial"/>
                <a:sym typeface="Arial"/>
              </a:rPr>
              <a:t>AGREEMENT NUMBER: 2023-1-DE04-KA220-YOU-000123686 PROGRAMME: ERASMUS+, KEY ACTION 2, COOPERATION PARTNERSHIP</a:t>
            </a:r>
            <a:endParaRPr/>
          </a:p>
        </p:txBody>
      </p:sp>
      <p:sp>
        <p:nvSpPr>
          <p:cNvPr id="113" name="Google Shape;113;p2"/>
          <p:cNvSpPr txBox="1"/>
          <p:nvPr/>
        </p:nvSpPr>
        <p:spPr>
          <a:xfrm>
            <a:off x="1013789" y="3189808"/>
            <a:ext cx="15117000" cy="4780800"/>
          </a:xfrm>
          <a:prstGeom prst="rect">
            <a:avLst/>
          </a:prstGeom>
          <a:noFill/>
          <a:ln>
            <a:noFill/>
          </a:ln>
        </p:spPr>
        <p:txBody>
          <a:bodyPr anchorCtr="0" anchor="t" bIns="0" lIns="0" spcFirstLastPara="1" rIns="0" wrap="square" tIns="0">
            <a:spAutoFit/>
          </a:bodyPr>
          <a:lstStyle/>
          <a:p>
            <a:pPr indent="0" lvl="0" marL="0" marR="0" rtl="0" algn="just">
              <a:lnSpc>
                <a:spcPct val="200000"/>
              </a:lnSpc>
              <a:spcBef>
                <a:spcPts val="0"/>
              </a:spcBef>
              <a:spcAft>
                <a:spcPts val="0"/>
              </a:spcAft>
              <a:buNone/>
            </a:pPr>
            <a:r>
              <a:rPr b="1" lang="en-US" sz="1827">
                <a:solidFill>
                  <a:srgbClr val="009DE0"/>
                </a:solidFill>
              </a:rPr>
              <a:t>ΤΙ ΣΗΜΑΙΝΕΙ «ΨΥΧΙΚΗ ΥΓΕΙΑ»;</a:t>
            </a:r>
            <a:endParaRPr b="1" sz="1827">
              <a:solidFill>
                <a:srgbClr val="009DE0"/>
              </a:solidFill>
            </a:endParaRPr>
          </a:p>
          <a:p>
            <a:pPr indent="0" lvl="0" marL="0" marR="0" rtl="0" algn="just">
              <a:lnSpc>
                <a:spcPct val="200000"/>
              </a:lnSpc>
              <a:spcBef>
                <a:spcPts val="0"/>
              </a:spcBef>
              <a:spcAft>
                <a:spcPts val="0"/>
              </a:spcAft>
              <a:buNone/>
            </a:pPr>
            <a:r>
              <a:rPr b="1" lang="en-US" sz="1827">
                <a:solidFill>
                  <a:srgbClr val="009DE0"/>
                </a:solidFill>
              </a:rPr>
              <a:t>Η ψυχική υγεία είναι:</a:t>
            </a:r>
            <a:endParaRPr b="1" sz="1827">
              <a:solidFill>
                <a:srgbClr val="009DE0"/>
              </a:solidFill>
            </a:endParaRPr>
          </a:p>
          <a:p>
            <a:pPr indent="-344614" lvl="0" marL="457200" marR="0" rtl="0" algn="just">
              <a:lnSpc>
                <a:spcPct val="200000"/>
              </a:lnSpc>
              <a:spcBef>
                <a:spcPts val="0"/>
              </a:spcBef>
              <a:spcAft>
                <a:spcPts val="0"/>
              </a:spcAft>
              <a:buSzPts val="1827"/>
              <a:buChar char="●"/>
            </a:pPr>
            <a:r>
              <a:rPr b="1" lang="en-US" sz="1827"/>
              <a:t>Μια κατάσταση ψυχικής ευεξίας που επιτρέπει στους ανθρώπους να αντιμετωπίζουν το άγχος της ζωής, να αναγνωρίζουν τις ικανότητές τους, να μαθαίνουν και να εργάζονται αποτελεσματικά και να συνεισφέρουν στην κοινότητά τους.</a:t>
            </a:r>
            <a:endParaRPr b="1" sz="1827"/>
          </a:p>
          <a:p>
            <a:pPr indent="-344614" lvl="0" marL="457200" marR="0" rtl="0" algn="just">
              <a:lnSpc>
                <a:spcPct val="200000"/>
              </a:lnSpc>
              <a:spcBef>
                <a:spcPts val="0"/>
              </a:spcBef>
              <a:spcAft>
                <a:spcPts val="0"/>
              </a:spcAft>
              <a:buSzPts val="1827"/>
              <a:buChar char="●"/>
            </a:pPr>
            <a:r>
              <a:rPr b="1" lang="en-US" sz="1827"/>
              <a:t>Ένα βασικό συστατικό της υγείας και της ευημερίας, που στηρίζει τις ατομικές και συλλογικές μας ικανότητες να παίρνουμε αποφάσεις, να χτίζουμε σχέσεις και να διαμορφώνουμε τον κόσμο γύρω μας.</a:t>
            </a:r>
            <a:endParaRPr b="1" sz="1827"/>
          </a:p>
          <a:p>
            <a:pPr indent="-344614" lvl="0" marL="457200" marR="0" rtl="0" algn="just">
              <a:lnSpc>
                <a:spcPct val="200000"/>
              </a:lnSpc>
              <a:spcBef>
                <a:spcPts val="0"/>
              </a:spcBef>
              <a:spcAft>
                <a:spcPts val="0"/>
              </a:spcAft>
              <a:buSzPts val="1827"/>
              <a:buChar char="●"/>
            </a:pPr>
            <a:r>
              <a:rPr b="1" lang="en-US" sz="1827"/>
              <a:t>Ένα θεμελιώδες ανθρώπινο δικαίωμα και κρίσιμος παράγοντας για την προσωπική, κοινοτική και κοινωνικοοικονομική ανάπτυξη.</a:t>
            </a:r>
            <a:endParaRPr b="1" sz="1827"/>
          </a:p>
          <a:p>
            <a:pPr indent="-344614" lvl="0" marL="457200" marR="0" rtl="0" algn="just">
              <a:lnSpc>
                <a:spcPct val="200000"/>
              </a:lnSpc>
              <a:spcBef>
                <a:spcPts val="0"/>
              </a:spcBef>
              <a:spcAft>
                <a:spcPts val="0"/>
              </a:spcAft>
              <a:buSzPts val="1827"/>
              <a:buChar char="●"/>
            </a:pPr>
            <a:r>
              <a:rPr b="1" lang="en-US" sz="1827"/>
              <a:t>Η απουσία ψυχικών διαταραχών.</a:t>
            </a:r>
            <a:endParaRPr b="1" sz="1827"/>
          </a:p>
          <a:p>
            <a:pPr indent="0" lvl="0" marL="0" marR="0" rtl="0" algn="just">
              <a:lnSpc>
                <a:spcPct val="200000"/>
              </a:lnSpc>
              <a:spcBef>
                <a:spcPts val="0"/>
              </a:spcBef>
              <a:spcAft>
                <a:spcPts val="0"/>
              </a:spcAft>
              <a:buNone/>
            </a:pPr>
            <a:r>
              <a:rPr b="1" lang="en-US" sz="1827"/>
              <a:t>(Παγκόσμιος Οργανισμός Υγείας, Ιούνιος 2022)</a:t>
            </a:r>
            <a:endParaRPr b="1" sz="1827">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p:nvPr/>
        </p:nvSpPr>
        <p:spPr>
          <a:xfrm>
            <a:off x="323611" y="9040602"/>
            <a:ext cx="995021" cy="1085886"/>
          </a:xfrm>
          <a:custGeom>
            <a:rect b="b" l="l" r="r" t="t"/>
            <a:pathLst>
              <a:path extrusionOk="0" h="1085886" w="995021">
                <a:moveTo>
                  <a:pt x="0" y="0"/>
                </a:moveTo>
                <a:lnTo>
                  <a:pt x="995020" y="0"/>
                </a:lnTo>
                <a:lnTo>
                  <a:pt x="995020" y="1085887"/>
                </a:lnTo>
                <a:lnTo>
                  <a:pt x="0" y="1085887"/>
                </a:lnTo>
                <a:lnTo>
                  <a:pt x="0" y="0"/>
                </a:lnTo>
                <a:close/>
              </a:path>
            </a:pathLst>
          </a:custGeom>
          <a:blipFill rotWithShape="1">
            <a:blip r:embed="rId3">
              <a:alphaModFix/>
            </a:blip>
            <a:stretch>
              <a:fillRect b="0" l="0" r="-874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3"/>
          <p:cNvSpPr/>
          <p:nvPr/>
        </p:nvSpPr>
        <p:spPr>
          <a:xfrm>
            <a:off x="1890131" y="9302193"/>
            <a:ext cx="1886814" cy="638956"/>
          </a:xfrm>
          <a:custGeom>
            <a:rect b="b" l="l" r="r" t="t"/>
            <a:pathLst>
              <a:path extrusionOk="0" h="638956" w="1886814">
                <a:moveTo>
                  <a:pt x="0" y="0"/>
                </a:moveTo>
                <a:lnTo>
                  <a:pt x="1886815" y="0"/>
                </a:lnTo>
                <a:lnTo>
                  <a:pt x="1886815" y="638956"/>
                </a:lnTo>
                <a:lnTo>
                  <a:pt x="0" y="638956"/>
                </a:lnTo>
                <a:lnTo>
                  <a:pt x="0" y="0"/>
                </a:lnTo>
                <a:close/>
              </a:path>
            </a:pathLst>
          </a:custGeom>
          <a:blipFill rotWithShape="1">
            <a:blip r:embed="rId4">
              <a:alphaModFix/>
            </a:blip>
            <a:stretch>
              <a:fillRect b="-7506" l="0" r="0" t="-750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3"/>
          <p:cNvSpPr/>
          <p:nvPr/>
        </p:nvSpPr>
        <p:spPr>
          <a:xfrm>
            <a:off x="4638377" y="9258300"/>
            <a:ext cx="1681730" cy="786140"/>
          </a:xfrm>
          <a:custGeom>
            <a:rect b="b" l="l" r="r" t="t"/>
            <a:pathLst>
              <a:path extrusionOk="0" h="786140" w="1681730">
                <a:moveTo>
                  <a:pt x="0" y="0"/>
                </a:moveTo>
                <a:lnTo>
                  <a:pt x="1681730" y="0"/>
                </a:lnTo>
                <a:lnTo>
                  <a:pt x="1681730" y="786140"/>
                </a:lnTo>
                <a:lnTo>
                  <a:pt x="0" y="786140"/>
                </a:lnTo>
                <a:lnTo>
                  <a:pt x="0" y="0"/>
                </a:lnTo>
                <a:close/>
              </a:path>
            </a:pathLst>
          </a:custGeom>
          <a:blipFill rotWithShape="1">
            <a:blip r:embed="rId5">
              <a:alphaModFix/>
            </a:blip>
            <a:stretch>
              <a:fillRect b="-47729" l="0" r="0" t="-6618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3"/>
          <p:cNvSpPr/>
          <p:nvPr/>
        </p:nvSpPr>
        <p:spPr>
          <a:xfrm>
            <a:off x="11748291" y="9281637"/>
            <a:ext cx="1669651" cy="659512"/>
          </a:xfrm>
          <a:custGeom>
            <a:rect b="b" l="l" r="r" t="t"/>
            <a:pathLst>
              <a:path extrusionOk="0" h="659512" w="1669651">
                <a:moveTo>
                  <a:pt x="0" y="0"/>
                </a:moveTo>
                <a:lnTo>
                  <a:pt x="1669651" y="0"/>
                </a:lnTo>
                <a:lnTo>
                  <a:pt x="1669651" y="659512"/>
                </a:lnTo>
                <a:lnTo>
                  <a:pt x="0" y="65951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3"/>
          <p:cNvSpPr/>
          <p:nvPr/>
        </p:nvSpPr>
        <p:spPr>
          <a:xfrm>
            <a:off x="-2232332" y="-1442653"/>
            <a:ext cx="5960478" cy="4733901"/>
          </a:xfrm>
          <a:custGeom>
            <a:rect b="b" l="l" r="r" t="t"/>
            <a:pathLst>
              <a:path extrusionOk="0" h="4733901" w="5960478">
                <a:moveTo>
                  <a:pt x="0" y="0"/>
                </a:moveTo>
                <a:lnTo>
                  <a:pt x="5960478" y="0"/>
                </a:lnTo>
                <a:lnTo>
                  <a:pt x="5960478" y="4733901"/>
                </a:lnTo>
                <a:lnTo>
                  <a:pt x="0" y="4733901"/>
                </a:lnTo>
                <a:lnTo>
                  <a:pt x="0" y="0"/>
                </a:lnTo>
                <a:close/>
              </a:path>
            </a:pathLst>
          </a:custGeom>
          <a:blipFill rotWithShape="1">
            <a:blip r:embed="rId7">
              <a:alphaModFix/>
            </a:blip>
            <a:stretch>
              <a:fillRect b="0" l="-17490" r="-1749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3"/>
          <p:cNvSpPr/>
          <p:nvPr/>
        </p:nvSpPr>
        <p:spPr>
          <a:xfrm>
            <a:off x="13989442" y="8762591"/>
            <a:ext cx="1268872" cy="1967585"/>
          </a:xfrm>
          <a:custGeom>
            <a:rect b="b" l="l" r="r" t="t"/>
            <a:pathLst>
              <a:path extrusionOk="0" h="1967585" w="1268872">
                <a:moveTo>
                  <a:pt x="0" y="0"/>
                </a:moveTo>
                <a:lnTo>
                  <a:pt x="1268872" y="0"/>
                </a:lnTo>
                <a:lnTo>
                  <a:pt x="1268872" y="1967585"/>
                </a:lnTo>
                <a:lnTo>
                  <a:pt x="0" y="1967585"/>
                </a:lnTo>
                <a:lnTo>
                  <a:pt x="0" y="0"/>
                </a:lnTo>
                <a:close/>
              </a:path>
            </a:pathLst>
          </a:custGeom>
          <a:blipFill rotWithShape="1">
            <a:blip r:embed="rId8">
              <a:alphaModFix/>
            </a:blip>
            <a:stretch>
              <a:fillRect b="0" l="0" r="-10679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3"/>
          <p:cNvSpPr/>
          <p:nvPr/>
        </p:nvSpPr>
        <p:spPr>
          <a:xfrm rot="10800000">
            <a:off x="-1906998" y="29919"/>
            <a:ext cx="7386240" cy="2860733"/>
          </a:xfrm>
          <a:custGeom>
            <a:rect b="b" l="l" r="r" t="t"/>
            <a:pathLst>
              <a:path extrusionOk="0" h="2860733" w="7386240">
                <a:moveTo>
                  <a:pt x="0" y="0"/>
                </a:moveTo>
                <a:lnTo>
                  <a:pt x="7386240" y="0"/>
                </a:lnTo>
                <a:lnTo>
                  <a:pt x="7386240" y="2860732"/>
                </a:lnTo>
                <a:lnTo>
                  <a:pt x="0" y="2860732"/>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3"/>
          <p:cNvSpPr/>
          <p:nvPr/>
        </p:nvSpPr>
        <p:spPr>
          <a:xfrm>
            <a:off x="96774" y="0"/>
            <a:ext cx="1501781" cy="1639615"/>
          </a:xfrm>
          <a:custGeom>
            <a:rect b="b" l="l" r="r" t="t"/>
            <a:pathLst>
              <a:path extrusionOk="0" h="1639615" w="1501781">
                <a:moveTo>
                  <a:pt x="0" y="0"/>
                </a:moveTo>
                <a:lnTo>
                  <a:pt x="1501780" y="0"/>
                </a:lnTo>
                <a:lnTo>
                  <a:pt x="1501780" y="1639615"/>
                </a:lnTo>
                <a:lnTo>
                  <a:pt x="0" y="1639615"/>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3"/>
          <p:cNvSpPr/>
          <p:nvPr/>
        </p:nvSpPr>
        <p:spPr>
          <a:xfrm rot="-5400000">
            <a:off x="13359863" y="4584812"/>
            <a:ext cx="7441144" cy="2881998"/>
          </a:xfrm>
          <a:custGeom>
            <a:rect b="b" l="l" r="r" t="t"/>
            <a:pathLst>
              <a:path extrusionOk="0" h="2881998" w="7441144">
                <a:moveTo>
                  <a:pt x="0" y="0"/>
                </a:moveTo>
                <a:lnTo>
                  <a:pt x="7441144" y="0"/>
                </a:lnTo>
                <a:lnTo>
                  <a:pt x="7441144" y="2881998"/>
                </a:lnTo>
                <a:lnTo>
                  <a:pt x="0" y="2881998"/>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3"/>
          <p:cNvSpPr txBox="1"/>
          <p:nvPr/>
        </p:nvSpPr>
        <p:spPr>
          <a:xfrm>
            <a:off x="5171324" y="886483"/>
            <a:ext cx="6801960" cy="9391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3600">
                <a:solidFill>
                  <a:srgbClr val="000000"/>
                </a:solidFill>
                <a:latin typeface="Arial"/>
                <a:ea typeface="Arial"/>
                <a:cs typeface="Arial"/>
                <a:sym typeface="Arial"/>
              </a:rPr>
              <a:t>MENTHAL HEALTH AND YOUTH INITIATIVES</a:t>
            </a:r>
            <a:endParaRPr/>
          </a:p>
        </p:txBody>
      </p:sp>
      <p:sp>
        <p:nvSpPr>
          <p:cNvPr id="128" name="Google Shape;128;p3"/>
          <p:cNvSpPr/>
          <p:nvPr/>
        </p:nvSpPr>
        <p:spPr>
          <a:xfrm>
            <a:off x="15810174" y="9258300"/>
            <a:ext cx="2311656" cy="696623"/>
          </a:xfrm>
          <a:custGeom>
            <a:rect b="b" l="l" r="r" t="t"/>
            <a:pathLst>
              <a:path extrusionOk="0" h="696623" w="2311656">
                <a:moveTo>
                  <a:pt x="0" y="0"/>
                </a:moveTo>
                <a:lnTo>
                  <a:pt x="2311656" y="0"/>
                </a:lnTo>
                <a:lnTo>
                  <a:pt x="2311656" y="696623"/>
                </a:lnTo>
                <a:lnTo>
                  <a:pt x="0" y="696623"/>
                </a:lnTo>
                <a:lnTo>
                  <a:pt x="0" y="0"/>
                </a:lnTo>
                <a:close/>
              </a:path>
            </a:pathLst>
          </a:custGeom>
          <a:blipFill rotWithShape="1">
            <a:blip r:embed="rId11">
              <a:alphaModFix/>
            </a:blip>
            <a:stretch>
              <a:fillRect b="0" l="-531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3"/>
          <p:cNvSpPr txBox="1"/>
          <p:nvPr/>
        </p:nvSpPr>
        <p:spPr>
          <a:xfrm>
            <a:off x="7034945" y="9407855"/>
            <a:ext cx="4218109" cy="332330"/>
          </a:xfrm>
          <a:prstGeom prst="rect">
            <a:avLst/>
          </a:prstGeom>
          <a:noFill/>
          <a:ln>
            <a:noFill/>
          </a:ln>
        </p:spPr>
        <p:txBody>
          <a:bodyPr anchorCtr="0" anchor="t" bIns="0" lIns="0" spcFirstLastPara="1" rIns="0" wrap="square" tIns="0">
            <a:spAutoFit/>
          </a:bodyPr>
          <a:lstStyle/>
          <a:p>
            <a:pPr indent="0" lvl="0" marL="0" marR="0" rtl="0" algn="ctr">
              <a:lnSpc>
                <a:spcPct val="139937"/>
              </a:lnSpc>
              <a:spcBef>
                <a:spcPts val="0"/>
              </a:spcBef>
              <a:spcAft>
                <a:spcPts val="0"/>
              </a:spcAft>
              <a:buNone/>
            </a:pPr>
            <a:r>
              <a:rPr lang="en-US" sz="964">
                <a:solidFill>
                  <a:srgbClr val="000000"/>
                </a:solidFill>
                <a:latin typeface="Arial"/>
                <a:ea typeface="Arial"/>
                <a:cs typeface="Arial"/>
                <a:sym typeface="Arial"/>
              </a:rPr>
              <a:t>AGREEMENT NUMBER: 2023-1-DE04-KA220-YOU-000123686 PROGRAMME: ERASMUS+, KEY ACTION 2, COOPERATION PARTNERSHIP</a:t>
            </a:r>
            <a:endParaRPr/>
          </a:p>
        </p:txBody>
      </p:sp>
      <p:sp>
        <p:nvSpPr>
          <p:cNvPr id="130" name="Google Shape;130;p3"/>
          <p:cNvSpPr txBox="1"/>
          <p:nvPr/>
        </p:nvSpPr>
        <p:spPr>
          <a:xfrm>
            <a:off x="847664" y="4315983"/>
            <a:ext cx="15117000" cy="4780800"/>
          </a:xfrm>
          <a:prstGeom prst="rect">
            <a:avLst/>
          </a:prstGeom>
          <a:noFill/>
          <a:ln>
            <a:noFill/>
          </a:ln>
        </p:spPr>
        <p:txBody>
          <a:bodyPr anchorCtr="0" anchor="t" bIns="0" lIns="0" spcFirstLastPara="1" rIns="0" wrap="square" tIns="0">
            <a:spAutoFit/>
          </a:bodyPr>
          <a:lstStyle/>
          <a:p>
            <a:pPr indent="0" lvl="0" marL="0" marR="0" rtl="0" algn="just">
              <a:lnSpc>
                <a:spcPct val="200000"/>
              </a:lnSpc>
              <a:spcBef>
                <a:spcPts val="0"/>
              </a:spcBef>
              <a:spcAft>
                <a:spcPts val="0"/>
              </a:spcAft>
              <a:buNone/>
            </a:pPr>
            <a:r>
              <a:rPr b="1" lang="en-US" sz="1827">
                <a:solidFill>
                  <a:srgbClr val="009DE0"/>
                </a:solidFill>
              </a:rPr>
              <a:t>Παράγοντες επιρροής / Παράγοντες κινδύνου</a:t>
            </a:r>
            <a:endParaRPr b="1" sz="1827">
              <a:solidFill>
                <a:srgbClr val="009DE0"/>
              </a:solidFill>
              <a:latin typeface="Arial"/>
              <a:ea typeface="Arial"/>
              <a:cs typeface="Arial"/>
              <a:sym typeface="Arial"/>
            </a:endParaRPr>
          </a:p>
          <a:p>
            <a:pPr indent="0" lvl="0" marL="0" marR="0" rtl="0" algn="just">
              <a:lnSpc>
                <a:spcPct val="200000"/>
              </a:lnSpc>
              <a:spcBef>
                <a:spcPts val="0"/>
              </a:spcBef>
              <a:spcAft>
                <a:spcPts val="0"/>
              </a:spcAft>
              <a:buNone/>
            </a:pPr>
            <a:r>
              <a:rPr b="1" lang="en-US" sz="1827"/>
              <a:t>Υπάρχουν διάφοροι παράγοντες που επηρεάζουν το επίπεδο της ατομικής ψυχικής υγείας:</a:t>
            </a:r>
            <a:endParaRPr b="1" sz="1827"/>
          </a:p>
          <a:p>
            <a:pPr indent="-344614" lvl="0" marL="457200" marR="0" rtl="0" algn="just">
              <a:lnSpc>
                <a:spcPct val="200000"/>
              </a:lnSpc>
              <a:spcBef>
                <a:spcPts val="0"/>
              </a:spcBef>
              <a:spcAft>
                <a:spcPts val="0"/>
              </a:spcAft>
              <a:buSzPts val="1827"/>
              <a:buChar char="●"/>
            </a:pPr>
            <a:r>
              <a:rPr b="1" lang="en-US" sz="1827"/>
              <a:t>Βιο-ψυχο-κοινωνικοί παράγοντες (γονίδια, προσωπικότητα, τραυματικές εμπειρίες)</a:t>
            </a:r>
            <a:endParaRPr b="1" sz="1827"/>
          </a:p>
          <a:p>
            <a:pPr indent="-344614" lvl="0" marL="457200" marR="0" rtl="0" algn="just">
              <a:lnSpc>
                <a:spcPct val="200000"/>
              </a:lnSpc>
              <a:spcBef>
                <a:spcPts val="0"/>
              </a:spcBef>
              <a:spcAft>
                <a:spcPts val="0"/>
              </a:spcAft>
              <a:buSzPts val="1827"/>
              <a:buChar char="●"/>
            </a:pPr>
            <a:r>
              <a:rPr b="1" lang="en-US" sz="1827"/>
              <a:t>Καθοριστικά γεγονότα ζωής, π.χ. η απώλεια αγαπημένου προσώπου</a:t>
            </a:r>
            <a:endParaRPr b="1" sz="1827"/>
          </a:p>
          <a:p>
            <a:pPr indent="-344614" lvl="0" marL="457200" marR="0" rtl="0" algn="just">
              <a:lnSpc>
                <a:spcPct val="200000"/>
              </a:lnSpc>
              <a:spcBef>
                <a:spcPts val="0"/>
              </a:spcBef>
              <a:spcAft>
                <a:spcPts val="0"/>
              </a:spcAft>
              <a:buSzPts val="1827"/>
              <a:buChar char="●"/>
            </a:pPr>
            <a:r>
              <a:rPr b="1" lang="en-US" sz="1827"/>
              <a:t>Ψυχολογικό άγχος, π.χ. συγκρούσεις στο χώρο εργασίας</a:t>
            </a:r>
            <a:endParaRPr b="1" sz="1827"/>
          </a:p>
          <a:p>
            <a:pPr indent="-344614" lvl="0" marL="457200" marR="0" rtl="0" algn="just">
              <a:lnSpc>
                <a:spcPct val="200000"/>
              </a:lnSpc>
              <a:spcBef>
                <a:spcPts val="0"/>
              </a:spcBef>
              <a:spcAft>
                <a:spcPts val="0"/>
              </a:spcAft>
              <a:buSzPts val="1827"/>
              <a:buChar char="●"/>
            </a:pPr>
            <a:r>
              <a:rPr b="1" lang="en-US" sz="1827"/>
              <a:t>Έλλειψη κοινωνικής υποστήριξης</a:t>
            </a:r>
            <a:endParaRPr b="1" sz="1827"/>
          </a:p>
          <a:p>
            <a:pPr indent="-344614" lvl="0" marL="457200" marR="0" rtl="0" algn="just">
              <a:lnSpc>
                <a:spcPct val="200000"/>
              </a:lnSpc>
              <a:spcBef>
                <a:spcPts val="0"/>
              </a:spcBef>
              <a:spcAft>
                <a:spcPts val="0"/>
              </a:spcAft>
              <a:buSzPts val="1827"/>
              <a:buChar char="●"/>
            </a:pPr>
            <a:r>
              <a:rPr b="1" lang="en-US" sz="1827"/>
              <a:t>Δυσκολίες στον δεσμό γονέα-παιδιού</a:t>
            </a:r>
            <a:endParaRPr b="1" sz="1827"/>
          </a:p>
          <a:p>
            <a:pPr indent="-344614" lvl="0" marL="457200" marR="0" rtl="0" algn="just">
              <a:lnSpc>
                <a:spcPct val="200000"/>
              </a:lnSpc>
              <a:spcBef>
                <a:spcPts val="0"/>
              </a:spcBef>
              <a:spcAft>
                <a:spcPts val="0"/>
              </a:spcAft>
              <a:buSzPts val="1827"/>
              <a:buChar char="●"/>
            </a:pPr>
            <a:r>
              <a:rPr b="1" lang="en-US" sz="1827"/>
              <a:t>Εμπειρίες βίας</a:t>
            </a:r>
            <a:endParaRPr b="1" sz="1827"/>
          </a:p>
          <a:p>
            <a:pPr indent="0" lvl="0" marL="0" marR="0" rtl="0" algn="just">
              <a:lnSpc>
                <a:spcPct val="200000"/>
              </a:lnSpc>
              <a:spcBef>
                <a:spcPts val="0"/>
              </a:spcBef>
              <a:spcAft>
                <a:spcPts val="0"/>
              </a:spcAft>
              <a:buNone/>
            </a:pPr>
            <a:r>
              <a:rPr b="1" lang="en-US" sz="1827"/>
              <a:t>(Πηγή: Gesundheit.gv.at, 2025)</a:t>
            </a:r>
            <a:endParaRPr b="1" sz="1827">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p:nvPr/>
        </p:nvSpPr>
        <p:spPr>
          <a:xfrm>
            <a:off x="323611" y="9040602"/>
            <a:ext cx="995021" cy="1085886"/>
          </a:xfrm>
          <a:custGeom>
            <a:rect b="b" l="l" r="r" t="t"/>
            <a:pathLst>
              <a:path extrusionOk="0" h="1085886" w="995021">
                <a:moveTo>
                  <a:pt x="0" y="0"/>
                </a:moveTo>
                <a:lnTo>
                  <a:pt x="995020" y="0"/>
                </a:lnTo>
                <a:lnTo>
                  <a:pt x="995020" y="1085887"/>
                </a:lnTo>
                <a:lnTo>
                  <a:pt x="0" y="1085887"/>
                </a:lnTo>
                <a:lnTo>
                  <a:pt x="0" y="0"/>
                </a:lnTo>
                <a:close/>
              </a:path>
            </a:pathLst>
          </a:custGeom>
          <a:blipFill rotWithShape="1">
            <a:blip r:embed="rId3">
              <a:alphaModFix/>
            </a:blip>
            <a:stretch>
              <a:fillRect b="0" l="0" r="-874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4"/>
          <p:cNvSpPr/>
          <p:nvPr/>
        </p:nvSpPr>
        <p:spPr>
          <a:xfrm>
            <a:off x="1890131" y="9302193"/>
            <a:ext cx="1886814" cy="638956"/>
          </a:xfrm>
          <a:custGeom>
            <a:rect b="b" l="l" r="r" t="t"/>
            <a:pathLst>
              <a:path extrusionOk="0" h="638956" w="1886814">
                <a:moveTo>
                  <a:pt x="0" y="0"/>
                </a:moveTo>
                <a:lnTo>
                  <a:pt x="1886815" y="0"/>
                </a:lnTo>
                <a:lnTo>
                  <a:pt x="1886815" y="638956"/>
                </a:lnTo>
                <a:lnTo>
                  <a:pt x="0" y="638956"/>
                </a:lnTo>
                <a:lnTo>
                  <a:pt x="0" y="0"/>
                </a:lnTo>
                <a:close/>
              </a:path>
            </a:pathLst>
          </a:custGeom>
          <a:blipFill rotWithShape="1">
            <a:blip r:embed="rId4">
              <a:alphaModFix/>
            </a:blip>
            <a:stretch>
              <a:fillRect b="-7506" l="0" r="0" t="-750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4"/>
          <p:cNvSpPr/>
          <p:nvPr/>
        </p:nvSpPr>
        <p:spPr>
          <a:xfrm>
            <a:off x="4638377" y="9258300"/>
            <a:ext cx="1681730" cy="786140"/>
          </a:xfrm>
          <a:custGeom>
            <a:rect b="b" l="l" r="r" t="t"/>
            <a:pathLst>
              <a:path extrusionOk="0" h="786140" w="1681730">
                <a:moveTo>
                  <a:pt x="0" y="0"/>
                </a:moveTo>
                <a:lnTo>
                  <a:pt x="1681730" y="0"/>
                </a:lnTo>
                <a:lnTo>
                  <a:pt x="1681730" y="786140"/>
                </a:lnTo>
                <a:lnTo>
                  <a:pt x="0" y="786140"/>
                </a:lnTo>
                <a:lnTo>
                  <a:pt x="0" y="0"/>
                </a:lnTo>
                <a:close/>
              </a:path>
            </a:pathLst>
          </a:custGeom>
          <a:blipFill rotWithShape="1">
            <a:blip r:embed="rId5">
              <a:alphaModFix/>
            </a:blip>
            <a:stretch>
              <a:fillRect b="-47729" l="0" r="0" t="-6618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4"/>
          <p:cNvSpPr/>
          <p:nvPr/>
        </p:nvSpPr>
        <p:spPr>
          <a:xfrm>
            <a:off x="11748291" y="9281637"/>
            <a:ext cx="1669651" cy="659512"/>
          </a:xfrm>
          <a:custGeom>
            <a:rect b="b" l="l" r="r" t="t"/>
            <a:pathLst>
              <a:path extrusionOk="0" h="659512" w="1669651">
                <a:moveTo>
                  <a:pt x="0" y="0"/>
                </a:moveTo>
                <a:lnTo>
                  <a:pt x="1669651" y="0"/>
                </a:lnTo>
                <a:lnTo>
                  <a:pt x="1669651" y="659512"/>
                </a:lnTo>
                <a:lnTo>
                  <a:pt x="0" y="65951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4"/>
          <p:cNvSpPr/>
          <p:nvPr/>
        </p:nvSpPr>
        <p:spPr>
          <a:xfrm>
            <a:off x="-2232332" y="-1442653"/>
            <a:ext cx="5960478" cy="4733901"/>
          </a:xfrm>
          <a:custGeom>
            <a:rect b="b" l="l" r="r" t="t"/>
            <a:pathLst>
              <a:path extrusionOk="0" h="4733901" w="5960478">
                <a:moveTo>
                  <a:pt x="0" y="0"/>
                </a:moveTo>
                <a:lnTo>
                  <a:pt x="5960478" y="0"/>
                </a:lnTo>
                <a:lnTo>
                  <a:pt x="5960478" y="4733901"/>
                </a:lnTo>
                <a:lnTo>
                  <a:pt x="0" y="4733901"/>
                </a:lnTo>
                <a:lnTo>
                  <a:pt x="0" y="0"/>
                </a:lnTo>
                <a:close/>
              </a:path>
            </a:pathLst>
          </a:custGeom>
          <a:blipFill rotWithShape="1">
            <a:blip r:embed="rId7">
              <a:alphaModFix/>
            </a:blip>
            <a:stretch>
              <a:fillRect b="0" l="-17490" r="-1749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4"/>
          <p:cNvSpPr/>
          <p:nvPr/>
        </p:nvSpPr>
        <p:spPr>
          <a:xfrm>
            <a:off x="13989442" y="8762591"/>
            <a:ext cx="1268872" cy="1967585"/>
          </a:xfrm>
          <a:custGeom>
            <a:rect b="b" l="l" r="r" t="t"/>
            <a:pathLst>
              <a:path extrusionOk="0" h="1967585" w="1268872">
                <a:moveTo>
                  <a:pt x="0" y="0"/>
                </a:moveTo>
                <a:lnTo>
                  <a:pt x="1268872" y="0"/>
                </a:lnTo>
                <a:lnTo>
                  <a:pt x="1268872" y="1967585"/>
                </a:lnTo>
                <a:lnTo>
                  <a:pt x="0" y="1967585"/>
                </a:lnTo>
                <a:lnTo>
                  <a:pt x="0" y="0"/>
                </a:lnTo>
                <a:close/>
              </a:path>
            </a:pathLst>
          </a:custGeom>
          <a:blipFill rotWithShape="1">
            <a:blip r:embed="rId8">
              <a:alphaModFix/>
            </a:blip>
            <a:stretch>
              <a:fillRect b="0" l="0" r="-10679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4"/>
          <p:cNvSpPr/>
          <p:nvPr/>
        </p:nvSpPr>
        <p:spPr>
          <a:xfrm rot="10800000">
            <a:off x="-1906998" y="29919"/>
            <a:ext cx="7386240" cy="2860733"/>
          </a:xfrm>
          <a:custGeom>
            <a:rect b="b" l="l" r="r" t="t"/>
            <a:pathLst>
              <a:path extrusionOk="0" h="2860733" w="7386240">
                <a:moveTo>
                  <a:pt x="0" y="0"/>
                </a:moveTo>
                <a:lnTo>
                  <a:pt x="7386240" y="0"/>
                </a:lnTo>
                <a:lnTo>
                  <a:pt x="7386240" y="2860732"/>
                </a:lnTo>
                <a:lnTo>
                  <a:pt x="0" y="2860732"/>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4"/>
          <p:cNvSpPr/>
          <p:nvPr/>
        </p:nvSpPr>
        <p:spPr>
          <a:xfrm>
            <a:off x="96774" y="0"/>
            <a:ext cx="1501781" cy="1639615"/>
          </a:xfrm>
          <a:custGeom>
            <a:rect b="b" l="l" r="r" t="t"/>
            <a:pathLst>
              <a:path extrusionOk="0" h="1639615" w="1501781">
                <a:moveTo>
                  <a:pt x="0" y="0"/>
                </a:moveTo>
                <a:lnTo>
                  <a:pt x="1501780" y="0"/>
                </a:lnTo>
                <a:lnTo>
                  <a:pt x="1501780" y="1639615"/>
                </a:lnTo>
                <a:lnTo>
                  <a:pt x="0" y="1639615"/>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4"/>
          <p:cNvSpPr/>
          <p:nvPr/>
        </p:nvSpPr>
        <p:spPr>
          <a:xfrm rot="-5400000">
            <a:off x="13359863" y="4584812"/>
            <a:ext cx="7441144" cy="2881998"/>
          </a:xfrm>
          <a:custGeom>
            <a:rect b="b" l="l" r="r" t="t"/>
            <a:pathLst>
              <a:path extrusionOk="0" h="2881998" w="7441144">
                <a:moveTo>
                  <a:pt x="0" y="0"/>
                </a:moveTo>
                <a:lnTo>
                  <a:pt x="7441144" y="0"/>
                </a:lnTo>
                <a:lnTo>
                  <a:pt x="7441144" y="2881998"/>
                </a:lnTo>
                <a:lnTo>
                  <a:pt x="0" y="2881998"/>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4"/>
          <p:cNvSpPr/>
          <p:nvPr/>
        </p:nvSpPr>
        <p:spPr>
          <a:xfrm>
            <a:off x="15810174" y="9258300"/>
            <a:ext cx="2311656" cy="696623"/>
          </a:xfrm>
          <a:custGeom>
            <a:rect b="b" l="l" r="r" t="t"/>
            <a:pathLst>
              <a:path extrusionOk="0" h="696623" w="2311656">
                <a:moveTo>
                  <a:pt x="0" y="0"/>
                </a:moveTo>
                <a:lnTo>
                  <a:pt x="2311656" y="0"/>
                </a:lnTo>
                <a:lnTo>
                  <a:pt x="2311656" y="696623"/>
                </a:lnTo>
                <a:lnTo>
                  <a:pt x="0" y="696623"/>
                </a:lnTo>
                <a:lnTo>
                  <a:pt x="0" y="0"/>
                </a:lnTo>
                <a:close/>
              </a:path>
            </a:pathLst>
          </a:custGeom>
          <a:blipFill rotWithShape="1">
            <a:blip r:embed="rId11">
              <a:alphaModFix/>
            </a:blip>
            <a:stretch>
              <a:fillRect b="0" l="-531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4"/>
          <p:cNvSpPr txBox="1"/>
          <p:nvPr/>
        </p:nvSpPr>
        <p:spPr>
          <a:xfrm>
            <a:off x="7034945" y="9407855"/>
            <a:ext cx="4218109" cy="332330"/>
          </a:xfrm>
          <a:prstGeom prst="rect">
            <a:avLst/>
          </a:prstGeom>
          <a:noFill/>
          <a:ln>
            <a:noFill/>
          </a:ln>
        </p:spPr>
        <p:txBody>
          <a:bodyPr anchorCtr="0" anchor="t" bIns="0" lIns="0" spcFirstLastPara="1" rIns="0" wrap="square" tIns="0">
            <a:spAutoFit/>
          </a:bodyPr>
          <a:lstStyle/>
          <a:p>
            <a:pPr indent="0" lvl="0" marL="0" marR="0" rtl="0" algn="ctr">
              <a:lnSpc>
                <a:spcPct val="139937"/>
              </a:lnSpc>
              <a:spcBef>
                <a:spcPts val="0"/>
              </a:spcBef>
              <a:spcAft>
                <a:spcPts val="0"/>
              </a:spcAft>
              <a:buNone/>
            </a:pPr>
            <a:r>
              <a:rPr lang="en-US" sz="964">
                <a:solidFill>
                  <a:srgbClr val="000000"/>
                </a:solidFill>
                <a:latin typeface="Arial"/>
                <a:ea typeface="Arial"/>
                <a:cs typeface="Arial"/>
                <a:sym typeface="Arial"/>
              </a:rPr>
              <a:t>AGREEMENT NUMBER: 2023-1-DE04-KA220-YOU-000123686 PROGRAMME: ERASMUS+, KEY ACTION 2, COOPERATION PARTNERSHIP</a:t>
            </a:r>
            <a:endParaRPr/>
          </a:p>
        </p:txBody>
      </p:sp>
      <p:sp>
        <p:nvSpPr>
          <p:cNvPr id="146" name="Google Shape;146;p4"/>
          <p:cNvSpPr txBox="1"/>
          <p:nvPr/>
        </p:nvSpPr>
        <p:spPr>
          <a:xfrm>
            <a:off x="847664" y="4315983"/>
            <a:ext cx="15117000" cy="4218300"/>
          </a:xfrm>
          <a:prstGeom prst="rect">
            <a:avLst/>
          </a:prstGeom>
          <a:noFill/>
          <a:ln>
            <a:noFill/>
          </a:ln>
        </p:spPr>
        <p:txBody>
          <a:bodyPr anchorCtr="0" anchor="t" bIns="0" lIns="0" spcFirstLastPara="1" rIns="0" wrap="square" tIns="0">
            <a:spAutoFit/>
          </a:bodyPr>
          <a:lstStyle/>
          <a:p>
            <a:pPr indent="0" lvl="0" marL="0" marR="0" rtl="0" algn="just">
              <a:lnSpc>
                <a:spcPct val="200000"/>
              </a:lnSpc>
              <a:spcBef>
                <a:spcPts val="0"/>
              </a:spcBef>
              <a:spcAft>
                <a:spcPts val="0"/>
              </a:spcAft>
              <a:buNone/>
            </a:pPr>
            <a:r>
              <a:rPr b="1" lang="en-US" sz="1827">
                <a:solidFill>
                  <a:srgbClr val="009DE0"/>
                </a:solidFill>
              </a:rPr>
              <a:t>Προστατευτικοί παράγοντες για την ψυχική υγεία</a:t>
            </a:r>
            <a:endParaRPr b="1" sz="1827"/>
          </a:p>
          <a:p>
            <a:pPr indent="-344614" lvl="0" marL="457200" marR="0" rtl="0" algn="just">
              <a:lnSpc>
                <a:spcPct val="200000"/>
              </a:lnSpc>
              <a:spcBef>
                <a:spcPts val="0"/>
              </a:spcBef>
              <a:spcAft>
                <a:spcPts val="0"/>
              </a:spcAft>
              <a:buSzPts val="1827"/>
              <a:buChar char="●"/>
            </a:pPr>
            <a:r>
              <a:rPr b="1" lang="en-US" sz="1827"/>
              <a:t>Ατομικά χαρακτηριστικά ή συμπεριφορές, π.χ. κοινωνικές δεξιότητες, αυτοπεποίθηση, αυτοαποτελεσματικότητα, αναζήτηση βοήθειας</a:t>
            </a:r>
            <a:endParaRPr b="1" sz="1827"/>
          </a:p>
          <a:p>
            <a:pPr indent="-344614" lvl="0" marL="457200" marR="0" rtl="0" algn="just">
              <a:lnSpc>
                <a:spcPct val="200000"/>
              </a:lnSpc>
              <a:spcBef>
                <a:spcPts val="0"/>
              </a:spcBef>
              <a:spcAft>
                <a:spcPts val="0"/>
              </a:spcAft>
              <a:buSzPts val="1827"/>
              <a:buChar char="●"/>
            </a:pPr>
            <a:r>
              <a:rPr b="1" lang="en-US" sz="1827"/>
              <a:t>Κοινωνικές και οικονομικές συνθήκες, π.χ. ποιοτική εκπαίδευση</a:t>
            </a:r>
            <a:endParaRPr b="1" sz="1827"/>
          </a:p>
          <a:p>
            <a:pPr indent="-344614" lvl="0" marL="457200" marR="0" rtl="0" algn="just">
              <a:lnSpc>
                <a:spcPct val="200000"/>
              </a:lnSpc>
              <a:spcBef>
                <a:spcPts val="0"/>
              </a:spcBef>
              <a:spcAft>
                <a:spcPts val="0"/>
              </a:spcAft>
              <a:buSzPts val="1827"/>
              <a:buChar char="●"/>
            </a:pPr>
            <a:r>
              <a:rPr b="1" lang="en-US" sz="1827"/>
              <a:t>Κοινωνική υποστήριξη, π.χ. από την οικογένεια ή φίλους, επαρκές εισόδημα</a:t>
            </a:r>
            <a:endParaRPr b="1" sz="1827"/>
          </a:p>
          <a:p>
            <a:pPr indent="-344614" lvl="0" marL="457200" marR="0" rtl="0" algn="just">
              <a:lnSpc>
                <a:spcPct val="200000"/>
              </a:lnSpc>
              <a:spcBef>
                <a:spcPts val="0"/>
              </a:spcBef>
              <a:spcAft>
                <a:spcPts val="0"/>
              </a:spcAft>
              <a:buSzPts val="1827"/>
              <a:buChar char="●"/>
            </a:pPr>
            <a:r>
              <a:rPr b="1" lang="en-US" sz="1827"/>
              <a:t>Κοινωνικοί και περιβαλλοντικοί παράγοντες, π.χ. πρόσβαση σε υπηρεσίες υγείας</a:t>
            </a:r>
            <a:endParaRPr b="1" sz="1827"/>
          </a:p>
          <a:p>
            <a:pPr indent="-344614" lvl="0" marL="457200" marR="0" rtl="0" algn="just">
              <a:lnSpc>
                <a:spcPct val="200000"/>
              </a:lnSpc>
              <a:spcBef>
                <a:spcPts val="0"/>
              </a:spcBef>
              <a:spcAft>
                <a:spcPts val="0"/>
              </a:spcAft>
              <a:buSzPts val="1827"/>
              <a:buChar char="●"/>
            </a:pPr>
            <a:r>
              <a:rPr b="1" lang="en-US" sz="1827"/>
              <a:t>Ψυχική ανθεκτικότητα (resilience)</a:t>
            </a:r>
            <a:endParaRPr b="1" sz="1827"/>
          </a:p>
          <a:p>
            <a:pPr indent="0" lvl="0" marL="0" marR="0" rtl="0" algn="just">
              <a:lnSpc>
                <a:spcPct val="200000"/>
              </a:lnSpc>
              <a:spcBef>
                <a:spcPts val="0"/>
              </a:spcBef>
              <a:spcAft>
                <a:spcPts val="0"/>
              </a:spcAft>
              <a:buNone/>
            </a:pPr>
            <a:r>
              <a:rPr b="1" lang="en-US" sz="1827"/>
              <a:t>(Πηγή: Gesundheit.gv.at, 2025)</a:t>
            </a:r>
            <a:endParaRPr b="1" sz="1827">
              <a:solidFill>
                <a:srgbClr val="000000"/>
              </a:solidFill>
              <a:latin typeface="Arial"/>
              <a:ea typeface="Arial"/>
              <a:cs typeface="Arial"/>
              <a:sym typeface="Arial"/>
            </a:endParaRPr>
          </a:p>
        </p:txBody>
      </p:sp>
      <p:sp>
        <p:nvSpPr>
          <p:cNvPr id="147" name="Google Shape;147;p4"/>
          <p:cNvSpPr txBox="1"/>
          <p:nvPr/>
        </p:nvSpPr>
        <p:spPr>
          <a:xfrm>
            <a:off x="5171324" y="886483"/>
            <a:ext cx="6801960" cy="9391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3600">
                <a:solidFill>
                  <a:srgbClr val="000000"/>
                </a:solidFill>
                <a:latin typeface="Arial"/>
                <a:ea typeface="Arial"/>
                <a:cs typeface="Arial"/>
                <a:sym typeface="Arial"/>
              </a:rPr>
              <a:t>MENTHAL HEALTH AND YOUTH INITIATIVES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5"/>
          <p:cNvSpPr/>
          <p:nvPr/>
        </p:nvSpPr>
        <p:spPr>
          <a:xfrm>
            <a:off x="323611" y="9040602"/>
            <a:ext cx="995021" cy="1085886"/>
          </a:xfrm>
          <a:custGeom>
            <a:rect b="b" l="l" r="r" t="t"/>
            <a:pathLst>
              <a:path extrusionOk="0" h="1085886" w="995021">
                <a:moveTo>
                  <a:pt x="0" y="0"/>
                </a:moveTo>
                <a:lnTo>
                  <a:pt x="995020" y="0"/>
                </a:lnTo>
                <a:lnTo>
                  <a:pt x="995020" y="1085887"/>
                </a:lnTo>
                <a:lnTo>
                  <a:pt x="0" y="1085887"/>
                </a:lnTo>
                <a:lnTo>
                  <a:pt x="0" y="0"/>
                </a:lnTo>
                <a:close/>
              </a:path>
            </a:pathLst>
          </a:custGeom>
          <a:blipFill rotWithShape="1">
            <a:blip r:embed="rId3">
              <a:alphaModFix/>
            </a:blip>
            <a:stretch>
              <a:fillRect b="0" l="0" r="-874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5"/>
          <p:cNvSpPr/>
          <p:nvPr/>
        </p:nvSpPr>
        <p:spPr>
          <a:xfrm>
            <a:off x="1890131" y="9302193"/>
            <a:ext cx="1886814" cy="638956"/>
          </a:xfrm>
          <a:custGeom>
            <a:rect b="b" l="l" r="r" t="t"/>
            <a:pathLst>
              <a:path extrusionOk="0" h="638956" w="1886814">
                <a:moveTo>
                  <a:pt x="0" y="0"/>
                </a:moveTo>
                <a:lnTo>
                  <a:pt x="1886815" y="0"/>
                </a:lnTo>
                <a:lnTo>
                  <a:pt x="1886815" y="638956"/>
                </a:lnTo>
                <a:lnTo>
                  <a:pt x="0" y="638956"/>
                </a:lnTo>
                <a:lnTo>
                  <a:pt x="0" y="0"/>
                </a:lnTo>
                <a:close/>
              </a:path>
            </a:pathLst>
          </a:custGeom>
          <a:blipFill rotWithShape="1">
            <a:blip r:embed="rId4">
              <a:alphaModFix/>
            </a:blip>
            <a:stretch>
              <a:fillRect b="-7506" l="0" r="0" t="-750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5"/>
          <p:cNvSpPr/>
          <p:nvPr/>
        </p:nvSpPr>
        <p:spPr>
          <a:xfrm>
            <a:off x="4638377" y="9258300"/>
            <a:ext cx="1681730" cy="786140"/>
          </a:xfrm>
          <a:custGeom>
            <a:rect b="b" l="l" r="r" t="t"/>
            <a:pathLst>
              <a:path extrusionOk="0" h="786140" w="1681730">
                <a:moveTo>
                  <a:pt x="0" y="0"/>
                </a:moveTo>
                <a:lnTo>
                  <a:pt x="1681730" y="0"/>
                </a:lnTo>
                <a:lnTo>
                  <a:pt x="1681730" y="786140"/>
                </a:lnTo>
                <a:lnTo>
                  <a:pt x="0" y="786140"/>
                </a:lnTo>
                <a:lnTo>
                  <a:pt x="0" y="0"/>
                </a:lnTo>
                <a:close/>
              </a:path>
            </a:pathLst>
          </a:custGeom>
          <a:blipFill rotWithShape="1">
            <a:blip r:embed="rId5">
              <a:alphaModFix/>
            </a:blip>
            <a:stretch>
              <a:fillRect b="-47729" l="0" r="0" t="-6618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5"/>
          <p:cNvSpPr/>
          <p:nvPr/>
        </p:nvSpPr>
        <p:spPr>
          <a:xfrm>
            <a:off x="11748291" y="9281637"/>
            <a:ext cx="1669651" cy="659512"/>
          </a:xfrm>
          <a:custGeom>
            <a:rect b="b" l="l" r="r" t="t"/>
            <a:pathLst>
              <a:path extrusionOk="0" h="659512" w="1669651">
                <a:moveTo>
                  <a:pt x="0" y="0"/>
                </a:moveTo>
                <a:lnTo>
                  <a:pt x="1669651" y="0"/>
                </a:lnTo>
                <a:lnTo>
                  <a:pt x="1669651" y="659512"/>
                </a:lnTo>
                <a:lnTo>
                  <a:pt x="0" y="65951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5"/>
          <p:cNvSpPr/>
          <p:nvPr/>
        </p:nvSpPr>
        <p:spPr>
          <a:xfrm>
            <a:off x="-2232332" y="-1442653"/>
            <a:ext cx="5960478" cy="4733901"/>
          </a:xfrm>
          <a:custGeom>
            <a:rect b="b" l="l" r="r" t="t"/>
            <a:pathLst>
              <a:path extrusionOk="0" h="4733901" w="5960478">
                <a:moveTo>
                  <a:pt x="0" y="0"/>
                </a:moveTo>
                <a:lnTo>
                  <a:pt x="5960478" y="0"/>
                </a:lnTo>
                <a:lnTo>
                  <a:pt x="5960478" y="4733901"/>
                </a:lnTo>
                <a:lnTo>
                  <a:pt x="0" y="4733901"/>
                </a:lnTo>
                <a:lnTo>
                  <a:pt x="0" y="0"/>
                </a:lnTo>
                <a:close/>
              </a:path>
            </a:pathLst>
          </a:custGeom>
          <a:blipFill rotWithShape="1">
            <a:blip r:embed="rId7">
              <a:alphaModFix/>
            </a:blip>
            <a:stretch>
              <a:fillRect b="0" l="-17490" r="-1749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 name="Google Shape;157;p5"/>
          <p:cNvSpPr/>
          <p:nvPr/>
        </p:nvSpPr>
        <p:spPr>
          <a:xfrm>
            <a:off x="13989442" y="8762591"/>
            <a:ext cx="1268872" cy="1967585"/>
          </a:xfrm>
          <a:custGeom>
            <a:rect b="b" l="l" r="r" t="t"/>
            <a:pathLst>
              <a:path extrusionOk="0" h="1967585" w="1268872">
                <a:moveTo>
                  <a:pt x="0" y="0"/>
                </a:moveTo>
                <a:lnTo>
                  <a:pt x="1268872" y="0"/>
                </a:lnTo>
                <a:lnTo>
                  <a:pt x="1268872" y="1967585"/>
                </a:lnTo>
                <a:lnTo>
                  <a:pt x="0" y="1967585"/>
                </a:lnTo>
                <a:lnTo>
                  <a:pt x="0" y="0"/>
                </a:lnTo>
                <a:close/>
              </a:path>
            </a:pathLst>
          </a:custGeom>
          <a:blipFill rotWithShape="1">
            <a:blip r:embed="rId8">
              <a:alphaModFix/>
            </a:blip>
            <a:stretch>
              <a:fillRect b="0" l="0" r="-10679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5"/>
          <p:cNvSpPr/>
          <p:nvPr/>
        </p:nvSpPr>
        <p:spPr>
          <a:xfrm rot="10800000">
            <a:off x="-1906998" y="29919"/>
            <a:ext cx="7386240" cy="2860733"/>
          </a:xfrm>
          <a:custGeom>
            <a:rect b="b" l="l" r="r" t="t"/>
            <a:pathLst>
              <a:path extrusionOk="0" h="2860733" w="7386240">
                <a:moveTo>
                  <a:pt x="0" y="0"/>
                </a:moveTo>
                <a:lnTo>
                  <a:pt x="7386240" y="0"/>
                </a:lnTo>
                <a:lnTo>
                  <a:pt x="7386240" y="2860732"/>
                </a:lnTo>
                <a:lnTo>
                  <a:pt x="0" y="2860732"/>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5"/>
          <p:cNvSpPr/>
          <p:nvPr/>
        </p:nvSpPr>
        <p:spPr>
          <a:xfrm>
            <a:off x="96774" y="0"/>
            <a:ext cx="1501781" cy="1639615"/>
          </a:xfrm>
          <a:custGeom>
            <a:rect b="b" l="l" r="r" t="t"/>
            <a:pathLst>
              <a:path extrusionOk="0" h="1639615" w="1501781">
                <a:moveTo>
                  <a:pt x="0" y="0"/>
                </a:moveTo>
                <a:lnTo>
                  <a:pt x="1501780" y="0"/>
                </a:lnTo>
                <a:lnTo>
                  <a:pt x="1501780" y="1639615"/>
                </a:lnTo>
                <a:lnTo>
                  <a:pt x="0" y="1639615"/>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5"/>
          <p:cNvSpPr/>
          <p:nvPr/>
        </p:nvSpPr>
        <p:spPr>
          <a:xfrm rot="-5400000">
            <a:off x="13359863" y="4584812"/>
            <a:ext cx="7441144" cy="2881998"/>
          </a:xfrm>
          <a:custGeom>
            <a:rect b="b" l="l" r="r" t="t"/>
            <a:pathLst>
              <a:path extrusionOk="0" h="2881998" w="7441144">
                <a:moveTo>
                  <a:pt x="0" y="0"/>
                </a:moveTo>
                <a:lnTo>
                  <a:pt x="7441144" y="0"/>
                </a:lnTo>
                <a:lnTo>
                  <a:pt x="7441144" y="2881998"/>
                </a:lnTo>
                <a:lnTo>
                  <a:pt x="0" y="2881998"/>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5"/>
          <p:cNvSpPr/>
          <p:nvPr/>
        </p:nvSpPr>
        <p:spPr>
          <a:xfrm>
            <a:off x="15810174" y="9258300"/>
            <a:ext cx="2311656" cy="696623"/>
          </a:xfrm>
          <a:custGeom>
            <a:rect b="b" l="l" r="r" t="t"/>
            <a:pathLst>
              <a:path extrusionOk="0" h="696623" w="2311656">
                <a:moveTo>
                  <a:pt x="0" y="0"/>
                </a:moveTo>
                <a:lnTo>
                  <a:pt x="2311656" y="0"/>
                </a:lnTo>
                <a:lnTo>
                  <a:pt x="2311656" y="696623"/>
                </a:lnTo>
                <a:lnTo>
                  <a:pt x="0" y="696623"/>
                </a:lnTo>
                <a:lnTo>
                  <a:pt x="0" y="0"/>
                </a:lnTo>
                <a:close/>
              </a:path>
            </a:pathLst>
          </a:custGeom>
          <a:blipFill rotWithShape="1">
            <a:blip r:embed="rId11">
              <a:alphaModFix/>
            </a:blip>
            <a:stretch>
              <a:fillRect b="0" l="-531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5"/>
          <p:cNvSpPr/>
          <p:nvPr/>
        </p:nvSpPr>
        <p:spPr>
          <a:xfrm>
            <a:off x="13666183" y="1552609"/>
            <a:ext cx="3946506" cy="2896724"/>
          </a:xfrm>
          <a:custGeom>
            <a:rect b="b" l="l" r="r" t="t"/>
            <a:pathLst>
              <a:path extrusionOk="0" h="2896724" w="3946506">
                <a:moveTo>
                  <a:pt x="0" y="0"/>
                </a:moveTo>
                <a:lnTo>
                  <a:pt x="3946506" y="0"/>
                </a:lnTo>
                <a:lnTo>
                  <a:pt x="3946506" y="2896724"/>
                </a:lnTo>
                <a:lnTo>
                  <a:pt x="0" y="2896724"/>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5"/>
          <p:cNvSpPr txBox="1"/>
          <p:nvPr/>
        </p:nvSpPr>
        <p:spPr>
          <a:xfrm>
            <a:off x="5171324" y="886483"/>
            <a:ext cx="6801960" cy="9391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3600">
                <a:solidFill>
                  <a:srgbClr val="000000"/>
                </a:solidFill>
                <a:latin typeface="Arial"/>
                <a:ea typeface="Arial"/>
                <a:cs typeface="Arial"/>
                <a:sym typeface="Arial"/>
              </a:rPr>
              <a:t>MENTHAL HEALTH AND YOUTH INITIATIVES</a:t>
            </a:r>
            <a:endParaRPr/>
          </a:p>
        </p:txBody>
      </p:sp>
      <p:sp>
        <p:nvSpPr>
          <p:cNvPr id="164" name="Google Shape;164;p5"/>
          <p:cNvSpPr txBox="1"/>
          <p:nvPr/>
        </p:nvSpPr>
        <p:spPr>
          <a:xfrm>
            <a:off x="7034945" y="9407855"/>
            <a:ext cx="4218109" cy="332330"/>
          </a:xfrm>
          <a:prstGeom prst="rect">
            <a:avLst/>
          </a:prstGeom>
          <a:noFill/>
          <a:ln>
            <a:noFill/>
          </a:ln>
        </p:spPr>
        <p:txBody>
          <a:bodyPr anchorCtr="0" anchor="t" bIns="0" lIns="0" spcFirstLastPara="1" rIns="0" wrap="square" tIns="0">
            <a:spAutoFit/>
          </a:bodyPr>
          <a:lstStyle/>
          <a:p>
            <a:pPr indent="0" lvl="0" marL="0" marR="0" rtl="0" algn="ctr">
              <a:lnSpc>
                <a:spcPct val="139937"/>
              </a:lnSpc>
              <a:spcBef>
                <a:spcPts val="0"/>
              </a:spcBef>
              <a:spcAft>
                <a:spcPts val="0"/>
              </a:spcAft>
              <a:buNone/>
            </a:pPr>
            <a:r>
              <a:rPr lang="en-US" sz="964">
                <a:solidFill>
                  <a:srgbClr val="000000"/>
                </a:solidFill>
                <a:latin typeface="Arial"/>
                <a:ea typeface="Arial"/>
                <a:cs typeface="Arial"/>
                <a:sym typeface="Arial"/>
              </a:rPr>
              <a:t>AGREEMENT NUMBER: 2023-1-DE04-KA220-YOU-000123686 PROGRAMME: ERASMUS+, KEY ACTION 2, COOPERATION PARTNERSHIP</a:t>
            </a:r>
            <a:endParaRPr/>
          </a:p>
        </p:txBody>
      </p:sp>
      <p:sp>
        <p:nvSpPr>
          <p:cNvPr id="165" name="Google Shape;165;p5"/>
          <p:cNvSpPr txBox="1"/>
          <p:nvPr/>
        </p:nvSpPr>
        <p:spPr>
          <a:xfrm>
            <a:off x="927849" y="3989800"/>
            <a:ext cx="15288900" cy="5050800"/>
          </a:xfrm>
          <a:prstGeom prst="rect">
            <a:avLst/>
          </a:prstGeom>
          <a:noFill/>
          <a:ln>
            <a:noFill/>
          </a:ln>
        </p:spPr>
        <p:txBody>
          <a:bodyPr anchorCtr="0" anchor="t" bIns="0" lIns="0" spcFirstLastPara="1" rIns="0" wrap="square" tIns="0">
            <a:spAutoFit/>
          </a:bodyPr>
          <a:lstStyle/>
          <a:p>
            <a:pPr indent="0" lvl="0" marL="0" marR="0" rtl="0" algn="just">
              <a:lnSpc>
                <a:spcPct val="200000"/>
              </a:lnSpc>
              <a:spcBef>
                <a:spcPts val="0"/>
              </a:spcBef>
              <a:spcAft>
                <a:spcPts val="0"/>
              </a:spcAft>
              <a:buNone/>
            </a:pPr>
            <a:r>
              <a:rPr b="1" lang="en-US" sz="1727">
                <a:solidFill>
                  <a:srgbClr val="009DE0"/>
                </a:solidFill>
              </a:rPr>
              <a:t>Μέθοδοι ενίσχυσης της ψυχικής υγείας</a:t>
            </a:r>
            <a:endParaRPr b="1" sz="1727">
              <a:solidFill>
                <a:srgbClr val="009DE0"/>
              </a:solidFill>
              <a:latin typeface="Arial"/>
              <a:ea typeface="Arial"/>
              <a:cs typeface="Arial"/>
              <a:sym typeface="Arial"/>
            </a:endParaRPr>
          </a:p>
          <a:p>
            <a:pPr indent="-190900" lvl="1" marL="394502" marR="0" rtl="0" algn="just">
              <a:lnSpc>
                <a:spcPct val="200000"/>
              </a:lnSpc>
              <a:spcBef>
                <a:spcPts val="0"/>
              </a:spcBef>
              <a:spcAft>
                <a:spcPts val="0"/>
              </a:spcAft>
              <a:buClr>
                <a:srgbClr val="000000"/>
              </a:buClr>
              <a:buSzPts val="1727"/>
              <a:buFont typeface="Arial"/>
              <a:buChar char="•"/>
            </a:pPr>
            <a:r>
              <a:rPr b="1" lang="en-US" sz="1727"/>
              <a:t>Ενσυνειδητότητα προς τον εαυτό σου – Ρώτα τον εαυτό σου τι χρειάζεσαι και μην βάζεις συνεχώς τις ανάγκες σου σε δεύτερη μοίρα. Αυτό δεν σημαίνει ότι αγνοείς τους άλλους, αλλά ότι συμπεριλαμβάνεις και τον εαυτό σου στη φροντίδα.</a:t>
            </a:r>
            <a:endParaRPr b="1" sz="1727"/>
          </a:p>
          <a:p>
            <a:pPr indent="-190900" lvl="1" marL="394502" marR="0" rtl="0" algn="just">
              <a:lnSpc>
                <a:spcPct val="200000"/>
              </a:lnSpc>
              <a:spcBef>
                <a:spcPts val="0"/>
              </a:spcBef>
              <a:spcAft>
                <a:spcPts val="0"/>
              </a:spcAft>
              <a:buClr>
                <a:srgbClr val="000000"/>
              </a:buClr>
              <a:buSzPts val="1727"/>
              <a:buFont typeface="Arial"/>
              <a:buChar char="•"/>
            </a:pPr>
            <a:r>
              <a:rPr b="1" lang="en-US" sz="1727"/>
              <a:t>Τρόπος ζωής – Η υγιεινή διατροφή, η τακτική άσκηση, η σταθερή καθημερινή ρουτίνα, η επαρκής ξεκούραση και ο καλός ύπνος στηρίζουν την ψυχική υγεία. Η αποφυγή καπνίσματος και υπερβολικής κατανάλωσης αλκοόλ βοηθούν επίσης σημαντικά.</a:t>
            </a:r>
            <a:endParaRPr b="1" sz="1727"/>
          </a:p>
          <a:p>
            <a:pPr indent="-190900" lvl="1" marL="394502" marR="0" rtl="0" algn="just">
              <a:lnSpc>
                <a:spcPct val="200000"/>
              </a:lnSpc>
              <a:spcBef>
                <a:spcPts val="0"/>
              </a:spcBef>
              <a:spcAft>
                <a:spcPts val="0"/>
              </a:spcAft>
              <a:buClr>
                <a:srgbClr val="000000"/>
              </a:buClr>
              <a:buSzPts val="1727"/>
              <a:buFont typeface="Arial"/>
              <a:buChar char="•"/>
            </a:pPr>
            <a:r>
              <a:rPr b="1" lang="en-US" sz="1727"/>
              <a:t>Κοινωνική σύνδεση – Η κοινωνική δραστηριοποίηση μπορεί να ενισχύσει την ψυχική ευεξία και να φέρει χαρά. Οι σχέσεις μας είναι πηγή δύναμης και στήριξης.</a:t>
            </a:r>
            <a:endParaRPr b="1" sz="1727"/>
          </a:p>
          <a:p>
            <a:pPr indent="-190900" lvl="1" marL="394502" marR="0" rtl="0" algn="just">
              <a:lnSpc>
                <a:spcPct val="200000"/>
              </a:lnSpc>
              <a:spcBef>
                <a:spcPts val="0"/>
              </a:spcBef>
              <a:spcAft>
                <a:spcPts val="0"/>
              </a:spcAft>
              <a:buClr>
                <a:srgbClr val="000000"/>
              </a:buClr>
              <a:buSzPts val="1727"/>
              <a:buFont typeface="Arial"/>
              <a:buChar char="•"/>
            </a:pPr>
            <a:r>
              <a:rPr b="1" lang="en-US" sz="1727"/>
              <a:t>Διαχωρισμός εργασίας και προσωπικής ζωής – Είναι σημαντικό να υπάρχουν όρια ώστε να προλαμβάνεται η εξάντληση.</a:t>
            </a:r>
            <a:endParaRPr b="1" sz="1727"/>
          </a:p>
          <a:p>
            <a:pPr indent="-190900" lvl="1" marL="394502" marR="0" rtl="0" algn="just">
              <a:lnSpc>
                <a:spcPct val="200000"/>
              </a:lnSpc>
              <a:spcBef>
                <a:spcPts val="0"/>
              </a:spcBef>
              <a:spcAft>
                <a:spcPts val="0"/>
              </a:spcAft>
              <a:buClr>
                <a:srgbClr val="000000"/>
              </a:buClr>
              <a:buSzPts val="1727"/>
              <a:buFont typeface="Arial"/>
              <a:buChar char="•"/>
            </a:pPr>
            <a:r>
              <a:rPr b="1" lang="en-US" sz="1727"/>
              <a:t>Αποφυγή στρες και υπερφόρτωσης – Αναγνώρισε τα όριά σου και δώσε χώρο για ξεκούραση και χαλάρωση.</a:t>
            </a:r>
            <a:endParaRPr b="1" sz="1727"/>
          </a:p>
          <a:p>
            <a:pPr indent="-190900" lvl="1" marL="394502" marR="0" rtl="0" algn="just">
              <a:lnSpc>
                <a:spcPct val="200000"/>
              </a:lnSpc>
              <a:spcBef>
                <a:spcPts val="0"/>
              </a:spcBef>
              <a:spcAft>
                <a:spcPts val="0"/>
              </a:spcAft>
              <a:buClr>
                <a:srgbClr val="000000"/>
              </a:buClr>
              <a:buSzPts val="1727"/>
              <a:buFont typeface="Arial"/>
              <a:buChar char="•"/>
            </a:pPr>
            <a:r>
              <a:rPr b="1" lang="en-US" sz="1727"/>
              <a:t>Κίνηση και άσκηση – Η σωματική δραστηριότητα βοηθά στην εκτόνωση του άγχους και στη διαχείριση δύσκολων καταστάσεων.</a:t>
            </a:r>
            <a:endParaRPr b="1" sz="1727"/>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6"/>
          <p:cNvSpPr/>
          <p:nvPr/>
        </p:nvSpPr>
        <p:spPr>
          <a:xfrm>
            <a:off x="323611" y="9040602"/>
            <a:ext cx="995021" cy="1085886"/>
          </a:xfrm>
          <a:custGeom>
            <a:rect b="b" l="l" r="r" t="t"/>
            <a:pathLst>
              <a:path extrusionOk="0" h="1085886" w="995021">
                <a:moveTo>
                  <a:pt x="0" y="0"/>
                </a:moveTo>
                <a:lnTo>
                  <a:pt x="995020" y="0"/>
                </a:lnTo>
                <a:lnTo>
                  <a:pt x="995020" y="1085887"/>
                </a:lnTo>
                <a:lnTo>
                  <a:pt x="0" y="1085887"/>
                </a:lnTo>
                <a:lnTo>
                  <a:pt x="0" y="0"/>
                </a:lnTo>
                <a:close/>
              </a:path>
            </a:pathLst>
          </a:custGeom>
          <a:blipFill rotWithShape="1">
            <a:blip r:embed="rId3">
              <a:alphaModFix/>
            </a:blip>
            <a:stretch>
              <a:fillRect b="0" l="0" r="-874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6"/>
          <p:cNvSpPr/>
          <p:nvPr/>
        </p:nvSpPr>
        <p:spPr>
          <a:xfrm>
            <a:off x="1890131" y="9302193"/>
            <a:ext cx="1886814" cy="638956"/>
          </a:xfrm>
          <a:custGeom>
            <a:rect b="b" l="l" r="r" t="t"/>
            <a:pathLst>
              <a:path extrusionOk="0" h="638956" w="1886814">
                <a:moveTo>
                  <a:pt x="0" y="0"/>
                </a:moveTo>
                <a:lnTo>
                  <a:pt x="1886815" y="0"/>
                </a:lnTo>
                <a:lnTo>
                  <a:pt x="1886815" y="638956"/>
                </a:lnTo>
                <a:lnTo>
                  <a:pt x="0" y="638956"/>
                </a:lnTo>
                <a:lnTo>
                  <a:pt x="0" y="0"/>
                </a:lnTo>
                <a:close/>
              </a:path>
            </a:pathLst>
          </a:custGeom>
          <a:blipFill rotWithShape="1">
            <a:blip r:embed="rId4">
              <a:alphaModFix/>
            </a:blip>
            <a:stretch>
              <a:fillRect b="-7506" l="0" r="0" t="-750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6"/>
          <p:cNvSpPr/>
          <p:nvPr/>
        </p:nvSpPr>
        <p:spPr>
          <a:xfrm>
            <a:off x="4638377" y="9258300"/>
            <a:ext cx="1681730" cy="786140"/>
          </a:xfrm>
          <a:custGeom>
            <a:rect b="b" l="l" r="r" t="t"/>
            <a:pathLst>
              <a:path extrusionOk="0" h="786140" w="1681730">
                <a:moveTo>
                  <a:pt x="0" y="0"/>
                </a:moveTo>
                <a:lnTo>
                  <a:pt x="1681730" y="0"/>
                </a:lnTo>
                <a:lnTo>
                  <a:pt x="1681730" y="786140"/>
                </a:lnTo>
                <a:lnTo>
                  <a:pt x="0" y="786140"/>
                </a:lnTo>
                <a:lnTo>
                  <a:pt x="0" y="0"/>
                </a:lnTo>
                <a:close/>
              </a:path>
            </a:pathLst>
          </a:custGeom>
          <a:blipFill rotWithShape="1">
            <a:blip r:embed="rId5">
              <a:alphaModFix/>
            </a:blip>
            <a:stretch>
              <a:fillRect b="-47729" l="0" r="0" t="-6618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6"/>
          <p:cNvSpPr/>
          <p:nvPr/>
        </p:nvSpPr>
        <p:spPr>
          <a:xfrm>
            <a:off x="11748291" y="9281637"/>
            <a:ext cx="1669651" cy="659512"/>
          </a:xfrm>
          <a:custGeom>
            <a:rect b="b" l="l" r="r" t="t"/>
            <a:pathLst>
              <a:path extrusionOk="0" h="659512" w="1669651">
                <a:moveTo>
                  <a:pt x="0" y="0"/>
                </a:moveTo>
                <a:lnTo>
                  <a:pt x="1669651" y="0"/>
                </a:lnTo>
                <a:lnTo>
                  <a:pt x="1669651" y="659512"/>
                </a:lnTo>
                <a:lnTo>
                  <a:pt x="0" y="65951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6"/>
          <p:cNvSpPr/>
          <p:nvPr/>
        </p:nvSpPr>
        <p:spPr>
          <a:xfrm>
            <a:off x="-2232332" y="-1442653"/>
            <a:ext cx="5960478" cy="4733901"/>
          </a:xfrm>
          <a:custGeom>
            <a:rect b="b" l="l" r="r" t="t"/>
            <a:pathLst>
              <a:path extrusionOk="0" h="4733901" w="5960478">
                <a:moveTo>
                  <a:pt x="0" y="0"/>
                </a:moveTo>
                <a:lnTo>
                  <a:pt x="5960478" y="0"/>
                </a:lnTo>
                <a:lnTo>
                  <a:pt x="5960478" y="4733901"/>
                </a:lnTo>
                <a:lnTo>
                  <a:pt x="0" y="4733901"/>
                </a:lnTo>
                <a:lnTo>
                  <a:pt x="0" y="0"/>
                </a:lnTo>
                <a:close/>
              </a:path>
            </a:pathLst>
          </a:custGeom>
          <a:blipFill rotWithShape="1">
            <a:blip r:embed="rId7">
              <a:alphaModFix/>
            </a:blip>
            <a:stretch>
              <a:fillRect b="0" l="-17490" r="-1749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6"/>
          <p:cNvSpPr/>
          <p:nvPr/>
        </p:nvSpPr>
        <p:spPr>
          <a:xfrm>
            <a:off x="13989442" y="8762591"/>
            <a:ext cx="1268872" cy="1967585"/>
          </a:xfrm>
          <a:custGeom>
            <a:rect b="b" l="l" r="r" t="t"/>
            <a:pathLst>
              <a:path extrusionOk="0" h="1967585" w="1268872">
                <a:moveTo>
                  <a:pt x="0" y="0"/>
                </a:moveTo>
                <a:lnTo>
                  <a:pt x="1268872" y="0"/>
                </a:lnTo>
                <a:lnTo>
                  <a:pt x="1268872" y="1967585"/>
                </a:lnTo>
                <a:lnTo>
                  <a:pt x="0" y="1967585"/>
                </a:lnTo>
                <a:lnTo>
                  <a:pt x="0" y="0"/>
                </a:lnTo>
                <a:close/>
              </a:path>
            </a:pathLst>
          </a:custGeom>
          <a:blipFill rotWithShape="1">
            <a:blip r:embed="rId8">
              <a:alphaModFix/>
            </a:blip>
            <a:stretch>
              <a:fillRect b="0" l="0" r="-10679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6"/>
          <p:cNvSpPr/>
          <p:nvPr/>
        </p:nvSpPr>
        <p:spPr>
          <a:xfrm rot="10800000">
            <a:off x="-1906998" y="29919"/>
            <a:ext cx="7386240" cy="2860733"/>
          </a:xfrm>
          <a:custGeom>
            <a:rect b="b" l="l" r="r" t="t"/>
            <a:pathLst>
              <a:path extrusionOk="0" h="2860733" w="7386240">
                <a:moveTo>
                  <a:pt x="0" y="0"/>
                </a:moveTo>
                <a:lnTo>
                  <a:pt x="7386240" y="0"/>
                </a:lnTo>
                <a:lnTo>
                  <a:pt x="7386240" y="2860732"/>
                </a:lnTo>
                <a:lnTo>
                  <a:pt x="0" y="2860732"/>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6"/>
          <p:cNvSpPr/>
          <p:nvPr/>
        </p:nvSpPr>
        <p:spPr>
          <a:xfrm>
            <a:off x="96774" y="0"/>
            <a:ext cx="1501781" cy="1639615"/>
          </a:xfrm>
          <a:custGeom>
            <a:rect b="b" l="l" r="r" t="t"/>
            <a:pathLst>
              <a:path extrusionOk="0" h="1639615" w="1501781">
                <a:moveTo>
                  <a:pt x="0" y="0"/>
                </a:moveTo>
                <a:lnTo>
                  <a:pt x="1501780" y="0"/>
                </a:lnTo>
                <a:lnTo>
                  <a:pt x="1501780" y="1639615"/>
                </a:lnTo>
                <a:lnTo>
                  <a:pt x="0" y="1639615"/>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6"/>
          <p:cNvSpPr/>
          <p:nvPr/>
        </p:nvSpPr>
        <p:spPr>
          <a:xfrm rot="-5400000">
            <a:off x="13359863" y="4584812"/>
            <a:ext cx="7441144" cy="2881998"/>
          </a:xfrm>
          <a:custGeom>
            <a:rect b="b" l="l" r="r" t="t"/>
            <a:pathLst>
              <a:path extrusionOk="0" h="2881998" w="7441144">
                <a:moveTo>
                  <a:pt x="0" y="0"/>
                </a:moveTo>
                <a:lnTo>
                  <a:pt x="7441144" y="0"/>
                </a:lnTo>
                <a:lnTo>
                  <a:pt x="7441144" y="2881998"/>
                </a:lnTo>
                <a:lnTo>
                  <a:pt x="0" y="2881998"/>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6"/>
          <p:cNvSpPr/>
          <p:nvPr/>
        </p:nvSpPr>
        <p:spPr>
          <a:xfrm>
            <a:off x="15810174" y="9258300"/>
            <a:ext cx="2311656" cy="696623"/>
          </a:xfrm>
          <a:custGeom>
            <a:rect b="b" l="l" r="r" t="t"/>
            <a:pathLst>
              <a:path extrusionOk="0" h="696623" w="2311656">
                <a:moveTo>
                  <a:pt x="0" y="0"/>
                </a:moveTo>
                <a:lnTo>
                  <a:pt x="2311656" y="0"/>
                </a:lnTo>
                <a:lnTo>
                  <a:pt x="2311656" y="696623"/>
                </a:lnTo>
                <a:lnTo>
                  <a:pt x="0" y="696623"/>
                </a:lnTo>
                <a:lnTo>
                  <a:pt x="0" y="0"/>
                </a:lnTo>
                <a:close/>
              </a:path>
            </a:pathLst>
          </a:custGeom>
          <a:blipFill rotWithShape="1">
            <a:blip r:embed="rId11">
              <a:alphaModFix/>
            </a:blip>
            <a:stretch>
              <a:fillRect b="0" l="-531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6"/>
          <p:cNvSpPr/>
          <p:nvPr/>
        </p:nvSpPr>
        <p:spPr>
          <a:xfrm>
            <a:off x="13139975" y="5328833"/>
            <a:ext cx="3118434" cy="3437456"/>
          </a:xfrm>
          <a:custGeom>
            <a:rect b="b" l="l" r="r" t="t"/>
            <a:pathLst>
              <a:path extrusionOk="0" h="3437456" w="3118434">
                <a:moveTo>
                  <a:pt x="0" y="0"/>
                </a:moveTo>
                <a:lnTo>
                  <a:pt x="3118434" y="0"/>
                </a:lnTo>
                <a:lnTo>
                  <a:pt x="3118434" y="3437456"/>
                </a:lnTo>
                <a:lnTo>
                  <a:pt x="0" y="3437456"/>
                </a:lnTo>
                <a:lnTo>
                  <a:pt x="0" y="0"/>
                </a:lnTo>
                <a:close/>
              </a:path>
            </a:pathLst>
          </a:custGeom>
          <a:blipFill rotWithShape="1">
            <a:blip r:embed="rId12">
              <a:alphaModFix/>
            </a:blip>
            <a:stretch>
              <a:fillRect b="-14206" l="0" r="-1125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6"/>
          <p:cNvSpPr txBox="1"/>
          <p:nvPr/>
        </p:nvSpPr>
        <p:spPr>
          <a:xfrm>
            <a:off x="5171324" y="886483"/>
            <a:ext cx="6801960" cy="9391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3600">
                <a:solidFill>
                  <a:srgbClr val="000000"/>
                </a:solidFill>
                <a:latin typeface="Arial"/>
                <a:ea typeface="Arial"/>
                <a:cs typeface="Arial"/>
                <a:sym typeface="Arial"/>
              </a:rPr>
              <a:t>MENTHAL HEALTH AND YOUTH INITIATIVES</a:t>
            </a:r>
            <a:endParaRPr/>
          </a:p>
        </p:txBody>
      </p:sp>
      <p:sp>
        <p:nvSpPr>
          <p:cNvPr id="182" name="Google Shape;182;p6"/>
          <p:cNvSpPr txBox="1"/>
          <p:nvPr/>
        </p:nvSpPr>
        <p:spPr>
          <a:xfrm>
            <a:off x="7034945" y="9407855"/>
            <a:ext cx="4218109" cy="332330"/>
          </a:xfrm>
          <a:prstGeom prst="rect">
            <a:avLst/>
          </a:prstGeom>
          <a:noFill/>
          <a:ln>
            <a:noFill/>
          </a:ln>
        </p:spPr>
        <p:txBody>
          <a:bodyPr anchorCtr="0" anchor="t" bIns="0" lIns="0" spcFirstLastPara="1" rIns="0" wrap="square" tIns="0">
            <a:spAutoFit/>
          </a:bodyPr>
          <a:lstStyle/>
          <a:p>
            <a:pPr indent="0" lvl="0" marL="0" marR="0" rtl="0" algn="ctr">
              <a:lnSpc>
                <a:spcPct val="139937"/>
              </a:lnSpc>
              <a:spcBef>
                <a:spcPts val="0"/>
              </a:spcBef>
              <a:spcAft>
                <a:spcPts val="0"/>
              </a:spcAft>
              <a:buNone/>
            </a:pPr>
            <a:r>
              <a:rPr lang="en-US" sz="964">
                <a:solidFill>
                  <a:srgbClr val="000000"/>
                </a:solidFill>
                <a:latin typeface="Arial"/>
                <a:ea typeface="Arial"/>
                <a:cs typeface="Arial"/>
                <a:sym typeface="Arial"/>
              </a:rPr>
              <a:t>AGREEMENT NUMBER: 2023-1-DE04-KA220-YOU-000123686 PROGRAMME: ERASMUS+, KEY ACTION 2, COOPERATION PARTNERSHIP</a:t>
            </a:r>
            <a:endParaRPr/>
          </a:p>
        </p:txBody>
      </p:sp>
      <p:sp>
        <p:nvSpPr>
          <p:cNvPr id="183" name="Google Shape;183;p6"/>
          <p:cNvSpPr txBox="1"/>
          <p:nvPr/>
        </p:nvSpPr>
        <p:spPr>
          <a:xfrm>
            <a:off x="1318625" y="3714075"/>
            <a:ext cx="12099300" cy="4218300"/>
          </a:xfrm>
          <a:prstGeom prst="rect">
            <a:avLst/>
          </a:prstGeom>
          <a:noFill/>
          <a:ln>
            <a:noFill/>
          </a:ln>
        </p:spPr>
        <p:txBody>
          <a:bodyPr anchorCtr="0" anchor="t" bIns="0" lIns="0" spcFirstLastPara="1" rIns="0" wrap="square" tIns="0">
            <a:spAutoFit/>
          </a:bodyPr>
          <a:lstStyle/>
          <a:p>
            <a:pPr indent="0" lvl="0" marL="0" marR="0" rtl="0" algn="just">
              <a:lnSpc>
                <a:spcPct val="200000"/>
              </a:lnSpc>
              <a:spcBef>
                <a:spcPts val="0"/>
              </a:spcBef>
              <a:spcAft>
                <a:spcPts val="0"/>
              </a:spcAft>
              <a:buNone/>
            </a:pPr>
            <a:r>
              <a:rPr b="1" lang="en-US" sz="1827">
                <a:solidFill>
                  <a:srgbClr val="009DE0"/>
                </a:solidFill>
              </a:rPr>
              <a:t>Μέθοδοι ενίσχυσης της ψυχικής υγείας</a:t>
            </a:r>
            <a:endParaRPr b="1" sz="1827"/>
          </a:p>
          <a:p>
            <a:pPr indent="-344614" lvl="0" marL="457200" marR="0" rtl="0" algn="just">
              <a:lnSpc>
                <a:spcPct val="200000"/>
              </a:lnSpc>
              <a:spcBef>
                <a:spcPts val="0"/>
              </a:spcBef>
              <a:spcAft>
                <a:spcPts val="0"/>
              </a:spcAft>
              <a:buSzPts val="1827"/>
              <a:buChar char="●"/>
            </a:pPr>
            <a:r>
              <a:rPr b="1" lang="en-US" sz="1827"/>
              <a:t>Χρήση ασκήσεων χαλάρωσης – Τεχνικές όπως η βαθιά αναπνοή, ο διαλογισμός ή η προοδευτική μυϊκή χαλάρωση βοηθούν στη μείωση του άγχους και στη σταθεροποίηση της ψυχικής κατάστασης.</a:t>
            </a:r>
            <a:endParaRPr b="1" sz="1827"/>
          </a:p>
          <a:p>
            <a:pPr indent="-344614" lvl="0" marL="457200" marR="0" rtl="0" algn="just">
              <a:lnSpc>
                <a:spcPct val="200000"/>
              </a:lnSpc>
              <a:spcBef>
                <a:spcPts val="0"/>
              </a:spcBef>
              <a:spcAft>
                <a:spcPts val="0"/>
              </a:spcAft>
              <a:buSzPts val="1827"/>
              <a:buChar char="●"/>
            </a:pPr>
            <a:r>
              <a:rPr b="1" lang="en-US" sz="1827"/>
              <a:t>Ενίσχυση της ψυχικής ανθεκτικότητας (resilience) – Η ανάπτυξη δεξιοτήτων για την αντιμετώπιση δυσκολιών και αλλαγών με ψυχραιμία και προσαρμοστικότητα.</a:t>
            </a:r>
            <a:endParaRPr b="1" sz="1827"/>
          </a:p>
          <a:p>
            <a:pPr indent="-344614" lvl="0" marL="457200" marR="0" rtl="0" algn="just">
              <a:lnSpc>
                <a:spcPct val="200000"/>
              </a:lnSpc>
              <a:spcBef>
                <a:spcPts val="0"/>
              </a:spcBef>
              <a:spcAft>
                <a:spcPts val="0"/>
              </a:spcAft>
              <a:buSzPts val="1827"/>
              <a:buChar char="●"/>
            </a:pPr>
            <a:r>
              <a:rPr b="1" lang="en-US" sz="1827"/>
              <a:t>Διατήρηση της περιέργειας – Η ενεργή αναζήτηση νέων εμπειριών και γνώσεων φέρνει ποικιλία στην καθημερινότητα και διατηρεί τον νου ζωντανό και εστιασμένο.</a:t>
            </a:r>
            <a:endParaRPr b="1" sz="1827"/>
          </a:p>
          <a:p>
            <a:pPr indent="0" lvl="0" marL="0" marR="0" rtl="0" algn="just">
              <a:lnSpc>
                <a:spcPct val="200000"/>
              </a:lnSpc>
              <a:spcBef>
                <a:spcPts val="0"/>
              </a:spcBef>
              <a:spcAft>
                <a:spcPts val="0"/>
              </a:spcAft>
              <a:buNone/>
            </a:pPr>
            <a:r>
              <a:rPr b="1" lang="en-US" sz="1827"/>
              <a:t>(Πηγή: AOK, Περιοδικό Υγείας, 2022)</a:t>
            </a:r>
            <a:endParaRPr b="1" sz="1827"/>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7"/>
          <p:cNvSpPr/>
          <p:nvPr/>
        </p:nvSpPr>
        <p:spPr>
          <a:xfrm>
            <a:off x="323611" y="9040602"/>
            <a:ext cx="995021" cy="1085886"/>
          </a:xfrm>
          <a:custGeom>
            <a:rect b="b" l="l" r="r" t="t"/>
            <a:pathLst>
              <a:path extrusionOk="0" h="1085886" w="995021">
                <a:moveTo>
                  <a:pt x="0" y="0"/>
                </a:moveTo>
                <a:lnTo>
                  <a:pt x="995020" y="0"/>
                </a:lnTo>
                <a:lnTo>
                  <a:pt x="995020" y="1085887"/>
                </a:lnTo>
                <a:lnTo>
                  <a:pt x="0" y="1085887"/>
                </a:lnTo>
                <a:lnTo>
                  <a:pt x="0" y="0"/>
                </a:lnTo>
                <a:close/>
              </a:path>
            </a:pathLst>
          </a:custGeom>
          <a:blipFill rotWithShape="1">
            <a:blip r:embed="rId3">
              <a:alphaModFix/>
            </a:blip>
            <a:stretch>
              <a:fillRect b="0" l="0" r="-874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7"/>
          <p:cNvSpPr/>
          <p:nvPr/>
        </p:nvSpPr>
        <p:spPr>
          <a:xfrm>
            <a:off x="1890131" y="9302193"/>
            <a:ext cx="1886814" cy="638956"/>
          </a:xfrm>
          <a:custGeom>
            <a:rect b="b" l="l" r="r" t="t"/>
            <a:pathLst>
              <a:path extrusionOk="0" h="638956" w="1886814">
                <a:moveTo>
                  <a:pt x="0" y="0"/>
                </a:moveTo>
                <a:lnTo>
                  <a:pt x="1886815" y="0"/>
                </a:lnTo>
                <a:lnTo>
                  <a:pt x="1886815" y="638956"/>
                </a:lnTo>
                <a:lnTo>
                  <a:pt x="0" y="638956"/>
                </a:lnTo>
                <a:lnTo>
                  <a:pt x="0" y="0"/>
                </a:lnTo>
                <a:close/>
              </a:path>
            </a:pathLst>
          </a:custGeom>
          <a:blipFill rotWithShape="1">
            <a:blip r:embed="rId4">
              <a:alphaModFix/>
            </a:blip>
            <a:stretch>
              <a:fillRect b="-7506" l="0" r="0" t="-750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7"/>
          <p:cNvSpPr/>
          <p:nvPr/>
        </p:nvSpPr>
        <p:spPr>
          <a:xfrm>
            <a:off x="4638377" y="9258300"/>
            <a:ext cx="1681730" cy="786140"/>
          </a:xfrm>
          <a:custGeom>
            <a:rect b="b" l="l" r="r" t="t"/>
            <a:pathLst>
              <a:path extrusionOk="0" h="786140" w="1681730">
                <a:moveTo>
                  <a:pt x="0" y="0"/>
                </a:moveTo>
                <a:lnTo>
                  <a:pt x="1681730" y="0"/>
                </a:lnTo>
                <a:lnTo>
                  <a:pt x="1681730" y="786140"/>
                </a:lnTo>
                <a:lnTo>
                  <a:pt x="0" y="786140"/>
                </a:lnTo>
                <a:lnTo>
                  <a:pt x="0" y="0"/>
                </a:lnTo>
                <a:close/>
              </a:path>
            </a:pathLst>
          </a:custGeom>
          <a:blipFill rotWithShape="1">
            <a:blip r:embed="rId5">
              <a:alphaModFix/>
            </a:blip>
            <a:stretch>
              <a:fillRect b="-47729" l="0" r="0" t="-6618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7"/>
          <p:cNvSpPr/>
          <p:nvPr/>
        </p:nvSpPr>
        <p:spPr>
          <a:xfrm>
            <a:off x="11748291" y="9281637"/>
            <a:ext cx="1669651" cy="659512"/>
          </a:xfrm>
          <a:custGeom>
            <a:rect b="b" l="l" r="r" t="t"/>
            <a:pathLst>
              <a:path extrusionOk="0" h="659512" w="1669651">
                <a:moveTo>
                  <a:pt x="0" y="0"/>
                </a:moveTo>
                <a:lnTo>
                  <a:pt x="1669651" y="0"/>
                </a:lnTo>
                <a:lnTo>
                  <a:pt x="1669651" y="659512"/>
                </a:lnTo>
                <a:lnTo>
                  <a:pt x="0" y="65951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7"/>
          <p:cNvSpPr/>
          <p:nvPr/>
        </p:nvSpPr>
        <p:spPr>
          <a:xfrm>
            <a:off x="-2232332" y="-1442653"/>
            <a:ext cx="5960478" cy="4733901"/>
          </a:xfrm>
          <a:custGeom>
            <a:rect b="b" l="l" r="r" t="t"/>
            <a:pathLst>
              <a:path extrusionOk="0" h="4733901" w="5960478">
                <a:moveTo>
                  <a:pt x="0" y="0"/>
                </a:moveTo>
                <a:lnTo>
                  <a:pt x="5960478" y="0"/>
                </a:lnTo>
                <a:lnTo>
                  <a:pt x="5960478" y="4733901"/>
                </a:lnTo>
                <a:lnTo>
                  <a:pt x="0" y="4733901"/>
                </a:lnTo>
                <a:lnTo>
                  <a:pt x="0" y="0"/>
                </a:lnTo>
                <a:close/>
              </a:path>
            </a:pathLst>
          </a:custGeom>
          <a:blipFill rotWithShape="1">
            <a:blip r:embed="rId7">
              <a:alphaModFix/>
            </a:blip>
            <a:stretch>
              <a:fillRect b="0" l="-17490" r="-1749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7"/>
          <p:cNvSpPr/>
          <p:nvPr/>
        </p:nvSpPr>
        <p:spPr>
          <a:xfrm>
            <a:off x="13989442" y="8762591"/>
            <a:ext cx="1268872" cy="1967585"/>
          </a:xfrm>
          <a:custGeom>
            <a:rect b="b" l="l" r="r" t="t"/>
            <a:pathLst>
              <a:path extrusionOk="0" h="1967585" w="1268872">
                <a:moveTo>
                  <a:pt x="0" y="0"/>
                </a:moveTo>
                <a:lnTo>
                  <a:pt x="1268872" y="0"/>
                </a:lnTo>
                <a:lnTo>
                  <a:pt x="1268872" y="1967585"/>
                </a:lnTo>
                <a:lnTo>
                  <a:pt x="0" y="1967585"/>
                </a:lnTo>
                <a:lnTo>
                  <a:pt x="0" y="0"/>
                </a:lnTo>
                <a:close/>
              </a:path>
            </a:pathLst>
          </a:custGeom>
          <a:blipFill rotWithShape="1">
            <a:blip r:embed="rId8">
              <a:alphaModFix/>
            </a:blip>
            <a:stretch>
              <a:fillRect b="0" l="0" r="-10679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7"/>
          <p:cNvSpPr/>
          <p:nvPr/>
        </p:nvSpPr>
        <p:spPr>
          <a:xfrm rot="10800000">
            <a:off x="-1906998" y="29919"/>
            <a:ext cx="7386240" cy="2860733"/>
          </a:xfrm>
          <a:custGeom>
            <a:rect b="b" l="l" r="r" t="t"/>
            <a:pathLst>
              <a:path extrusionOk="0" h="2860733" w="7386240">
                <a:moveTo>
                  <a:pt x="0" y="0"/>
                </a:moveTo>
                <a:lnTo>
                  <a:pt x="7386240" y="0"/>
                </a:lnTo>
                <a:lnTo>
                  <a:pt x="7386240" y="2860732"/>
                </a:lnTo>
                <a:lnTo>
                  <a:pt x="0" y="2860732"/>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7"/>
          <p:cNvSpPr/>
          <p:nvPr/>
        </p:nvSpPr>
        <p:spPr>
          <a:xfrm>
            <a:off x="96774" y="0"/>
            <a:ext cx="1501781" cy="1639615"/>
          </a:xfrm>
          <a:custGeom>
            <a:rect b="b" l="l" r="r" t="t"/>
            <a:pathLst>
              <a:path extrusionOk="0" h="1639615" w="1501781">
                <a:moveTo>
                  <a:pt x="0" y="0"/>
                </a:moveTo>
                <a:lnTo>
                  <a:pt x="1501780" y="0"/>
                </a:lnTo>
                <a:lnTo>
                  <a:pt x="1501780" y="1639615"/>
                </a:lnTo>
                <a:lnTo>
                  <a:pt x="0" y="1639615"/>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7"/>
          <p:cNvSpPr/>
          <p:nvPr/>
        </p:nvSpPr>
        <p:spPr>
          <a:xfrm rot="-5400000">
            <a:off x="13359863" y="4584812"/>
            <a:ext cx="7441144" cy="2881998"/>
          </a:xfrm>
          <a:custGeom>
            <a:rect b="b" l="l" r="r" t="t"/>
            <a:pathLst>
              <a:path extrusionOk="0" h="2881998" w="7441144">
                <a:moveTo>
                  <a:pt x="0" y="0"/>
                </a:moveTo>
                <a:lnTo>
                  <a:pt x="7441144" y="0"/>
                </a:lnTo>
                <a:lnTo>
                  <a:pt x="7441144" y="2881998"/>
                </a:lnTo>
                <a:lnTo>
                  <a:pt x="0" y="2881998"/>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7"/>
          <p:cNvSpPr txBox="1"/>
          <p:nvPr/>
        </p:nvSpPr>
        <p:spPr>
          <a:xfrm>
            <a:off x="5171324" y="886483"/>
            <a:ext cx="6801960" cy="9391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3600">
                <a:solidFill>
                  <a:srgbClr val="000000"/>
                </a:solidFill>
                <a:latin typeface="Arial"/>
                <a:ea typeface="Arial"/>
                <a:cs typeface="Arial"/>
                <a:sym typeface="Arial"/>
              </a:rPr>
              <a:t>MENTHAL HEALTH AND YOUTH INITIATIVES</a:t>
            </a:r>
            <a:endParaRPr/>
          </a:p>
        </p:txBody>
      </p:sp>
      <p:sp>
        <p:nvSpPr>
          <p:cNvPr id="198" name="Google Shape;198;p7"/>
          <p:cNvSpPr/>
          <p:nvPr/>
        </p:nvSpPr>
        <p:spPr>
          <a:xfrm>
            <a:off x="15810174" y="9258300"/>
            <a:ext cx="2311656" cy="696623"/>
          </a:xfrm>
          <a:custGeom>
            <a:rect b="b" l="l" r="r" t="t"/>
            <a:pathLst>
              <a:path extrusionOk="0" h="696623" w="2311656">
                <a:moveTo>
                  <a:pt x="0" y="0"/>
                </a:moveTo>
                <a:lnTo>
                  <a:pt x="2311656" y="0"/>
                </a:lnTo>
                <a:lnTo>
                  <a:pt x="2311656" y="696623"/>
                </a:lnTo>
                <a:lnTo>
                  <a:pt x="0" y="696623"/>
                </a:lnTo>
                <a:lnTo>
                  <a:pt x="0" y="0"/>
                </a:lnTo>
                <a:close/>
              </a:path>
            </a:pathLst>
          </a:custGeom>
          <a:blipFill rotWithShape="1">
            <a:blip r:embed="rId11">
              <a:alphaModFix/>
            </a:blip>
            <a:stretch>
              <a:fillRect b="0" l="-531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7"/>
          <p:cNvSpPr txBox="1"/>
          <p:nvPr/>
        </p:nvSpPr>
        <p:spPr>
          <a:xfrm>
            <a:off x="7034945" y="9407855"/>
            <a:ext cx="4218109" cy="332330"/>
          </a:xfrm>
          <a:prstGeom prst="rect">
            <a:avLst/>
          </a:prstGeom>
          <a:noFill/>
          <a:ln>
            <a:noFill/>
          </a:ln>
        </p:spPr>
        <p:txBody>
          <a:bodyPr anchorCtr="0" anchor="t" bIns="0" lIns="0" spcFirstLastPara="1" rIns="0" wrap="square" tIns="0">
            <a:spAutoFit/>
          </a:bodyPr>
          <a:lstStyle/>
          <a:p>
            <a:pPr indent="0" lvl="0" marL="0" marR="0" rtl="0" algn="ctr">
              <a:lnSpc>
                <a:spcPct val="139937"/>
              </a:lnSpc>
              <a:spcBef>
                <a:spcPts val="0"/>
              </a:spcBef>
              <a:spcAft>
                <a:spcPts val="0"/>
              </a:spcAft>
              <a:buNone/>
            </a:pPr>
            <a:r>
              <a:rPr lang="en-US" sz="964">
                <a:solidFill>
                  <a:srgbClr val="000000"/>
                </a:solidFill>
                <a:latin typeface="Arial"/>
                <a:ea typeface="Arial"/>
                <a:cs typeface="Arial"/>
                <a:sym typeface="Arial"/>
              </a:rPr>
              <a:t>AGREEMENT NUMBER: 2023-1-DE04-KA220-YOU-000123686 PROGRAMME: ERASMUS+, KEY ACTION 2, COOPERATION PARTNERSHIP</a:t>
            </a:r>
            <a:endParaRPr/>
          </a:p>
        </p:txBody>
      </p:sp>
      <p:sp>
        <p:nvSpPr>
          <p:cNvPr id="200" name="Google Shape;200;p7"/>
          <p:cNvSpPr txBox="1"/>
          <p:nvPr/>
        </p:nvSpPr>
        <p:spPr>
          <a:xfrm>
            <a:off x="2132221" y="4253750"/>
            <a:ext cx="13776300" cy="1028400"/>
          </a:xfrm>
          <a:prstGeom prst="rect">
            <a:avLst/>
          </a:prstGeom>
          <a:noFill/>
          <a:ln>
            <a:noFill/>
          </a:ln>
        </p:spPr>
        <p:txBody>
          <a:bodyPr anchorCtr="0" anchor="t" bIns="0" lIns="0" spcFirstLastPara="1" rIns="0" wrap="square" tIns="0">
            <a:spAutoFit/>
          </a:bodyPr>
          <a:lstStyle/>
          <a:p>
            <a:pPr indent="0" lvl="0" marL="0" marR="0" rtl="0" algn="ctr">
              <a:lnSpc>
                <a:spcPct val="200000"/>
              </a:lnSpc>
              <a:spcBef>
                <a:spcPts val="0"/>
              </a:spcBef>
              <a:spcAft>
                <a:spcPts val="0"/>
              </a:spcAft>
              <a:buNone/>
            </a:pPr>
            <a:r>
              <a:rPr b="1" lang="en-US" sz="2227"/>
              <a:t>Με ισορροπημένη ψυχική υγεία, είναι δυνατόν να αντέξουμε τις στρεσογόνες καταστάσεις της καθημερινότητας και να τις αντιμετωπίσουμε με θετικό τρόπο.</a:t>
            </a:r>
            <a:endParaRPr b="1" sz="2227">
              <a:solidFill>
                <a:srgbClr val="000000"/>
              </a:solidFill>
              <a:latin typeface="Arial"/>
              <a:ea typeface="Arial"/>
              <a:cs typeface="Arial"/>
              <a:sym typeface="Arial"/>
            </a:endParaRPr>
          </a:p>
        </p:txBody>
      </p:sp>
      <p:sp>
        <p:nvSpPr>
          <p:cNvPr id="201" name="Google Shape;201;p7"/>
          <p:cNvSpPr/>
          <p:nvPr/>
        </p:nvSpPr>
        <p:spPr>
          <a:xfrm>
            <a:off x="11253055" y="5537816"/>
            <a:ext cx="3808036" cy="3080609"/>
          </a:xfrm>
          <a:custGeom>
            <a:rect b="b" l="l" r="r" t="t"/>
            <a:pathLst>
              <a:path extrusionOk="0" h="3080609" w="3808036">
                <a:moveTo>
                  <a:pt x="0" y="0"/>
                </a:moveTo>
                <a:lnTo>
                  <a:pt x="3808036" y="0"/>
                </a:lnTo>
                <a:lnTo>
                  <a:pt x="3808036" y="3080610"/>
                </a:lnTo>
                <a:lnTo>
                  <a:pt x="0" y="3080610"/>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8"/>
          <p:cNvSpPr/>
          <p:nvPr/>
        </p:nvSpPr>
        <p:spPr>
          <a:xfrm>
            <a:off x="323611" y="9040602"/>
            <a:ext cx="995021" cy="1085886"/>
          </a:xfrm>
          <a:custGeom>
            <a:rect b="b" l="l" r="r" t="t"/>
            <a:pathLst>
              <a:path extrusionOk="0" h="1085886" w="995021">
                <a:moveTo>
                  <a:pt x="0" y="0"/>
                </a:moveTo>
                <a:lnTo>
                  <a:pt x="995020" y="0"/>
                </a:lnTo>
                <a:lnTo>
                  <a:pt x="995020" y="1085887"/>
                </a:lnTo>
                <a:lnTo>
                  <a:pt x="0" y="1085887"/>
                </a:lnTo>
                <a:lnTo>
                  <a:pt x="0" y="0"/>
                </a:lnTo>
                <a:close/>
              </a:path>
            </a:pathLst>
          </a:custGeom>
          <a:blipFill rotWithShape="1">
            <a:blip r:embed="rId3">
              <a:alphaModFix/>
            </a:blip>
            <a:stretch>
              <a:fillRect b="0" l="0" r="-874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8"/>
          <p:cNvSpPr/>
          <p:nvPr/>
        </p:nvSpPr>
        <p:spPr>
          <a:xfrm>
            <a:off x="1890131" y="9302193"/>
            <a:ext cx="1886814" cy="638956"/>
          </a:xfrm>
          <a:custGeom>
            <a:rect b="b" l="l" r="r" t="t"/>
            <a:pathLst>
              <a:path extrusionOk="0" h="638956" w="1886814">
                <a:moveTo>
                  <a:pt x="0" y="0"/>
                </a:moveTo>
                <a:lnTo>
                  <a:pt x="1886815" y="0"/>
                </a:lnTo>
                <a:lnTo>
                  <a:pt x="1886815" y="638956"/>
                </a:lnTo>
                <a:lnTo>
                  <a:pt x="0" y="638956"/>
                </a:lnTo>
                <a:lnTo>
                  <a:pt x="0" y="0"/>
                </a:lnTo>
                <a:close/>
              </a:path>
            </a:pathLst>
          </a:custGeom>
          <a:blipFill rotWithShape="1">
            <a:blip r:embed="rId4">
              <a:alphaModFix/>
            </a:blip>
            <a:stretch>
              <a:fillRect b="-7506" l="0" r="0" t="-750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8"/>
          <p:cNvSpPr/>
          <p:nvPr/>
        </p:nvSpPr>
        <p:spPr>
          <a:xfrm>
            <a:off x="4638377" y="9258300"/>
            <a:ext cx="1681730" cy="786140"/>
          </a:xfrm>
          <a:custGeom>
            <a:rect b="b" l="l" r="r" t="t"/>
            <a:pathLst>
              <a:path extrusionOk="0" h="786140" w="1681730">
                <a:moveTo>
                  <a:pt x="0" y="0"/>
                </a:moveTo>
                <a:lnTo>
                  <a:pt x="1681730" y="0"/>
                </a:lnTo>
                <a:lnTo>
                  <a:pt x="1681730" y="786140"/>
                </a:lnTo>
                <a:lnTo>
                  <a:pt x="0" y="786140"/>
                </a:lnTo>
                <a:lnTo>
                  <a:pt x="0" y="0"/>
                </a:lnTo>
                <a:close/>
              </a:path>
            </a:pathLst>
          </a:custGeom>
          <a:blipFill rotWithShape="1">
            <a:blip r:embed="rId5">
              <a:alphaModFix/>
            </a:blip>
            <a:stretch>
              <a:fillRect b="-47729" l="0" r="0" t="-6618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8"/>
          <p:cNvSpPr/>
          <p:nvPr/>
        </p:nvSpPr>
        <p:spPr>
          <a:xfrm>
            <a:off x="11748291" y="9281637"/>
            <a:ext cx="1669651" cy="659512"/>
          </a:xfrm>
          <a:custGeom>
            <a:rect b="b" l="l" r="r" t="t"/>
            <a:pathLst>
              <a:path extrusionOk="0" h="659512" w="1669651">
                <a:moveTo>
                  <a:pt x="0" y="0"/>
                </a:moveTo>
                <a:lnTo>
                  <a:pt x="1669651" y="0"/>
                </a:lnTo>
                <a:lnTo>
                  <a:pt x="1669651" y="659512"/>
                </a:lnTo>
                <a:lnTo>
                  <a:pt x="0" y="65951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8"/>
          <p:cNvSpPr/>
          <p:nvPr/>
        </p:nvSpPr>
        <p:spPr>
          <a:xfrm>
            <a:off x="-2232332" y="-1442653"/>
            <a:ext cx="5960478" cy="4733901"/>
          </a:xfrm>
          <a:custGeom>
            <a:rect b="b" l="l" r="r" t="t"/>
            <a:pathLst>
              <a:path extrusionOk="0" h="4733901" w="5960478">
                <a:moveTo>
                  <a:pt x="0" y="0"/>
                </a:moveTo>
                <a:lnTo>
                  <a:pt x="5960478" y="0"/>
                </a:lnTo>
                <a:lnTo>
                  <a:pt x="5960478" y="4733901"/>
                </a:lnTo>
                <a:lnTo>
                  <a:pt x="0" y="4733901"/>
                </a:lnTo>
                <a:lnTo>
                  <a:pt x="0" y="0"/>
                </a:lnTo>
                <a:close/>
              </a:path>
            </a:pathLst>
          </a:custGeom>
          <a:blipFill rotWithShape="1">
            <a:blip r:embed="rId7">
              <a:alphaModFix/>
            </a:blip>
            <a:stretch>
              <a:fillRect b="0" l="-17490" r="-1749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8"/>
          <p:cNvSpPr/>
          <p:nvPr/>
        </p:nvSpPr>
        <p:spPr>
          <a:xfrm>
            <a:off x="13989442" y="8762591"/>
            <a:ext cx="1268872" cy="1967585"/>
          </a:xfrm>
          <a:custGeom>
            <a:rect b="b" l="l" r="r" t="t"/>
            <a:pathLst>
              <a:path extrusionOk="0" h="1967585" w="1268872">
                <a:moveTo>
                  <a:pt x="0" y="0"/>
                </a:moveTo>
                <a:lnTo>
                  <a:pt x="1268872" y="0"/>
                </a:lnTo>
                <a:lnTo>
                  <a:pt x="1268872" y="1967585"/>
                </a:lnTo>
                <a:lnTo>
                  <a:pt x="0" y="1967585"/>
                </a:lnTo>
                <a:lnTo>
                  <a:pt x="0" y="0"/>
                </a:lnTo>
                <a:close/>
              </a:path>
            </a:pathLst>
          </a:custGeom>
          <a:blipFill rotWithShape="1">
            <a:blip r:embed="rId8">
              <a:alphaModFix/>
            </a:blip>
            <a:stretch>
              <a:fillRect b="0" l="0" r="-10679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8"/>
          <p:cNvSpPr/>
          <p:nvPr/>
        </p:nvSpPr>
        <p:spPr>
          <a:xfrm rot="10800000">
            <a:off x="-1906998" y="29919"/>
            <a:ext cx="7386240" cy="2860733"/>
          </a:xfrm>
          <a:custGeom>
            <a:rect b="b" l="l" r="r" t="t"/>
            <a:pathLst>
              <a:path extrusionOk="0" h="2860733" w="7386240">
                <a:moveTo>
                  <a:pt x="0" y="0"/>
                </a:moveTo>
                <a:lnTo>
                  <a:pt x="7386240" y="0"/>
                </a:lnTo>
                <a:lnTo>
                  <a:pt x="7386240" y="2860732"/>
                </a:lnTo>
                <a:lnTo>
                  <a:pt x="0" y="2860732"/>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8"/>
          <p:cNvSpPr/>
          <p:nvPr/>
        </p:nvSpPr>
        <p:spPr>
          <a:xfrm>
            <a:off x="96774" y="0"/>
            <a:ext cx="1501781" cy="1639615"/>
          </a:xfrm>
          <a:custGeom>
            <a:rect b="b" l="l" r="r" t="t"/>
            <a:pathLst>
              <a:path extrusionOk="0" h="1639615" w="1501781">
                <a:moveTo>
                  <a:pt x="0" y="0"/>
                </a:moveTo>
                <a:lnTo>
                  <a:pt x="1501780" y="0"/>
                </a:lnTo>
                <a:lnTo>
                  <a:pt x="1501780" y="1639615"/>
                </a:lnTo>
                <a:lnTo>
                  <a:pt x="0" y="1639615"/>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8"/>
          <p:cNvSpPr/>
          <p:nvPr/>
        </p:nvSpPr>
        <p:spPr>
          <a:xfrm rot="-5400000">
            <a:off x="13359863" y="4584812"/>
            <a:ext cx="7441144" cy="2881998"/>
          </a:xfrm>
          <a:custGeom>
            <a:rect b="b" l="l" r="r" t="t"/>
            <a:pathLst>
              <a:path extrusionOk="0" h="2881998" w="7441144">
                <a:moveTo>
                  <a:pt x="0" y="0"/>
                </a:moveTo>
                <a:lnTo>
                  <a:pt x="7441144" y="0"/>
                </a:lnTo>
                <a:lnTo>
                  <a:pt x="7441144" y="2881998"/>
                </a:lnTo>
                <a:lnTo>
                  <a:pt x="0" y="2881998"/>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8"/>
          <p:cNvSpPr/>
          <p:nvPr/>
        </p:nvSpPr>
        <p:spPr>
          <a:xfrm>
            <a:off x="15810174" y="9258300"/>
            <a:ext cx="2311656" cy="696623"/>
          </a:xfrm>
          <a:custGeom>
            <a:rect b="b" l="l" r="r" t="t"/>
            <a:pathLst>
              <a:path extrusionOk="0" h="696623" w="2311656">
                <a:moveTo>
                  <a:pt x="0" y="0"/>
                </a:moveTo>
                <a:lnTo>
                  <a:pt x="2311656" y="0"/>
                </a:lnTo>
                <a:lnTo>
                  <a:pt x="2311656" y="696623"/>
                </a:lnTo>
                <a:lnTo>
                  <a:pt x="0" y="696623"/>
                </a:lnTo>
                <a:lnTo>
                  <a:pt x="0" y="0"/>
                </a:lnTo>
                <a:close/>
              </a:path>
            </a:pathLst>
          </a:custGeom>
          <a:blipFill rotWithShape="1">
            <a:blip r:embed="rId11">
              <a:alphaModFix/>
            </a:blip>
            <a:stretch>
              <a:fillRect b="0" l="-531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8"/>
          <p:cNvSpPr/>
          <p:nvPr/>
        </p:nvSpPr>
        <p:spPr>
          <a:xfrm>
            <a:off x="13661380" y="5879381"/>
            <a:ext cx="2756677" cy="3326836"/>
          </a:xfrm>
          <a:custGeom>
            <a:rect b="b" l="l" r="r" t="t"/>
            <a:pathLst>
              <a:path extrusionOk="0" h="3326836" w="2756677">
                <a:moveTo>
                  <a:pt x="0" y="0"/>
                </a:moveTo>
                <a:lnTo>
                  <a:pt x="2756677" y="0"/>
                </a:lnTo>
                <a:lnTo>
                  <a:pt x="2756677" y="3326836"/>
                </a:lnTo>
                <a:lnTo>
                  <a:pt x="0" y="3326836"/>
                </a:lnTo>
                <a:lnTo>
                  <a:pt x="0" y="0"/>
                </a:lnTo>
                <a:close/>
              </a:path>
            </a:pathLst>
          </a:custGeom>
          <a:blipFill rotWithShape="1">
            <a:blip r:embed="rId12">
              <a:alphaModFix/>
            </a:blip>
            <a:stretch>
              <a:fillRect b="-12945" l="0" r="-9348" t="-1294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8"/>
          <p:cNvSpPr txBox="1"/>
          <p:nvPr/>
        </p:nvSpPr>
        <p:spPr>
          <a:xfrm>
            <a:off x="5171324" y="886483"/>
            <a:ext cx="6801960" cy="9391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3600">
                <a:solidFill>
                  <a:srgbClr val="000000"/>
                </a:solidFill>
                <a:latin typeface="Arial"/>
                <a:ea typeface="Arial"/>
                <a:cs typeface="Arial"/>
                <a:sym typeface="Arial"/>
              </a:rPr>
              <a:t>MENTHAL HEALTH AND YOUTH INITIATIVES</a:t>
            </a:r>
            <a:endParaRPr/>
          </a:p>
        </p:txBody>
      </p:sp>
      <p:sp>
        <p:nvSpPr>
          <p:cNvPr id="218" name="Google Shape;218;p8"/>
          <p:cNvSpPr txBox="1"/>
          <p:nvPr/>
        </p:nvSpPr>
        <p:spPr>
          <a:xfrm>
            <a:off x="7034945" y="9407855"/>
            <a:ext cx="4218109" cy="332330"/>
          </a:xfrm>
          <a:prstGeom prst="rect">
            <a:avLst/>
          </a:prstGeom>
          <a:noFill/>
          <a:ln>
            <a:noFill/>
          </a:ln>
        </p:spPr>
        <p:txBody>
          <a:bodyPr anchorCtr="0" anchor="t" bIns="0" lIns="0" spcFirstLastPara="1" rIns="0" wrap="square" tIns="0">
            <a:spAutoFit/>
          </a:bodyPr>
          <a:lstStyle/>
          <a:p>
            <a:pPr indent="0" lvl="0" marL="0" marR="0" rtl="0" algn="ctr">
              <a:lnSpc>
                <a:spcPct val="139937"/>
              </a:lnSpc>
              <a:spcBef>
                <a:spcPts val="0"/>
              </a:spcBef>
              <a:spcAft>
                <a:spcPts val="0"/>
              </a:spcAft>
              <a:buNone/>
            </a:pPr>
            <a:r>
              <a:rPr lang="en-US" sz="964">
                <a:solidFill>
                  <a:srgbClr val="000000"/>
                </a:solidFill>
                <a:latin typeface="Arial"/>
                <a:ea typeface="Arial"/>
                <a:cs typeface="Arial"/>
                <a:sym typeface="Arial"/>
              </a:rPr>
              <a:t>AGREEMENT NUMBER: 2023-1-DE04-KA220-YOU-000123686 PROGRAMME: ERASMUS+, KEY ACTION 2, COOPERATION PARTNERSHIP</a:t>
            </a:r>
            <a:endParaRPr/>
          </a:p>
        </p:txBody>
      </p:sp>
      <p:sp>
        <p:nvSpPr>
          <p:cNvPr id="219" name="Google Shape;219;p8"/>
          <p:cNvSpPr txBox="1"/>
          <p:nvPr/>
        </p:nvSpPr>
        <p:spPr>
          <a:xfrm>
            <a:off x="747900" y="250"/>
            <a:ext cx="14891400" cy="6543900"/>
          </a:xfrm>
          <a:prstGeom prst="rect">
            <a:avLst/>
          </a:prstGeom>
          <a:noFill/>
          <a:ln>
            <a:noFill/>
          </a:ln>
        </p:spPr>
        <p:txBody>
          <a:bodyPr anchorCtr="0" anchor="t" bIns="0" lIns="0" spcFirstLastPara="1" rIns="0" wrap="square" tIns="0">
            <a:spAutoFit/>
          </a:bodyPr>
          <a:lstStyle/>
          <a:p>
            <a:pPr indent="0" lvl="0" marL="0" marR="0" rtl="0" algn="just">
              <a:lnSpc>
                <a:spcPct val="203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203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203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269666"/>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269666"/>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200000"/>
              </a:lnSpc>
              <a:spcBef>
                <a:spcPts val="0"/>
              </a:spcBef>
              <a:spcAft>
                <a:spcPts val="0"/>
              </a:spcAft>
              <a:buNone/>
            </a:pPr>
            <a:r>
              <a:rPr b="1" lang="en-US" sz="2427"/>
              <a:t>ΣΥΖΗΤΗΣΗ:</a:t>
            </a:r>
            <a:endParaRPr b="1" sz="2427"/>
          </a:p>
          <a:p>
            <a:pPr indent="0" lvl="0" marL="0" marR="0" rtl="0" algn="ctr">
              <a:lnSpc>
                <a:spcPct val="200000"/>
              </a:lnSpc>
              <a:spcBef>
                <a:spcPts val="0"/>
              </a:spcBef>
              <a:spcAft>
                <a:spcPts val="0"/>
              </a:spcAft>
              <a:buNone/>
            </a:pPr>
            <a:r>
              <a:rPr b="1" lang="en-US" sz="2427"/>
              <a:t>Ερώτηση 1:</a:t>
            </a:r>
            <a:endParaRPr b="1" sz="2427"/>
          </a:p>
          <a:p>
            <a:pPr indent="0" lvl="0" marL="0" marR="0" rtl="0" algn="ctr">
              <a:lnSpc>
                <a:spcPct val="200000"/>
              </a:lnSpc>
              <a:spcBef>
                <a:spcPts val="0"/>
              </a:spcBef>
              <a:spcAft>
                <a:spcPts val="0"/>
              </a:spcAft>
              <a:buNone/>
            </a:pPr>
            <a:r>
              <a:t/>
            </a:r>
            <a:endParaRPr b="1" sz="2427"/>
          </a:p>
          <a:p>
            <a:pPr indent="0" lvl="0" marL="0" marR="0" rtl="0" algn="ctr">
              <a:lnSpc>
                <a:spcPct val="200000"/>
              </a:lnSpc>
              <a:spcBef>
                <a:spcPts val="0"/>
              </a:spcBef>
              <a:spcAft>
                <a:spcPts val="0"/>
              </a:spcAft>
              <a:buNone/>
            </a:pPr>
            <a:r>
              <a:rPr b="1" lang="en-US" sz="2427"/>
              <a:t>Ποιες στρατηγικές χρησιμοποιείτε για να αποφύγετε την υπερφόρτωση κατά την υλοποίηση μιας πρωτοβουλίας για τη νεολαία (Youth Initiative – YI) και γιατί επιλέξατε αυτή/αυτές τις στρατηγικές</a:t>
            </a:r>
            <a:r>
              <a:rPr b="1" lang="en-US" sz="2427"/>
              <a:t>;</a:t>
            </a:r>
            <a:endParaRPr b="1" sz="2227">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9"/>
          <p:cNvSpPr/>
          <p:nvPr/>
        </p:nvSpPr>
        <p:spPr>
          <a:xfrm>
            <a:off x="323611" y="9040602"/>
            <a:ext cx="995021" cy="1085886"/>
          </a:xfrm>
          <a:custGeom>
            <a:rect b="b" l="l" r="r" t="t"/>
            <a:pathLst>
              <a:path extrusionOk="0" h="1085886" w="995021">
                <a:moveTo>
                  <a:pt x="0" y="0"/>
                </a:moveTo>
                <a:lnTo>
                  <a:pt x="995020" y="0"/>
                </a:lnTo>
                <a:lnTo>
                  <a:pt x="995020" y="1085887"/>
                </a:lnTo>
                <a:lnTo>
                  <a:pt x="0" y="1085887"/>
                </a:lnTo>
                <a:lnTo>
                  <a:pt x="0" y="0"/>
                </a:lnTo>
                <a:close/>
              </a:path>
            </a:pathLst>
          </a:custGeom>
          <a:blipFill rotWithShape="1">
            <a:blip r:embed="rId3">
              <a:alphaModFix/>
            </a:blip>
            <a:stretch>
              <a:fillRect b="0" l="0" r="-874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9"/>
          <p:cNvSpPr/>
          <p:nvPr/>
        </p:nvSpPr>
        <p:spPr>
          <a:xfrm>
            <a:off x="1890131" y="9302193"/>
            <a:ext cx="1886814" cy="638956"/>
          </a:xfrm>
          <a:custGeom>
            <a:rect b="b" l="l" r="r" t="t"/>
            <a:pathLst>
              <a:path extrusionOk="0" h="638956" w="1886814">
                <a:moveTo>
                  <a:pt x="0" y="0"/>
                </a:moveTo>
                <a:lnTo>
                  <a:pt x="1886815" y="0"/>
                </a:lnTo>
                <a:lnTo>
                  <a:pt x="1886815" y="638956"/>
                </a:lnTo>
                <a:lnTo>
                  <a:pt x="0" y="638956"/>
                </a:lnTo>
                <a:lnTo>
                  <a:pt x="0" y="0"/>
                </a:lnTo>
                <a:close/>
              </a:path>
            </a:pathLst>
          </a:custGeom>
          <a:blipFill rotWithShape="1">
            <a:blip r:embed="rId4">
              <a:alphaModFix/>
            </a:blip>
            <a:stretch>
              <a:fillRect b="-7506" l="0" r="0" t="-750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9"/>
          <p:cNvSpPr/>
          <p:nvPr/>
        </p:nvSpPr>
        <p:spPr>
          <a:xfrm>
            <a:off x="4638377" y="9258300"/>
            <a:ext cx="1681730" cy="786140"/>
          </a:xfrm>
          <a:custGeom>
            <a:rect b="b" l="l" r="r" t="t"/>
            <a:pathLst>
              <a:path extrusionOk="0" h="786140" w="1681730">
                <a:moveTo>
                  <a:pt x="0" y="0"/>
                </a:moveTo>
                <a:lnTo>
                  <a:pt x="1681730" y="0"/>
                </a:lnTo>
                <a:lnTo>
                  <a:pt x="1681730" y="786140"/>
                </a:lnTo>
                <a:lnTo>
                  <a:pt x="0" y="786140"/>
                </a:lnTo>
                <a:lnTo>
                  <a:pt x="0" y="0"/>
                </a:lnTo>
                <a:close/>
              </a:path>
            </a:pathLst>
          </a:custGeom>
          <a:blipFill rotWithShape="1">
            <a:blip r:embed="rId5">
              <a:alphaModFix/>
            </a:blip>
            <a:stretch>
              <a:fillRect b="-47729" l="0" r="0" t="-6618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9"/>
          <p:cNvSpPr/>
          <p:nvPr/>
        </p:nvSpPr>
        <p:spPr>
          <a:xfrm>
            <a:off x="11748291" y="9281637"/>
            <a:ext cx="1669651" cy="659512"/>
          </a:xfrm>
          <a:custGeom>
            <a:rect b="b" l="l" r="r" t="t"/>
            <a:pathLst>
              <a:path extrusionOk="0" h="659512" w="1669651">
                <a:moveTo>
                  <a:pt x="0" y="0"/>
                </a:moveTo>
                <a:lnTo>
                  <a:pt x="1669651" y="0"/>
                </a:lnTo>
                <a:lnTo>
                  <a:pt x="1669651" y="659512"/>
                </a:lnTo>
                <a:lnTo>
                  <a:pt x="0" y="65951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9"/>
          <p:cNvSpPr/>
          <p:nvPr/>
        </p:nvSpPr>
        <p:spPr>
          <a:xfrm>
            <a:off x="-2232332" y="-1442653"/>
            <a:ext cx="5960478" cy="4733901"/>
          </a:xfrm>
          <a:custGeom>
            <a:rect b="b" l="l" r="r" t="t"/>
            <a:pathLst>
              <a:path extrusionOk="0" h="4733901" w="5960478">
                <a:moveTo>
                  <a:pt x="0" y="0"/>
                </a:moveTo>
                <a:lnTo>
                  <a:pt x="5960478" y="0"/>
                </a:lnTo>
                <a:lnTo>
                  <a:pt x="5960478" y="4733901"/>
                </a:lnTo>
                <a:lnTo>
                  <a:pt x="0" y="4733901"/>
                </a:lnTo>
                <a:lnTo>
                  <a:pt x="0" y="0"/>
                </a:lnTo>
                <a:close/>
              </a:path>
            </a:pathLst>
          </a:custGeom>
          <a:blipFill rotWithShape="1">
            <a:blip r:embed="rId7">
              <a:alphaModFix/>
            </a:blip>
            <a:stretch>
              <a:fillRect b="0" l="-17490" r="-1749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9"/>
          <p:cNvSpPr/>
          <p:nvPr/>
        </p:nvSpPr>
        <p:spPr>
          <a:xfrm>
            <a:off x="13989442" y="8762591"/>
            <a:ext cx="1268872" cy="1967585"/>
          </a:xfrm>
          <a:custGeom>
            <a:rect b="b" l="l" r="r" t="t"/>
            <a:pathLst>
              <a:path extrusionOk="0" h="1967585" w="1268872">
                <a:moveTo>
                  <a:pt x="0" y="0"/>
                </a:moveTo>
                <a:lnTo>
                  <a:pt x="1268872" y="0"/>
                </a:lnTo>
                <a:lnTo>
                  <a:pt x="1268872" y="1967585"/>
                </a:lnTo>
                <a:lnTo>
                  <a:pt x="0" y="1967585"/>
                </a:lnTo>
                <a:lnTo>
                  <a:pt x="0" y="0"/>
                </a:lnTo>
                <a:close/>
              </a:path>
            </a:pathLst>
          </a:custGeom>
          <a:blipFill rotWithShape="1">
            <a:blip r:embed="rId8">
              <a:alphaModFix/>
            </a:blip>
            <a:stretch>
              <a:fillRect b="0" l="0" r="-10679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9"/>
          <p:cNvSpPr/>
          <p:nvPr/>
        </p:nvSpPr>
        <p:spPr>
          <a:xfrm rot="10800000">
            <a:off x="-1906998" y="29919"/>
            <a:ext cx="7386240" cy="2860733"/>
          </a:xfrm>
          <a:custGeom>
            <a:rect b="b" l="l" r="r" t="t"/>
            <a:pathLst>
              <a:path extrusionOk="0" h="2860733" w="7386240">
                <a:moveTo>
                  <a:pt x="0" y="0"/>
                </a:moveTo>
                <a:lnTo>
                  <a:pt x="7386240" y="0"/>
                </a:lnTo>
                <a:lnTo>
                  <a:pt x="7386240" y="2860732"/>
                </a:lnTo>
                <a:lnTo>
                  <a:pt x="0" y="2860732"/>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9"/>
          <p:cNvSpPr/>
          <p:nvPr/>
        </p:nvSpPr>
        <p:spPr>
          <a:xfrm>
            <a:off x="96774" y="0"/>
            <a:ext cx="1501781" cy="1639615"/>
          </a:xfrm>
          <a:custGeom>
            <a:rect b="b" l="l" r="r" t="t"/>
            <a:pathLst>
              <a:path extrusionOk="0" h="1639615" w="1501781">
                <a:moveTo>
                  <a:pt x="0" y="0"/>
                </a:moveTo>
                <a:lnTo>
                  <a:pt x="1501780" y="0"/>
                </a:lnTo>
                <a:lnTo>
                  <a:pt x="1501780" y="1639615"/>
                </a:lnTo>
                <a:lnTo>
                  <a:pt x="0" y="1639615"/>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9"/>
          <p:cNvSpPr/>
          <p:nvPr/>
        </p:nvSpPr>
        <p:spPr>
          <a:xfrm rot="-5400000">
            <a:off x="13359863" y="4584812"/>
            <a:ext cx="7441144" cy="2881998"/>
          </a:xfrm>
          <a:custGeom>
            <a:rect b="b" l="l" r="r" t="t"/>
            <a:pathLst>
              <a:path extrusionOk="0" h="2881998" w="7441144">
                <a:moveTo>
                  <a:pt x="0" y="0"/>
                </a:moveTo>
                <a:lnTo>
                  <a:pt x="7441144" y="0"/>
                </a:lnTo>
                <a:lnTo>
                  <a:pt x="7441144" y="2881998"/>
                </a:lnTo>
                <a:lnTo>
                  <a:pt x="0" y="2881998"/>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9"/>
          <p:cNvSpPr/>
          <p:nvPr/>
        </p:nvSpPr>
        <p:spPr>
          <a:xfrm>
            <a:off x="15810174" y="9258300"/>
            <a:ext cx="2311656" cy="696623"/>
          </a:xfrm>
          <a:custGeom>
            <a:rect b="b" l="l" r="r" t="t"/>
            <a:pathLst>
              <a:path extrusionOk="0" h="696623" w="2311656">
                <a:moveTo>
                  <a:pt x="0" y="0"/>
                </a:moveTo>
                <a:lnTo>
                  <a:pt x="2311656" y="0"/>
                </a:lnTo>
                <a:lnTo>
                  <a:pt x="2311656" y="696623"/>
                </a:lnTo>
                <a:lnTo>
                  <a:pt x="0" y="696623"/>
                </a:lnTo>
                <a:lnTo>
                  <a:pt x="0" y="0"/>
                </a:lnTo>
                <a:close/>
              </a:path>
            </a:pathLst>
          </a:custGeom>
          <a:blipFill rotWithShape="1">
            <a:blip r:embed="rId11">
              <a:alphaModFix/>
            </a:blip>
            <a:stretch>
              <a:fillRect b="0" l="-531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9"/>
          <p:cNvSpPr/>
          <p:nvPr/>
        </p:nvSpPr>
        <p:spPr>
          <a:xfrm>
            <a:off x="13682055" y="5476332"/>
            <a:ext cx="2533747" cy="3286259"/>
          </a:xfrm>
          <a:custGeom>
            <a:rect b="b" l="l" r="r" t="t"/>
            <a:pathLst>
              <a:path extrusionOk="0" h="3286259" w="2533747">
                <a:moveTo>
                  <a:pt x="0" y="0"/>
                </a:moveTo>
                <a:lnTo>
                  <a:pt x="2533747" y="0"/>
                </a:lnTo>
                <a:lnTo>
                  <a:pt x="2533747" y="3286259"/>
                </a:lnTo>
                <a:lnTo>
                  <a:pt x="0" y="3286259"/>
                </a:lnTo>
                <a:lnTo>
                  <a:pt x="0" y="0"/>
                </a:lnTo>
                <a:close/>
              </a:path>
            </a:pathLst>
          </a:custGeom>
          <a:blipFill rotWithShape="1">
            <a:blip r:embed="rId12">
              <a:alphaModFix/>
            </a:blip>
            <a:stretch>
              <a:fillRect b="-1580" l="-651" r="0" t="-624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9"/>
          <p:cNvSpPr txBox="1"/>
          <p:nvPr/>
        </p:nvSpPr>
        <p:spPr>
          <a:xfrm>
            <a:off x="5171324" y="886483"/>
            <a:ext cx="6801960" cy="9391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3600">
                <a:solidFill>
                  <a:srgbClr val="000000"/>
                </a:solidFill>
                <a:latin typeface="Arial"/>
                <a:ea typeface="Arial"/>
                <a:cs typeface="Arial"/>
                <a:sym typeface="Arial"/>
              </a:rPr>
              <a:t>MENTHAL HEALTH AND YOUTH INITIATIVES</a:t>
            </a:r>
            <a:endParaRPr/>
          </a:p>
        </p:txBody>
      </p:sp>
      <p:sp>
        <p:nvSpPr>
          <p:cNvPr id="236" name="Google Shape;236;p9"/>
          <p:cNvSpPr txBox="1"/>
          <p:nvPr/>
        </p:nvSpPr>
        <p:spPr>
          <a:xfrm>
            <a:off x="7034945" y="9407855"/>
            <a:ext cx="4218109" cy="332330"/>
          </a:xfrm>
          <a:prstGeom prst="rect">
            <a:avLst/>
          </a:prstGeom>
          <a:noFill/>
          <a:ln>
            <a:noFill/>
          </a:ln>
        </p:spPr>
        <p:txBody>
          <a:bodyPr anchorCtr="0" anchor="t" bIns="0" lIns="0" spcFirstLastPara="1" rIns="0" wrap="square" tIns="0">
            <a:spAutoFit/>
          </a:bodyPr>
          <a:lstStyle/>
          <a:p>
            <a:pPr indent="0" lvl="0" marL="0" marR="0" rtl="0" algn="ctr">
              <a:lnSpc>
                <a:spcPct val="139937"/>
              </a:lnSpc>
              <a:spcBef>
                <a:spcPts val="0"/>
              </a:spcBef>
              <a:spcAft>
                <a:spcPts val="0"/>
              </a:spcAft>
              <a:buNone/>
            </a:pPr>
            <a:r>
              <a:rPr lang="en-US" sz="964">
                <a:solidFill>
                  <a:srgbClr val="000000"/>
                </a:solidFill>
                <a:latin typeface="Arial"/>
                <a:ea typeface="Arial"/>
                <a:cs typeface="Arial"/>
                <a:sym typeface="Arial"/>
              </a:rPr>
              <a:t>AGREEMENT NUMBER: 2023-1-DE04-KA220-YOU-000123686 PROGRAMME: ERASMUS+, KEY ACTION 2, COOPERATION PARTNERSHIP</a:t>
            </a:r>
            <a:endParaRPr/>
          </a:p>
        </p:txBody>
      </p:sp>
      <p:sp>
        <p:nvSpPr>
          <p:cNvPr id="237" name="Google Shape;237;p9"/>
          <p:cNvSpPr txBox="1"/>
          <p:nvPr/>
        </p:nvSpPr>
        <p:spPr>
          <a:xfrm>
            <a:off x="747907" y="251"/>
            <a:ext cx="13776300" cy="7853400"/>
          </a:xfrm>
          <a:prstGeom prst="rect">
            <a:avLst/>
          </a:prstGeom>
          <a:noFill/>
          <a:ln>
            <a:noFill/>
          </a:ln>
        </p:spPr>
        <p:txBody>
          <a:bodyPr anchorCtr="0" anchor="t" bIns="0" lIns="0" spcFirstLastPara="1" rIns="0" wrap="square" tIns="0">
            <a:spAutoFit/>
          </a:bodyPr>
          <a:lstStyle/>
          <a:p>
            <a:pPr indent="0" lvl="0" marL="0" marR="0" rtl="0" algn="just">
              <a:lnSpc>
                <a:spcPct val="203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203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203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203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269666"/>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269666"/>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200000"/>
              </a:lnSpc>
              <a:spcBef>
                <a:spcPts val="0"/>
              </a:spcBef>
              <a:spcAft>
                <a:spcPts val="0"/>
              </a:spcAft>
              <a:buNone/>
            </a:pPr>
            <a:r>
              <a:rPr b="1" lang="en-US" sz="2427"/>
              <a:t>ΣΥΖΗΤΗΣΗ:</a:t>
            </a:r>
            <a:endParaRPr b="1" sz="2427"/>
          </a:p>
          <a:p>
            <a:pPr indent="0" lvl="0" marL="0" marR="0" rtl="0" algn="ctr">
              <a:lnSpc>
                <a:spcPct val="200000"/>
              </a:lnSpc>
              <a:spcBef>
                <a:spcPts val="0"/>
              </a:spcBef>
              <a:spcAft>
                <a:spcPts val="0"/>
              </a:spcAft>
              <a:buNone/>
            </a:pPr>
            <a:r>
              <a:rPr b="1" lang="en-US" sz="2427"/>
              <a:t>Ερώτηση 2:</a:t>
            </a:r>
            <a:endParaRPr b="1" sz="2427"/>
          </a:p>
          <a:p>
            <a:pPr indent="0" lvl="0" marL="0" marR="0" rtl="0" algn="l">
              <a:lnSpc>
                <a:spcPct val="200000"/>
              </a:lnSpc>
              <a:spcBef>
                <a:spcPts val="0"/>
              </a:spcBef>
              <a:spcAft>
                <a:spcPts val="0"/>
              </a:spcAft>
              <a:buNone/>
            </a:pPr>
            <a:r>
              <a:t/>
            </a:r>
            <a:endParaRPr b="1" sz="2427"/>
          </a:p>
          <a:p>
            <a:pPr indent="0" lvl="0" marL="0" marR="0" rtl="0" algn="ctr">
              <a:lnSpc>
                <a:spcPct val="200000"/>
              </a:lnSpc>
              <a:spcBef>
                <a:spcPts val="0"/>
              </a:spcBef>
              <a:spcAft>
                <a:spcPts val="0"/>
              </a:spcAft>
              <a:buNone/>
            </a:pPr>
            <a:r>
              <a:rPr b="1" lang="en-US" sz="2427"/>
              <a:t>Σε ποια στάδια της υλοποίησης μιας πρωτοβουλίας για τη νεολαία (Youth Initiative – YI) θα χρειαστεί να εφαρμόσετε τις στρατηγικές σας;</a:t>
            </a:r>
            <a:endParaRPr b="1" sz="2427"/>
          </a:p>
          <a:p>
            <a:pPr indent="0" lvl="0" marL="0" marR="0" rtl="0" algn="ctr">
              <a:lnSpc>
                <a:spcPct val="200000"/>
              </a:lnSpc>
              <a:spcBef>
                <a:spcPts val="0"/>
              </a:spcBef>
              <a:spcAft>
                <a:spcPts val="0"/>
              </a:spcAft>
              <a:buNone/>
            </a:pPr>
            <a:r>
              <a:rPr b="1" lang="en-US" sz="2427"/>
              <a:t>Εξηγήστε γιατί.</a:t>
            </a:r>
            <a:endParaRPr b="1" sz="2227">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0x010100292DE882CF8E6F4287D18E8378D155D8</vt:lpwstr>
  </property>
  <property fmtid="{D5CDD505-2E9C-101B-9397-08002B2CF9AE}" pid="3" name="MediaServiceImageTags">
    <vt:lpwstr/>
  </property>
</Properties>
</file>