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10287000" cx="18288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15" roundtripDataSignature="AMtx7mhhJC8/TSk0pEc9xT+iU+epOwfnB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customschemas.google.com/relationships/presentationmetadata" Target="metadata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8" name="Google Shape;98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5" name="Google Shape;115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2" name="Google Shape;13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9" name="Google Shape;149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6" name="Google Shape;166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3" name="Google Shape;183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00" name="Google Shape;200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17" name="Google Shape;217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1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1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2.png"/><Relationship Id="rId4" Type="http://schemas.openxmlformats.org/officeDocument/2006/relationships/image" Target="../media/image1.png"/><Relationship Id="rId11" Type="http://schemas.openxmlformats.org/officeDocument/2006/relationships/image" Target="../media/image11.png"/><Relationship Id="rId10" Type="http://schemas.openxmlformats.org/officeDocument/2006/relationships/image" Target="../media/image7.png"/><Relationship Id="rId9" Type="http://schemas.openxmlformats.org/officeDocument/2006/relationships/image" Target="../media/image4.png"/><Relationship Id="rId5" Type="http://schemas.openxmlformats.org/officeDocument/2006/relationships/image" Target="../media/image14.png"/><Relationship Id="rId6" Type="http://schemas.openxmlformats.org/officeDocument/2006/relationships/image" Target="../media/image2.png"/><Relationship Id="rId7" Type="http://schemas.openxmlformats.org/officeDocument/2006/relationships/image" Target="../media/image9.png"/><Relationship Id="rId8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2.png"/><Relationship Id="rId4" Type="http://schemas.openxmlformats.org/officeDocument/2006/relationships/image" Target="../media/image1.png"/><Relationship Id="rId11" Type="http://schemas.openxmlformats.org/officeDocument/2006/relationships/image" Target="../media/image11.png"/><Relationship Id="rId10" Type="http://schemas.openxmlformats.org/officeDocument/2006/relationships/image" Target="../media/image7.png"/><Relationship Id="rId9" Type="http://schemas.openxmlformats.org/officeDocument/2006/relationships/image" Target="../media/image4.png"/><Relationship Id="rId5" Type="http://schemas.openxmlformats.org/officeDocument/2006/relationships/image" Target="../media/image14.png"/><Relationship Id="rId6" Type="http://schemas.openxmlformats.org/officeDocument/2006/relationships/image" Target="../media/image2.png"/><Relationship Id="rId7" Type="http://schemas.openxmlformats.org/officeDocument/2006/relationships/image" Target="../media/image9.png"/><Relationship Id="rId8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2.png"/><Relationship Id="rId4" Type="http://schemas.openxmlformats.org/officeDocument/2006/relationships/image" Target="../media/image1.png"/><Relationship Id="rId11" Type="http://schemas.openxmlformats.org/officeDocument/2006/relationships/image" Target="../media/image11.png"/><Relationship Id="rId10" Type="http://schemas.openxmlformats.org/officeDocument/2006/relationships/image" Target="../media/image7.png"/><Relationship Id="rId9" Type="http://schemas.openxmlformats.org/officeDocument/2006/relationships/image" Target="../media/image4.png"/><Relationship Id="rId5" Type="http://schemas.openxmlformats.org/officeDocument/2006/relationships/image" Target="../media/image14.png"/><Relationship Id="rId6" Type="http://schemas.openxmlformats.org/officeDocument/2006/relationships/image" Target="../media/image2.png"/><Relationship Id="rId7" Type="http://schemas.openxmlformats.org/officeDocument/2006/relationships/image" Target="../media/image9.png"/><Relationship Id="rId8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2.png"/><Relationship Id="rId4" Type="http://schemas.openxmlformats.org/officeDocument/2006/relationships/image" Target="../media/image1.png"/><Relationship Id="rId11" Type="http://schemas.openxmlformats.org/officeDocument/2006/relationships/image" Target="../media/image11.png"/><Relationship Id="rId10" Type="http://schemas.openxmlformats.org/officeDocument/2006/relationships/image" Target="../media/image7.png"/><Relationship Id="rId9" Type="http://schemas.openxmlformats.org/officeDocument/2006/relationships/image" Target="../media/image4.png"/><Relationship Id="rId5" Type="http://schemas.openxmlformats.org/officeDocument/2006/relationships/image" Target="../media/image14.png"/><Relationship Id="rId6" Type="http://schemas.openxmlformats.org/officeDocument/2006/relationships/image" Target="../media/image2.png"/><Relationship Id="rId7" Type="http://schemas.openxmlformats.org/officeDocument/2006/relationships/image" Target="../media/image9.png"/><Relationship Id="rId8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2.png"/><Relationship Id="rId4" Type="http://schemas.openxmlformats.org/officeDocument/2006/relationships/image" Target="../media/image1.png"/><Relationship Id="rId11" Type="http://schemas.openxmlformats.org/officeDocument/2006/relationships/image" Target="../media/image11.png"/><Relationship Id="rId10" Type="http://schemas.openxmlformats.org/officeDocument/2006/relationships/image" Target="../media/image7.png"/><Relationship Id="rId9" Type="http://schemas.openxmlformats.org/officeDocument/2006/relationships/image" Target="../media/image4.png"/><Relationship Id="rId5" Type="http://schemas.openxmlformats.org/officeDocument/2006/relationships/image" Target="../media/image14.png"/><Relationship Id="rId6" Type="http://schemas.openxmlformats.org/officeDocument/2006/relationships/image" Target="../media/image2.png"/><Relationship Id="rId7" Type="http://schemas.openxmlformats.org/officeDocument/2006/relationships/image" Target="../media/image9.png"/><Relationship Id="rId8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2.png"/><Relationship Id="rId4" Type="http://schemas.openxmlformats.org/officeDocument/2006/relationships/image" Target="../media/image1.png"/><Relationship Id="rId11" Type="http://schemas.openxmlformats.org/officeDocument/2006/relationships/image" Target="../media/image11.png"/><Relationship Id="rId10" Type="http://schemas.openxmlformats.org/officeDocument/2006/relationships/image" Target="../media/image7.png"/><Relationship Id="rId9" Type="http://schemas.openxmlformats.org/officeDocument/2006/relationships/image" Target="../media/image4.png"/><Relationship Id="rId5" Type="http://schemas.openxmlformats.org/officeDocument/2006/relationships/image" Target="../media/image14.png"/><Relationship Id="rId6" Type="http://schemas.openxmlformats.org/officeDocument/2006/relationships/image" Target="../media/image2.png"/><Relationship Id="rId7" Type="http://schemas.openxmlformats.org/officeDocument/2006/relationships/image" Target="../media/image9.png"/><Relationship Id="rId8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2.png"/><Relationship Id="rId4" Type="http://schemas.openxmlformats.org/officeDocument/2006/relationships/image" Target="../media/image1.png"/><Relationship Id="rId11" Type="http://schemas.openxmlformats.org/officeDocument/2006/relationships/image" Target="../media/image11.png"/><Relationship Id="rId10" Type="http://schemas.openxmlformats.org/officeDocument/2006/relationships/image" Target="../media/image7.png"/><Relationship Id="rId9" Type="http://schemas.openxmlformats.org/officeDocument/2006/relationships/image" Target="../media/image4.png"/><Relationship Id="rId5" Type="http://schemas.openxmlformats.org/officeDocument/2006/relationships/image" Target="../media/image14.png"/><Relationship Id="rId6" Type="http://schemas.openxmlformats.org/officeDocument/2006/relationships/image" Target="../media/image2.png"/><Relationship Id="rId7" Type="http://schemas.openxmlformats.org/officeDocument/2006/relationships/image" Target="../media/image9.png"/><Relationship Id="rId8" Type="http://schemas.openxmlformats.org/officeDocument/2006/relationships/image" Target="../media/image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2.png"/><Relationship Id="rId4" Type="http://schemas.openxmlformats.org/officeDocument/2006/relationships/image" Target="../media/image1.png"/><Relationship Id="rId11" Type="http://schemas.openxmlformats.org/officeDocument/2006/relationships/image" Target="../media/image11.png"/><Relationship Id="rId10" Type="http://schemas.openxmlformats.org/officeDocument/2006/relationships/image" Target="../media/image7.png"/><Relationship Id="rId9" Type="http://schemas.openxmlformats.org/officeDocument/2006/relationships/image" Target="../media/image4.png"/><Relationship Id="rId5" Type="http://schemas.openxmlformats.org/officeDocument/2006/relationships/image" Target="../media/image14.png"/><Relationship Id="rId6" Type="http://schemas.openxmlformats.org/officeDocument/2006/relationships/image" Target="../media/image2.png"/><Relationship Id="rId7" Type="http://schemas.openxmlformats.org/officeDocument/2006/relationships/image" Target="../media/image9.png"/><Relationship Id="rId8" Type="http://schemas.openxmlformats.org/officeDocument/2006/relationships/image" Target="../media/image6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2.png"/><Relationship Id="rId4" Type="http://schemas.openxmlformats.org/officeDocument/2006/relationships/image" Target="../media/image1.png"/><Relationship Id="rId11" Type="http://schemas.openxmlformats.org/officeDocument/2006/relationships/image" Target="../media/image11.png"/><Relationship Id="rId10" Type="http://schemas.openxmlformats.org/officeDocument/2006/relationships/image" Target="../media/image7.png"/><Relationship Id="rId9" Type="http://schemas.openxmlformats.org/officeDocument/2006/relationships/image" Target="../media/image4.png"/><Relationship Id="rId5" Type="http://schemas.openxmlformats.org/officeDocument/2006/relationships/image" Target="../media/image14.png"/><Relationship Id="rId6" Type="http://schemas.openxmlformats.org/officeDocument/2006/relationships/image" Target="../media/image2.png"/><Relationship Id="rId7" Type="http://schemas.openxmlformats.org/officeDocument/2006/relationships/image" Target="../media/image9.png"/><Relationship Id="rId8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323611" y="9040602"/>
            <a:ext cx="995021" cy="1085886"/>
          </a:xfrm>
          <a:custGeom>
            <a:rect b="b" l="l" r="r" t="t"/>
            <a:pathLst>
              <a:path extrusionOk="0" h="1085886" w="995021">
                <a:moveTo>
                  <a:pt x="0" y="0"/>
                </a:moveTo>
                <a:lnTo>
                  <a:pt x="995020" y="0"/>
                </a:lnTo>
                <a:lnTo>
                  <a:pt x="995020" y="1085887"/>
                </a:lnTo>
                <a:lnTo>
                  <a:pt x="0" y="108588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-8739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1890131" y="9302193"/>
            <a:ext cx="1886814" cy="638956"/>
          </a:xfrm>
          <a:custGeom>
            <a:rect b="b" l="l" r="r" t="t"/>
            <a:pathLst>
              <a:path extrusionOk="0" h="638956" w="1886814">
                <a:moveTo>
                  <a:pt x="0" y="0"/>
                </a:moveTo>
                <a:lnTo>
                  <a:pt x="1886815" y="0"/>
                </a:lnTo>
                <a:lnTo>
                  <a:pt x="1886815" y="638956"/>
                </a:lnTo>
                <a:lnTo>
                  <a:pt x="0" y="63895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7505" l="0" r="0" t="-7504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/>
          <p:nvPr/>
        </p:nvSpPr>
        <p:spPr>
          <a:xfrm>
            <a:off x="4638377" y="9258300"/>
            <a:ext cx="1681730" cy="786140"/>
          </a:xfrm>
          <a:custGeom>
            <a:rect b="b" l="l" r="r" t="t"/>
            <a:pathLst>
              <a:path extrusionOk="0" h="786140" w="1681730">
                <a:moveTo>
                  <a:pt x="0" y="0"/>
                </a:moveTo>
                <a:lnTo>
                  <a:pt x="1681730" y="0"/>
                </a:lnTo>
                <a:lnTo>
                  <a:pt x="1681730" y="786140"/>
                </a:lnTo>
                <a:lnTo>
                  <a:pt x="0" y="78614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47720" l="0" r="0" t="-66178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/>
          <p:nvPr/>
        </p:nvSpPr>
        <p:spPr>
          <a:xfrm>
            <a:off x="11748291" y="9281637"/>
            <a:ext cx="1669651" cy="659512"/>
          </a:xfrm>
          <a:custGeom>
            <a:rect b="b" l="l" r="r" t="t"/>
            <a:pathLst>
              <a:path extrusionOk="0" h="659512" w="1669651">
                <a:moveTo>
                  <a:pt x="0" y="0"/>
                </a:moveTo>
                <a:lnTo>
                  <a:pt x="1669651" y="0"/>
                </a:lnTo>
                <a:lnTo>
                  <a:pt x="1669651" y="659512"/>
                </a:lnTo>
                <a:lnTo>
                  <a:pt x="0" y="6595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/>
          <p:nvPr/>
        </p:nvSpPr>
        <p:spPr>
          <a:xfrm>
            <a:off x="-2232332" y="-1442653"/>
            <a:ext cx="5960478" cy="4733901"/>
          </a:xfrm>
          <a:custGeom>
            <a:rect b="b" l="l" r="r" t="t"/>
            <a:pathLst>
              <a:path extrusionOk="0" h="4733901" w="5960478">
                <a:moveTo>
                  <a:pt x="0" y="0"/>
                </a:moveTo>
                <a:lnTo>
                  <a:pt x="5960478" y="0"/>
                </a:lnTo>
                <a:lnTo>
                  <a:pt x="5960478" y="4733901"/>
                </a:lnTo>
                <a:lnTo>
                  <a:pt x="0" y="473390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-17487" r="-17488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13989442" y="8762591"/>
            <a:ext cx="1268872" cy="1967585"/>
          </a:xfrm>
          <a:custGeom>
            <a:rect b="b" l="l" r="r" t="t"/>
            <a:pathLst>
              <a:path extrusionOk="0" h="1967585" w="1268872">
                <a:moveTo>
                  <a:pt x="0" y="0"/>
                </a:moveTo>
                <a:lnTo>
                  <a:pt x="1268872" y="0"/>
                </a:lnTo>
                <a:lnTo>
                  <a:pt x="1268872" y="1967585"/>
                </a:lnTo>
                <a:lnTo>
                  <a:pt x="0" y="196758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-106786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 rot="10800000">
            <a:off x="-1906998" y="29919"/>
            <a:ext cx="7386240" cy="2860733"/>
          </a:xfrm>
          <a:custGeom>
            <a:rect b="b" l="l" r="r" t="t"/>
            <a:pathLst>
              <a:path extrusionOk="0" h="2860733" w="7386240">
                <a:moveTo>
                  <a:pt x="0" y="0"/>
                </a:moveTo>
                <a:lnTo>
                  <a:pt x="7386240" y="0"/>
                </a:lnTo>
                <a:lnTo>
                  <a:pt x="7386240" y="2860732"/>
                </a:lnTo>
                <a:lnTo>
                  <a:pt x="0" y="28607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96774" y="0"/>
            <a:ext cx="1501781" cy="1639615"/>
          </a:xfrm>
          <a:custGeom>
            <a:rect b="b" l="l" r="r" t="t"/>
            <a:pathLst>
              <a:path extrusionOk="0" h="1639615" w="1501781">
                <a:moveTo>
                  <a:pt x="0" y="0"/>
                </a:moveTo>
                <a:lnTo>
                  <a:pt x="1501780" y="0"/>
                </a:lnTo>
                <a:lnTo>
                  <a:pt x="1501780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/>
          <p:nvPr/>
        </p:nvSpPr>
        <p:spPr>
          <a:xfrm rot="-5400000">
            <a:off x="13359863" y="4584812"/>
            <a:ext cx="7441144" cy="2881998"/>
          </a:xfrm>
          <a:custGeom>
            <a:rect b="b" l="l" r="r" t="t"/>
            <a:pathLst>
              <a:path extrusionOk="0" h="2881998" w="7441144">
                <a:moveTo>
                  <a:pt x="0" y="0"/>
                </a:moveTo>
                <a:lnTo>
                  <a:pt x="7441144" y="0"/>
                </a:lnTo>
                <a:lnTo>
                  <a:pt x="7441144" y="2881998"/>
                </a:lnTo>
                <a:lnTo>
                  <a:pt x="0" y="288199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15810174" y="9258300"/>
            <a:ext cx="2311656" cy="696623"/>
          </a:xfrm>
          <a:custGeom>
            <a:rect b="b" l="l" r="r" t="t"/>
            <a:pathLst>
              <a:path extrusionOk="0" h="696623" w="2311656">
                <a:moveTo>
                  <a:pt x="0" y="0"/>
                </a:moveTo>
                <a:lnTo>
                  <a:pt x="2311656" y="0"/>
                </a:lnTo>
                <a:lnTo>
                  <a:pt x="2311656" y="696623"/>
                </a:lnTo>
                <a:lnTo>
                  <a:pt x="0" y="6966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1">
              <a:alphaModFix/>
            </a:blip>
            <a:stretch>
              <a:fillRect b="0" l="-5317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323600" y="3681175"/>
            <a:ext cx="17964300" cy="11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DIGITAL HEALTH, SOCIAL MEDIAS AND YOUTH INITIATIVES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20002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99"/>
              <a:buFont typeface="Arial"/>
              <a:buNone/>
            </a:pPr>
            <a:r>
              <a:t/>
            </a:r>
            <a:endParaRPr b="1" i="0" sz="3899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7034945" y="9407855"/>
            <a:ext cx="4218109" cy="3323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3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</a:pPr>
            <a:r>
              <a:rPr b="0" i="0" lang="en-US" sz="964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AGREEMENT NUMBER: 2023-1-DE04-KA220-YOU-000123686 PROGRAMME: ERASMUS+, KEY ACTION 2, COOPERATION PARTNERSHIP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"/>
          <p:cNvSpPr/>
          <p:nvPr/>
        </p:nvSpPr>
        <p:spPr>
          <a:xfrm>
            <a:off x="323611" y="9040602"/>
            <a:ext cx="995021" cy="1085886"/>
          </a:xfrm>
          <a:custGeom>
            <a:rect b="b" l="l" r="r" t="t"/>
            <a:pathLst>
              <a:path extrusionOk="0" h="1085886" w="995021">
                <a:moveTo>
                  <a:pt x="0" y="0"/>
                </a:moveTo>
                <a:lnTo>
                  <a:pt x="995020" y="0"/>
                </a:lnTo>
                <a:lnTo>
                  <a:pt x="995020" y="1085887"/>
                </a:lnTo>
                <a:lnTo>
                  <a:pt x="0" y="108588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-8739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3"/>
          <p:cNvSpPr/>
          <p:nvPr/>
        </p:nvSpPr>
        <p:spPr>
          <a:xfrm>
            <a:off x="1890131" y="9302193"/>
            <a:ext cx="1886814" cy="638956"/>
          </a:xfrm>
          <a:custGeom>
            <a:rect b="b" l="l" r="r" t="t"/>
            <a:pathLst>
              <a:path extrusionOk="0" h="638956" w="1886814">
                <a:moveTo>
                  <a:pt x="0" y="0"/>
                </a:moveTo>
                <a:lnTo>
                  <a:pt x="1886815" y="0"/>
                </a:lnTo>
                <a:lnTo>
                  <a:pt x="1886815" y="638956"/>
                </a:lnTo>
                <a:lnTo>
                  <a:pt x="0" y="63895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7505" l="0" r="0" t="-7504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3"/>
          <p:cNvSpPr/>
          <p:nvPr/>
        </p:nvSpPr>
        <p:spPr>
          <a:xfrm>
            <a:off x="4638377" y="9258300"/>
            <a:ext cx="1681730" cy="786140"/>
          </a:xfrm>
          <a:custGeom>
            <a:rect b="b" l="l" r="r" t="t"/>
            <a:pathLst>
              <a:path extrusionOk="0" h="786140" w="1681730">
                <a:moveTo>
                  <a:pt x="0" y="0"/>
                </a:moveTo>
                <a:lnTo>
                  <a:pt x="1681730" y="0"/>
                </a:lnTo>
                <a:lnTo>
                  <a:pt x="1681730" y="786140"/>
                </a:lnTo>
                <a:lnTo>
                  <a:pt x="0" y="78614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47720" l="0" r="0" t="-66178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3"/>
          <p:cNvSpPr/>
          <p:nvPr/>
        </p:nvSpPr>
        <p:spPr>
          <a:xfrm>
            <a:off x="11748291" y="9281637"/>
            <a:ext cx="1669651" cy="659512"/>
          </a:xfrm>
          <a:custGeom>
            <a:rect b="b" l="l" r="r" t="t"/>
            <a:pathLst>
              <a:path extrusionOk="0" h="659512" w="1669651">
                <a:moveTo>
                  <a:pt x="0" y="0"/>
                </a:moveTo>
                <a:lnTo>
                  <a:pt x="1669651" y="0"/>
                </a:lnTo>
                <a:lnTo>
                  <a:pt x="1669651" y="659512"/>
                </a:lnTo>
                <a:lnTo>
                  <a:pt x="0" y="6595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3"/>
          <p:cNvSpPr/>
          <p:nvPr/>
        </p:nvSpPr>
        <p:spPr>
          <a:xfrm>
            <a:off x="-2232332" y="-1442653"/>
            <a:ext cx="5960478" cy="4733901"/>
          </a:xfrm>
          <a:custGeom>
            <a:rect b="b" l="l" r="r" t="t"/>
            <a:pathLst>
              <a:path extrusionOk="0" h="4733901" w="5960478">
                <a:moveTo>
                  <a:pt x="0" y="0"/>
                </a:moveTo>
                <a:lnTo>
                  <a:pt x="5960478" y="0"/>
                </a:lnTo>
                <a:lnTo>
                  <a:pt x="5960478" y="4733901"/>
                </a:lnTo>
                <a:lnTo>
                  <a:pt x="0" y="473390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-17487" r="-17488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3"/>
          <p:cNvSpPr/>
          <p:nvPr/>
        </p:nvSpPr>
        <p:spPr>
          <a:xfrm>
            <a:off x="13989442" y="8762591"/>
            <a:ext cx="1268872" cy="1967585"/>
          </a:xfrm>
          <a:custGeom>
            <a:rect b="b" l="l" r="r" t="t"/>
            <a:pathLst>
              <a:path extrusionOk="0" h="1967585" w="1268872">
                <a:moveTo>
                  <a:pt x="0" y="0"/>
                </a:moveTo>
                <a:lnTo>
                  <a:pt x="1268872" y="0"/>
                </a:lnTo>
                <a:lnTo>
                  <a:pt x="1268872" y="1967585"/>
                </a:lnTo>
                <a:lnTo>
                  <a:pt x="0" y="196758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-106786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3"/>
          <p:cNvSpPr/>
          <p:nvPr/>
        </p:nvSpPr>
        <p:spPr>
          <a:xfrm rot="10800000">
            <a:off x="-1906998" y="29919"/>
            <a:ext cx="7386240" cy="2860733"/>
          </a:xfrm>
          <a:custGeom>
            <a:rect b="b" l="l" r="r" t="t"/>
            <a:pathLst>
              <a:path extrusionOk="0" h="2860733" w="7386240">
                <a:moveTo>
                  <a:pt x="0" y="0"/>
                </a:moveTo>
                <a:lnTo>
                  <a:pt x="7386240" y="0"/>
                </a:lnTo>
                <a:lnTo>
                  <a:pt x="7386240" y="2860732"/>
                </a:lnTo>
                <a:lnTo>
                  <a:pt x="0" y="28607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3"/>
          <p:cNvSpPr/>
          <p:nvPr/>
        </p:nvSpPr>
        <p:spPr>
          <a:xfrm>
            <a:off x="96774" y="0"/>
            <a:ext cx="1501781" cy="1639615"/>
          </a:xfrm>
          <a:custGeom>
            <a:rect b="b" l="l" r="r" t="t"/>
            <a:pathLst>
              <a:path extrusionOk="0" h="1639615" w="1501781">
                <a:moveTo>
                  <a:pt x="0" y="0"/>
                </a:moveTo>
                <a:lnTo>
                  <a:pt x="1501780" y="0"/>
                </a:lnTo>
                <a:lnTo>
                  <a:pt x="1501780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3"/>
          <p:cNvSpPr/>
          <p:nvPr/>
        </p:nvSpPr>
        <p:spPr>
          <a:xfrm rot="-5400000">
            <a:off x="13359863" y="4584812"/>
            <a:ext cx="7441144" cy="2881998"/>
          </a:xfrm>
          <a:custGeom>
            <a:rect b="b" l="l" r="r" t="t"/>
            <a:pathLst>
              <a:path extrusionOk="0" h="2881998" w="7441144">
                <a:moveTo>
                  <a:pt x="0" y="0"/>
                </a:moveTo>
                <a:lnTo>
                  <a:pt x="7441144" y="0"/>
                </a:lnTo>
                <a:lnTo>
                  <a:pt x="7441144" y="2881998"/>
                </a:lnTo>
                <a:lnTo>
                  <a:pt x="0" y="288199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3"/>
          <p:cNvSpPr txBox="1"/>
          <p:nvPr/>
        </p:nvSpPr>
        <p:spPr>
          <a:xfrm>
            <a:off x="6320107" y="886483"/>
            <a:ext cx="5653200" cy="1396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DIGITAL HEALTH, SOCIAL MEDIAS AND YOUTH INITIATIVES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3"/>
          <p:cNvSpPr/>
          <p:nvPr/>
        </p:nvSpPr>
        <p:spPr>
          <a:xfrm>
            <a:off x="15810174" y="9258300"/>
            <a:ext cx="2311656" cy="696623"/>
          </a:xfrm>
          <a:custGeom>
            <a:rect b="b" l="l" r="r" t="t"/>
            <a:pathLst>
              <a:path extrusionOk="0" h="696623" w="2311656">
                <a:moveTo>
                  <a:pt x="0" y="0"/>
                </a:moveTo>
                <a:lnTo>
                  <a:pt x="2311656" y="0"/>
                </a:lnTo>
                <a:lnTo>
                  <a:pt x="2311656" y="696623"/>
                </a:lnTo>
                <a:lnTo>
                  <a:pt x="0" y="6966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1">
              <a:alphaModFix/>
            </a:blip>
            <a:stretch>
              <a:fillRect b="0" l="-5317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3"/>
          <p:cNvSpPr txBox="1"/>
          <p:nvPr/>
        </p:nvSpPr>
        <p:spPr>
          <a:xfrm>
            <a:off x="7034945" y="9407855"/>
            <a:ext cx="4218109" cy="3323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3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</a:pPr>
            <a:r>
              <a:rPr b="0" i="0" lang="en-US" sz="964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AGREEMENT NUMBER: 2023-1-DE04-KA220-YOU-000123686 PROGRAMME: ERASMUS+, KEY ACTION 2, COOPERATION PARTNERSHIP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3"/>
          <p:cNvSpPr txBox="1"/>
          <p:nvPr/>
        </p:nvSpPr>
        <p:spPr>
          <a:xfrm>
            <a:off x="1598540" y="3381670"/>
            <a:ext cx="15206100" cy="570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3"/>
              <a:buFont typeface="Arial"/>
              <a:buNone/>
            </a:pPr>
            <a:r>
              <a:rPr b="1" i="0" lang="en-US" sz="137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Θετικές Πτυχές των Μέσων Κοινωνικής Δικτύωσης και του Ψηφιακού Μετασχηματισμού</a:t>
            </a:r>
            <a:endParaRPr b="1" i="0" sz="137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3"/>
              <a:buFont typeface="Arial"/>
              <a:buNone/>
            </a:pPr>
            <a:r>
              <a:rPr b="1" i="0" lang="en-US" sz="137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🔹 Βελτίωση της ψυχικής υγείας των χρηστών</a:t>
            </a:r>
            <a:endParaRPr b="1" i="0" sz="137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3"/>
              <a:buFont typeface="Arial"/>
              <a:buNone/>
            </a:pPr>
            <a:r>
              <a:rPr b="1" i="0" lang="en-US" sz="137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Η δικτύωση με άλλους δημιουργεί αίσθημα κοινότητας, μειώνει τη μοναξιά και την κοινωνική απομόνωση, γεγονός που αντανακλάται σε καλύτερη ψυχική υγεία.</a:t>
            </a:r>
            <a:endParaRPr b="1" i="0" sz="137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3"/>
              <a:buFont typeface="Arial"/>
              <a:buNone/>
            </a:pPr>
            <a:r>
              <a:rPr b="1" i="0" lang="en-US" sz="137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🔹 Έκφραση δημιουργικότητας</a:t>
            </a:r>
            <a:endParaRPr b="1" i="0" sz="137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3"/>
              <a:buFont typeface="Arial"/>
              <a:buNone/>
            </a:pPr>
            <a:r>
              <a:rPr b="1" i="0" lang="en-US" sz="137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Τα μέσα κοινωνικής δικτύωσης προσφέρουν ένα ευρύ φάσμα ευκαιριών για τέχνη, καινοτομία και δημιουργική έκφραση. Λειτουργούν επίσης ως πλατφόρμα ανταλλαγής απόψεων για κάθε θέμα της κοινωνίας.</a:t>
            </a:r>
            <a:endParaRPr b="1" i="0" sz="137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3"/>
              <a:buFont typeface="Arial"/>
              <a:buNone/>
            </a:pPr>
            <a:r>
              <a:rPr b="1" i="0" lang="en-US" sz="137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🔹 Επαγγελματική δικτύωση</a:t>
            </a:r>
            <a:endParaRPr b="1" i="0" sz="137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3"/>
              <a:buFont typeface="Arial"/>
              <a:buNone/>
            </a:pPr>
            <a:r>
              <a:rPr b="1" i="0" lang="en-US" sz="137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Οι άνθρωποι μπορούν να διευρύνουν το κοινωνικό και επαγγελματικό τους δίκτυο και να έρθουν σε επαφή με άτομα που πιθανόν δεν θα γνώριζαν ποτέ στην πραγματική ζωή.</a:t>
            </a:r>
            <a:endParaRPr b="1" sz="1373"/>
          </a:p>
          <a:p>
            <a:pPr indent="0" lvl="0" marL="0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3"/>
              <a:buFont typeface="Arial"/>
              <a:buNone/>
            </a:pPr>
            <a:r>
              <a:rPr b="1" i="0" lang="en-US" sz="137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🔹 Εκπαιδευτικές ευκαιρίες και κοινωνική ευαισθητοποίηση</a:t>
            </a:r>
            <a:endParaRPr b="1" i="0" sz="137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3"/>
              <a:buFont typeface="Arial"/>
              <a:buNone/>
            </a:pPr>
            <a:r>
              <a:rPr b="1" i="0" lang="en-US" sz="137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Οι ψηφιακές δυνατότητες προσφέρουν ένα ευρύ φάσμα εκπαιδευτικών πόρων (σεμινάρια, εργαστήρια) και καθιστούν τη μάθηση προσβάσιμη σε διεθνές κοινό.</a:t>
            </a:r>
            <a:endParaRPr b="1" i="0" sz="137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3"/>
              <a:buFont typeface="Arial"/>
              <a:buNone/>
            </a:pPr>
            <a:r>
              <a:rPr b="1" i="0" lang="en-US" sz="137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🔹 Δημιουργία επιχειρηματικών ευκαιριών και καναλιών προώθησης</a:t>
            </a:r>
            <a:endParaRPr b="1" i="0" sz="137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3"/>
              <a:buFont typeface="Arial"/>
              <a:buNone/>
            </a:pPr>
            <a:r>
              <a:rPr b="1" i="0" lang="en-US" sz="137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Οι πλατφόρμες κοινωνικής δικτύωσης μπορούν να αξιοποιηθούν για την προβολή επωνυμιών, διαφημιστικές καμπάνιες και ενίσχυση της σχέσης με πελάτες. Με τη βοήθεια της τεχνητής νοημοσύνης (AI) και αλγορίθμων, η αναζήτηση του χρήστη σε ιστοσελίδες μετατρέπεται σε στοχευμένη διαφήμιση στα μέσα κοινωνικής δικτύωσης.</a:t>
            </a:r>
            <a:endParaRPr b="1" i="0" sz="137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3"/>
              <a:buFont typeface="Arial"/>
              <a:buNone/>
            </a:pPr>
            <a:r>
              <a:rPr b="1" i="0" lang="en-US" sz="137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📝 (Πηγή: American Public University, 2022)</a:t>
            </a:r>
            <a:endParaRPr b="1" i="0" sz="137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4"/>
          <p:cNvSpPr/>
          <p:nvPr/>
        </p:nvSpPr>
        <p:spPr>
          <a:xfrm>
            <a:off x="323611" y="9040602"/>
            <a:ext cx="995021" cy="1085886"/>
          </a:xfrm>
          <a:custGeom>
            <a:rect b="b" l="l" r="r" t="t"/>
            <a:pathLst>
              <a:path extrusionOk="0" h="1085886" w="995021">
                <a:moveTo>
                  <a:pt x="0" y="0"/>
                </a:moveTo>
                <a:lnTo>
                  <a:pt x="995020" y="0"/>
                </a:lnTo>
                <a:lnTo>
                  <a:pt x="995020" y="1085887"/>
                </a:lnTo>
                <a:lnTo>
                  <a:pt x="0" y="108588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-8739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4"/>
          <p:cNvSpPr/>
          <p:nvPr/>
        </p:nvSpPr>
        <p:spPr>
          <a:xfrm>
            <a:off x="1890131" y="9302193"/>
            <a:ext cx="1886814" cy="638956"/>
          </a:xfrm>
          <a:custGeom>
            <a:rect b="b" l="l" r="r" t="t"/>
            <a:pathLst>
              <a:path extrusionOk="0" h="638956" w="1886814">
                <a:moveTo>
                  <a:pt x="0" y="0"/>
                </a:moveTo>
                <a:lnTo>
                  <a:pt x="1886815" y="0"/>
                </a:lnTo>
                <a:lnTo>
                  <a:pt x="1886815" y="638956"/>
                </a:lnTo>
                <a:lnTo>
                  <a:pt x="0" y="63895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7505" l="0" r="0" t="-7504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4"/>
          <p:cNvSpPr/>
          <p:nvPr/>
        </p:nvSpPr>
        <p:spPr>
          <a:xfrm>
            <a:off x="4638377" y="9258300"/>
            <a:ext cx="1681730" cy="786140"/>
          </a:xfrm>
          <a:custGeom>
            <a:rect b="b" l="l" r="r" t="t"/>
            <a:pathLst>
              <a:path extrusionOk="0" h="786140" w="1681730">
                <a:moveTo>
                  <a:pt x="0" y="0"/>
                </a:moveTo>
                <a:lnTo>
                  <a:pt x="1681730" y="0"/>
                </a:lnTo>
                <a:lnTo>
                  <a:pt x="1681730" y="786140"/>
                </a:lnTo>
                <a:lnTo>
                  <a:pt x="0" y="78614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47720" l="0" r="0" t="-66178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4"/>
          <p:cNvSpPr/>
          <p:nvPr/>
        </p:nvSpPr>
        <p:spPr>
          <a:xfrm>
            <a:off x="11748291" y="9281637"/>
            <a:ext cx="1669651" cy="659512"/>
          </a:xfrm>
          <a:custGeom>
            <a:rect b="b" l="l" r="r" t="t"/>
            <a:pathLst>
              <a:path extrusionOk="0" h="659512" w="1669651">
                <a:moveTo>
                  <a:pt x="0" y="0"/>
                </a:moveTo>
                <a:lnTo>
                  <a:pt x="1669651" y="0"/>
                </a:lnTo>
                <a:lnTo>
                  <a:pt x="1669651" y="659512"/>
                </a:lnTo>
                <a:lnTo>
                  <a:pt x="0" y="6595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4"/>
          <p:cNvSpPr/>
          <p:nvPr/>
        </p:nvSpPr>
        <p:spPr>
          <a:xfrm>
            <a:off x="-2232332" y="-1442653"/>
            <a:ext cx="5960478" cy="4733901"/>
          </a:xfrm>
          <a:custGeom>
            <a:rect b="b" l="l" r="r" t="t"/>
            <a:pathLst>
              <a:path extrusionOk="0" h="4733901" w="5960478">
                <a:moveTo>
                  <a:pt x="0" y="0"/>
                </a:moveTo>
                <a:lnTo>
                  <a:pt x="5960478" y="0"/>
                </a:lnTo>
                <a:lnTo>
                  <a:pt x="5960478" y="4733901"/>
                </a:lnTo>
                <a:lnTo>
                  <a:pt x="0" y="473390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-17487" r="-17488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4"/>
          <p:cNvSpPr/>
          <p:nvPr/>
        </p:nvSpPr>
        <p:spPr>
          <a:xfrm>
            <a:off x="13989442" y="8762591"/>
            <a:ext cx="1268872" cy="1967585"/>
          </a:xfrm>
          <a:custGeom>
            <a:rect b="b" l="l" r="r" t="t"/>
            <a:pathLst>
              <a:path extrusionOk="0" h="1967585" w="1268872">
                <a:moveTo>
                  <a:pt x="0" y="0"/>
                </a:moveTo>
                <a:lnTo>
                  <a:pt x="1268872" y="0"/>
                </a:lnTo>
                <a:lnTo>
                  <a:pt x="1268872" y="1967585"/>
                </a:lnTo>
                <a:lnTo>
                  <a:pt x="0" y="196758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-106786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4"/>
          <p:cNvSpPr/>
          <p:nvPr/>
        </p:nvSpPr>
        <p:spPr>
          <a:xfrm rot="10800000">
            <a:off x="-1906998" y="29919"/>
            <a:ext cx="7386240" cy="2860733"/>
          </a:xfrm>
          <a:custGeom>
            <a:rect b="b" l="l" r="r" t="t"/>
            <a:pathLst>
              <a:path extrusionOk="0" h="2860733" w="7386240">
                <a:moveTo>
                  <a:pt x="0" y="0"/>
                </a:moveTo>
                <a:lnTo>
                  <a:pt x="7386240" y="0"/>
                </a:lnTo>
                <a:lnTo>
                  <a:pt x="7386240" y="2860732"/>
                </a:lnTo>
                <a:lnTo>
                  <a:pt x="0" y="28607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4"/>
          <p:cNvSpPr/>
          <p:nvPr/>
        </p:nvSpPr>
        <p:spPr>
          <a:xfrm>
            <a:off x="96774" y="0"/>
            <a:ext cx="1501781" cy="1639615"/>
          </a:xfrm>
          <a:custGeom>
            <a:rect b="b" l="l" r="r" t="t"/>
            <a:pathLst>
              <a:path extrusionOk="0" h="1639615" w="1501781">
                <a:moveTo>
                  <a:pt x="0" y="0"/>
                </a:moveTo>
                <a:lnTo>
                  <a:pt x="1501780" y="0"/>
                </a:lnTo>
                <a:lnTo>
                  <a:pt x="1501780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4"/>
          <p:cNvSpPr/>
          <p:nvPr/>
        </p:nvSpPr>
        <p:spPr>
          <a:xfrm rot="-5400000">
            <a:off x="13359863" y="4584812"/>
            <a:ext cx="7441144" cy="2881998"/>
          </a:xfrm>
          <a:custGeom>
            <a:rect b="b" l="l" r="r" t="t"/>
            <a:pathLst>
              <a:path extrusionOk="0" h="2881998" w="7441144">
                <a:moveTo>
                  <a:pt x="0" y="0"/>
                </a:moveTo>
                <a:lnTo>
                  <a:pt x="7441144" y="0"/>
                </a:lnTo>
                <a:lnTo>
                  <a:pt x="7441144" y="2881998"/>
                </a:lnTo>
                <a:lnTo>
                  <a:pt x="0" y="288199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4"/>
          <p:cNvSpPr txBox="1"/>
          <p:nvPr/>
        </p:nvSpPr>
        <p:spPr>
          <a:xfrm>
            <a:off x="6320107" y="886483"/>
            <a:ext cx="5653177" cy="139636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DIGITAL HEALTH, SOCIAL MEDIAS AND YOUTH INITIATIVES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4"/>
          <p:cNvSpPr/>
          <p:nvPr/>
        </p:nvSpPr>
        <p:spPr>
          <a:xfrm>
            <a:off x="15810174" y="9258300"/>
            <a:ext cx="2311656" cy="696623"/>
          </a:xfrm>
          <a:custGeom>
            <a:rect b="b" l="l" r="r" t="t"/>
            <a:pathLst>
              <a:path extrusionOk="0" h="696623" w="2311656">
                <a:moveTo>
                  <a:pt x="0" y="0"/>
                </a:moveTo>
                <a:lnTo>
                  <a:pt x="2311656" y="0"/>
                </a:lnTo>
                <a:lnTo>
                  <a:pt x="2311656" y="696623"/>
                </a:lnTo>
                <a:lnTo>
                  <a:pt x="0" y="6966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1">
              <a:alphaModFix/>
            </a:blip>
            <a:stretch>
              <a:fillRect b="0" l="-5317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4"/>
          <p:cNvSpPr txBox="1"/>
          <p:nvPr/>
        </p:nvSpPr>
        <p:spPr>
          <a:xfrm>
            <a:off x="7034945" y="9407855"/>
            <a:ext cx="4218109" cy="3323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3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</a:pPr>
            <a:r>
              <a:rPr b="0" i="0" lang="en-US" sz="964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AGREEMENT NUMBER: 2023-1-DE04-KA220-YOU-000123686 PROGRAMME: ERASMUS+, KEY ACTION 2, COOPERATION PARTNERSHIP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4"/>
          <p:cNvSpPr txBox="1"/>
          <p:nvPr/>
        </p:nvSpPr>
        <p:spPr>
          <a:xfrm>
            <a:off x="907675" y="3070100"/>
            <a:ext cx="15144900" cy="614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lang="en-US" sz="1600"/>
              <a:t>Αρνητικές Πτυχές των Μέσων Κοινωνικής Δικτύωσης και της Ψηφιοποίησης:</a:t>
            </a:r>
            <a:endParaRPr b="1" sz="1600"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lang="en-US" sz="1600"/>
              <a:t>1. Διαδικτυακός Εκφοβισμός (Cyberbullying)</a:t>
            </a:r>
            <a:endParaRPr b="1" sz="1600"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lang="en-US" sz="1600"/>
              <a:t>Ο διαδικτυακός εκφοβισμός μπορεί να χαρακτηριστεί ως επίθεση σε ένα άλλο άτομο και εκδηλώνεται με διάφορες μορφές όπως προσβλητικά σχόλια, αρνητικές αναρτήσεις ή φωτογραφίες, δημοσιοποίηση εικόνων σεξουαλικού περιεχομένου (που μπορεί να είναι και πλαστές), και διασπορά φημών μέσω των μέσων κοινωνικής δικτύωσης.</a:t>
            </a:r>
            <a:endParaRPr b="1" sz="1600"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 b="1" sz="1600"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lang="en-US" sz="1600"/>
              <a:t>2. Doxxing (Παραβίαση Ιδιωτικότητας)</a:t>
            </a:r>
            <a:endParaRPr b="1" sz="1600"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lang="en-US" sz="1600"/>
              <a:t>Η εισβολή στην ιδιωτικότητα που διευκολύνεται από τα κοινωνικά δίκτυα. Ορίζεται από τον Max Sheridan ως «η μη εξουσιοδοτημένη συλλογή και δημόσια διάδοση προσωπικών πληροφοριών ή ιδιωτικού υλικού με κακόβουλους σκοπούς».</a:t>
            </a:r>
            <a:endParaRPr b="1" sz="1600"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 b="1" sz="1500"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lang="en-US" sz="1600"/>
              <a:t>3. Εξάρτηση</a:t>
            </a:r>
            <a:endParaRPr b="1" sz="1600"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lang="en-US" sz="1600"/>
              <a:t>Η υπερβολική χρήση των μέσων κοινωνικής δικτύωσης που οδηγεί σε εθισμό και εξάρτηση από αυτά.</a:t>
            </a:r>
            <a:endParaRPr b="1" sz="1600"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 b="1" sz="1600"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lang="en-US" sz="1600"/>
              <a:t>4. Κοινωνική Σύγκριση</a:t>
            </a:r>
            <a:endParaRPr b="1" sz="1600"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lang="en-US" sz="1600"/>
              <a:t>Η συνεχής σύγκριση με άλλους που γίνεται μέσω των κοινωνικών δικτύων, η οποία μπορεί να προκαλέσει συναισθήματα κατωτερότητας, άγχους και κατάθλιψης.</a:t>
            </a:r>
            <a:endParaRPr b="1" sz="1600"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 b="1" sz="1600"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lang="en-US" sz="1600"/>
              <a:t>5. Χρόνος που Δαπανάται</a:t>
            </a:r>
            <a:endParaRPr b="1" sz="1600"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lang="en-US" sz="1600"/>
              <a:t>Όσο περισσότερο χρόνο αφιερώνει κάποιος στα ψηφιακά μέσα, τόσο λιγότερο χρόνο διαθέτει για ύπνο, σωστή διατροφή, άσκηση και πραγματική κοινωνική επαφή.</a:t>
            </a:r>
            <a:endParaRPr b="1" sz="1600"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 b="1" sz="1600"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lang="en-US" sz="1600"/>
              <a:t>6. Αισθητηριακή Υπερφόρτωση</a:t>
            </a:r>
            <a:endParaRPr b="1" sz="1600"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lang="en-US" sz="1600"/>
              <a:t>Ο εγκέφαλος μπορεί να απορροφήσει μόνο ένα συγκεκριμένο αριθμό ερεθισμάτων, αλλά η ελεύθερη πρόσβαση στο διαδίκτυο προκαλεί συνεχή αισθητηριακή υπερφόρτωση, την οποία όλοι οφείλουν να διαχειρίζονται με υγιή τρόπο.</a:t>
            </a:r>
            <a:endParaRPr b="1" sz="1600"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lang="en-US" sz="1600"/>
              <a:t>Πηγές: American Public University (2022); 8AOK Health Magazine (2021)</a:t>
            </a:r>
            <a:endParaRPr b="1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5"/>
          <p:cNvSpPr/>
          <p:nvPr/>
        </p:nvSpPr>
        <p:spPr>
          <a:xfrm>
            <a:off x="323611" y="9040602"/>
            <a:ext cx="995021" cy="1085886"/>
          </a:xfrm>
          <a:custGeom>
            <a:rect b="b" l="l" r="r" t="t"/>
            <a:pathLst>
              <a:path extrusionOk="0" h="1085886" w="995021">
                <a:moveTo>
                  <a:pt x="0" y="0"/>
                </a:moveTo>
                <a:lnTo>
                  <a:pt x="995020" y="0"/>
                </a:lnTo>
                <a:lnTo>
                  <a:pt x="995020" y="1085887"/>
                </a:lnTo>
                <a:lnTo>
                  <a:pt x="0" y="108588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-8739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5"/>
          <p:cNvSpPr/>
          <p:nvPr/>
        </p:nvSpPr>
        <p:spPr>
          <a:xfrm>
            <a:off x="1890131" y="9302193"/>
            <a:ext cx="1886814" cy="638956"/>
          </a:xfrm>
          <a:custGeom>
            <a:rect b="b" l="l" r="r" t="t"/>
            <a:pathLst>
              <a:path extrusionOk="0" h="638956" w="1886814">
                <a:moveTo>
                  <a:pt x="0" y="0"/>
                </a:moveTo>
                <a:lnTo>
                  <a:pt x="1886815" y="0"/>
                </a:lnTo>
                <a:lnTo>
                  <a:pt x="1886815" y="638956"/>
                </a:lnTo>
                <a:lnTo>
                  <a:pt x="0" y="63895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7505" l="0" r="0" t="-7504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5"/>
          <p:cNvSpPr/>
          <p:nvPr/>
        </p:nvSpPr>
        <p:spPr>
          <a:xfrm>
            <a:off x="4638377" y="9258300"/>
            <a:ext cx="1681730" cy="786140"/>
          </a:xfrm>
          <a:custGeom>
            <a:rect b="b" l="l" r="r" t="t"/>
            <a:pathLst>
              <a:path extrusionOk="0" h="786140" w="1681730">
                <a:moveTo>
                  <a:pt x="0" y="0"/>
                </a:moveTo>
                <a:lnTo>
                  <a:pt x="1681730" y="0"/>
                </a:lnTo>
                <a:lnTo>
                  <a:pt x="1681730" y="786140"/>
                </a:lnTo>
                <a:lnTo>
                  <a:pt x="0" y="78614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47720" l="0" r="0" t="-66178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5"/>
          <p:cNvSpPr/>
          <p:nvPr/>
        </p:nvSpPr>
        <p:spPr>
          <a:xfrm>
            <a:off x="11748291" y="9281637"/>
            <a:ext cx="1669651" cy="659512"/>
          </a:xfrm>
          <a:custGeom>
            <a:rect b="b" l="l" r="r" t="t"/>
            <a:pathLst>
              <a:path extrusionOk="0" h="659512" w="1669651">
                <a:moveTo>
                  <a:pt x="0" y="0"/>
                </a:moveTo>
                <a:lnTo>
                  <a:pt x="1669651" y="0"/>
                </a:lnTo>
                <a:lnTo>
                  <a:pt x="1669651" y="659512"/>
                </a:lnTo>
                <a:lnTo>
                  <a:pt x="0" y="6595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5"/>
          <p:cNvSpPr txBox="1"/>
          <p:nvPr/>
        </p:nvSpPr>
        <p:spPr>
          <a:xfrm>
            <a:off x="847664" y="4014395"/>
            <a:ext cx="16118400" cy="270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41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41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66"/>
              <a:buFont typeface="Arial"/>
              <a:buNone/>
            </a:pPr>
            <a:r>
              <a:rPr b="1" lang="en-US" sz="2466"/>
              <a:t>Τι σημαίνει για εσένα μια υγιής ψηφιακή προσέγγιση (στα μέσα κοινωνικής δικτύωσης);</a:t>
            </a:r>
            <a:endParaRPr b="1" sz="2466"/>
          </a:p>
          <a:p>
            <a:pPr indent="0" lvl="0" marL="0" marR="0" rtl="0" algn="just">
              <a:lnSpc>
                <a:spcPct val="10348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66"/>
              <a:buFont typeface="Arial"/>
              <a:buNone/>
            </a:pPr>
            <a:r>
              <a:t/>
            </a:r>
            <a:endParaRPr b="1" i="0" sz="2466" u="none" cap="none" strike="noStrike">
              <a:solidFill>
                <a:srgbClr val="FF5757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348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66"/>
              <a:buFont typeface="Arial"/>
              <a:buNone/>
            </a:pPr>
            <a:r>
              <a:t/>
            </a:r>
            <a:endParaRPr b="1" i="0" sz="2466" u="none" cap="none" strike="noStrike">
              <a:solidFill>
                <a:srgbClr val="FF5757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348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66"/>
              <a:buFont typeface="Arial"/>
              <a:buNone/>
            </a:pPr>
            <a:r>
              <a:t/>
            </a:r>
            <a:endParaRPr b="1" i="0" sz="2466" u="none" cap="none" strike="noStrike">
              <a:solidFill>
                <a:srgbClr val="FF575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5"/>
          <p:cNvSpPr/>
          <p:nvPr/>
        </p:nvSpPr>
        <p:spPr>
          <a:xfrm>
            <a:off x="-2232332" y="-1442653"/>
            <a:ext cx="5960478" cy="4733901"/>
          </a:xfrm>
          <a:custGeom>
            <a:rect b="b" l="l" r="r" t="t"/>
            <a:pathLst>
              <a:path extrusionOk="0" h="4733901" w="5960478">
                <a:moveTo>
                  <a:pt x="0" y="0"/>
                </a:moveTo>
                <a:lnTo>
                  <a:pt x="5960478" y="0"/>
                </a:lnTo>
                <a:lnTo>
                  <a:pt x="5960478" y="4733901"/>
                </a:lnTo>
                <a:lnTo>
                  <a:pt x="0" y="473390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-17487" r="-17488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5"/>
          <p:cNvSpPr/>
          <p:nvPr/>
        </p:nvSpPr>
        <p:spPr>
          <a:xfrm>
            <a:off x="13989442" y="8762591"/>
            <a:ext cx="1268872" cy="1967585"/>
          </a:xfrm>
          <a:custGeom>
            <a:rect b="b" l="l" r="r" t="t"/>
            <a:pathLst>
              <a:path extrusionOk="0" h="1967585" w="1268872">
                <a:moveTo>
                  <a:pt x="0" y="0"/>
                </a:moveTo>
                <a:lnTo>
                  <a:pt x="1268872" y="0"/>
                </a:lnTo>
                <a:lnTo>
                  <a:pt x="1268872" y="1967585"/>
                </a:lnTo>
                <a:lnTo>
                  <a:pt x="0" y="196758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-106786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5"/>
          <p:cNvSpPr/>
          <p:nvPr/>
        </p:nvSpPr>
        <p:spPr>
          <a:xfrm rot="10800000">
            <a:off x="-1906998" y="29919"/>
            <a:ext cx="7386240" cy="2860733"/>
          </a:xfrm>
          <a:custGeom>
            <a:rect b="b" l="l" r="r" t="t"/>
            <a:pathLst>
              <a:path extrusionOk="0" h="2860733" w="7386240">
                <a:moveTo>
                  <a:pt x="0" y="0"/>
                </a:moveTo>
                <a:lnTo>
                  <a:pt x="7386240" y="0"/>
                </a:lnTo>
                <a:lnTo>
                  <a:pt x="7386240" y="2860732"/>
                </a:lnTo>
                <a:lnTo>
                  <a:pt x="0" y="28607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5"/>
          <p:cNvSpPr/>
          <p:nvPr/>
        </p:nvSpPr>
        <p:spPr>
          <a:xfrm>
            <a:off x="96774" y="0"/>
            <a:ext cx="1501781" cy="1639615"/>
          </a:xfrm>
          <a:custGeom>
            <a:rect b="b" l="l" r="r" t="t"/>
            <a:pathLst>
              <a:path extrusionOk="0" h="1639615" w="1501781">
                <a:moveTo>
                  <a:pt x="0" y="0"/>
                </a:moveTo>
                <a:lnTo>
                  <a:pt x="1501780" y="0"/>
                </a:lnTo>
                <a:lnTo>
                  <a:pt x="1501780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5"/>
          <p:cNvSpPr/>
          <p:nvPr/>
        </p:nvSpPr>
        <p:spPr>
          <a:xfrm rot="-5400000">
            <a:off x="13359863" y="4584812"/>
            <a:ext cx="7441144" cy="2881998"/>
          </a:xfrm>
          <a:custGeom>
            <a:rect b="b" l="l" r="r" t="t"/>
            <a:pathLst>
              <a:path extrusionOk="0" h="2881998" w="7441144">
                <a:moveTo>
                  <a:pt x="0" y="0"/>
                </a:moveTo>
                <a:lnTo>
                  <a:pt x="7441144" y="0"/>
                </a:lnTo>
                <a:lnTo>
                  <a:pt x="7441144" y="2881998"/>
                </a:lnTo>
                <a:lnTo>
                  <a:pt x="0" y="288199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5"/>
          <p:cNvSpPr txBox="1"/>
          <p:nvPr/>
        </p:nvSpPr>
        <p:spPr>
          <a:xfrm>
            <a:off x="6320107" y="886483"/>
            <a:ext cx="5653177" cy="139636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DIGITAL HEALTH, SOCIAL MEDIAS AND YOUTH INITIATIVES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5"/>
          <p:cNvSpPr/>
          <p:nvPr/>
        </p:nvSpPr>
        <p:spPr>
          <a:xfrm>
            <a:off x="15810174" y="9258300"/>
            <a:ext cx="2311656" cy="696623"/>
          </a:xfrm>
          <a:custGeom>
            <a:rect b="b" l="l" r="r" t="t"/>
            <a:pathLst>
              <a:path extrusionOk="0" h="696623" w="2311656">
                <a:moveTo>
                  <a:pt x="0" y="0"/>
                </a:moveTo>
                <a:lnTo>
                  <a:pt x="2311656" y="0"/>
                </a:lnTo>
                <a:lnTo>
                  <a:pt x="2311656" y="696623"/>
                </a:lnTo>
                <a:lnTo>
                  <a:pt x="0" y="6966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1">
              <a:alphaModFix/>
            </a:blip>
            <a:stretch>
              <a:fillRect b="0" l="-5317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5"/>
          <p:cNvSpPr txBox="1"/>
          <p:nvPr/>
        </p:nvSpPr>
        <p:spPr>
          <a:xfrm>
            <a:off x="7034945" y="9407855"/>
            <a:ext cx="4218109" cy="3323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3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</a:pPr>
            <a:r>
              <a:rPr b="0" i="0" lang="en-US" sz="964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AGREEMENT NUMBER: 2023-1-DE04-KA220-YOU-000123686 PROGRAMME: ERASMUS+, KEY ACTION 2, COOPERATION PARTNERSHIP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6"/>
          <p:cNvSpPr/>
          <p:nvPr/>
        </p:nvSpPr>
        <p:spPr>
          <a:xfrm>
            <a:off x="323611" y="9040602"/>
            <a:ext cx="995021" cy="1085886"/>
          </a:xfrm>
          <a:custGeom>
            <a:rect b="b" l="l" r="r" t="t"/>
            <a:pathLst>
              <a:path extrusionOk="0" h="1085886" w="995021">
                <a:moveTo>
                  <a:pt x="0" y="0"/>
                </a:moveTo>
                <a:lnTo>
                  <a:pt x="995020" y="0"/>
                </a:lnTo>
                <a:lnTo>
                  <a:pt x="995020" y="1085887"/>
                </a:lnTo>
                <a:lnTo>
                  <a:pt x="0" y="108588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-8739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6"/>
          <p:cNvSpPr/>
          <p:nvPr/>
        </p:nvSpPr>
        <p:spPr>
          <a:xfrm>
            <a:off x="1890131" y="9302193"/>
            <a:ext cx="1886814" cy="638956"/>
          </a:xfrm>
          <a:custGeom>
            <a:rect b="b" l="l" r="r" t="t"/>
            <a:pathLst>
              <a:path extrusionOk="0" h="638956" w="1886814">
                <a:moveTo>
                  <a:pt x="0" y="0"/>
                </a:moveTo>
                <a:lnTo>
                  <a:pt x="1886815" y="0"/>
                </a:lnTo>
                <a:lnTo>
                  <a:pt x="1886815" y="638956"/>
                </a:lnTo>
                <a:lnTo>
                  <a:pt x="0" y="63895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7505" l="0" r="0" t="-7504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6"/>
          <p:cNvSpPr/>
          <p:nvPr/>
        </p:nvSpPr>
        <p:spPr>
          <a:xfrm>
            <a:off x="4638377" y="9258300"/>
            <a:ext cx="1681730" cy="786140"/>
          </a:xfrm>
          <a:custGeom>
            <a:rect b="b" l="l" r="r" t="t"/>
            <a:pathLst>
              <a:path extrusionOk="0" h="786140" w="1681730">
                <a:moveTo>
                  <a:pt x="0" y="0"/>
                </a:moveTo>
                <a:lnTo>
                  <a:pt x="1681730" y="0"/>
                </a:lnTo>
                <a:lnTo>
                  <a:pt x="1681730" y="786140"/>
                </a:lnTo>
                <a:lnTo>
                  <a:pt x="0" y="78614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47720" l="0" r="0" t="-66178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6"/>
          <p:cNvSpPr/>
          <p:nvPr/>
        </p:nvSpPr>
        <p:spPr>
          <a:xfrm>
            <a:off x="11748291" y="9281637"/>
            <a:ext cx="1669651" cy="659512"/>
          </a:xfrm>
          <a:custGeom>
            <a:rect b="b" l="l" r="r" t="t"/>
            <a:pathLst>
              <a:path extrusionOk="0" h="659512" w="1669651">
                <a:moveTo>
                  <a:pt x="0" y="0"/>
                </a:moveTo>
                <a:lnTo>
                  <a:pt x="1669651" y="0"/>
                </a:lnTo>
                <a:lnTo>
                  <a:pt x="1669651" y="659512"/>
                </a:lnTo>
                <a:lnTo>
                  <a:pt x="0" y="6595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6"/>
          <p:cNvSpPr txBox="1"/>
          <p:nvPr/>
        </p:nvSpPr>
        <p:spPr>
          <a:xfrm>
            <a:off x="814075" y="3123625"/>
            <a:ext cx="15171000" cy="514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66"/>
              <a:buFont typeface="Arial"/>
              <a:buNone/>
            </a:pPr>
            <a:r>
              <a:rPr b="1" i="0" lang="en-US" sz="1966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ΣΤΡΑΤΗΓΙΚΕΣ ΓΙΑ ΜΙΑ ΚΑΛΗ ΚΑΙ ΙΣΟΡΡΟΠΗΜΕΝΗ ΨΗΦΙΑΚΗ ΧΡΗΣΗ ΤΩΝ ΜΕΣΩΝ ΚΟΙΝΩΝΙΚΗΣ ΔΙΚΤΥΩΣΗΣ</a:t>
            </a:r>
            <a:endParaRPr b="1" i="0" sz="1966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5610" lvl="1" marL="489323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9DE0"/>
              </a:buClr>
              <a:buSzPts val="1966"/>
              <a:buFont typeface="Arial"/>
              <a:buChar char="•"/>
            </a:pPr>
            <a:r>
              <a:rPr b="1" i="0" lang="en-US" sz="1966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ΑΝΑΓΝΩΡΙΣΕ ΤΗΝ ΑΥΘΕΝΤΙΚΟΤΗΤΑ – Να έχεις επίγνωση ότι πολλές εικόνες και αναπαραστάσεις στα μέσα κοινωνικής δικτύωσης είναι ωραιοποιημένες και συχνά δεν αντικατοπτρίζουν την πραγματικότητα.</a:t>
            </a:r>
            <a:endParaRPr b="1" i="0" sz="1966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5610" lvl="1" marL="489323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9DE0"/>
              </a:buClr>
              <a:buSzPts val="1966"/>
              <a:buFont typeface="Arial"/>
              <a:buChar char="•"/>
            </a:pPr>
            <a:r>
              <a:rPr b="1" i="0" lang="en-US" sz="1966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ΕΣΤΙΑΣΕ ΣΤΗΝ ΠΡΑΓΜΑΤΙΚΗ ΖΩΗ – Δώσε προτεραιότητα στην πραγματική ζωή, καθώς εκεί συμβαίνουν οι δράσεις και η ουσιαστική αλληλεπίδραση με τους άλλους.</a:t>
            </a:r>
            <a:endParaRPr b="1" i="0" sz="1966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5610" lvl="1" marL="489323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9DE0"/>
              </a:buClr>
              <a:buSzPts val="1966"/>
              <a:buFont typeface="Arial"/>
              <a:buChar char="•"/>
            </a:pPr>
            <a:r>
              <a:rPr b="1" i="0" lang="en-US" sz="1966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ΚΑΝΕ ΔΙΑΛΕΙΜΜΑ ΑΠΟ ΤΟ ΔΙΑΔΙΚΤΥΟ – Μια ψηφιακή αποτοξίνωση είναι συχνά ωφέλιμη.</a:t>
            </a:r>
            <a:endParaRPr b="1" i="0" sz="1966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5610" lvl="1" marL="489323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9DE0"/>
              </a:buClr>
              <a:buSzPts val="1966"/>
              <a:buFont typeface="Arial"/>
              <a:buChar char="•"/>
            </a:pPr>
            <a:r>
              <a:rPr b="1" i="0" lang="en-US" sz="1966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ΑΠΕΦΥΓΕ ΝΑ ΠΑΙΡΝΕΙΣ ΤΟ ΚΙΝΗΤΟ Ή ΑΛΛΕΣ ΨΗΦΙΑΚΕΣ ΣΥΣΚΕΥΕΣ ΣΤΟ ΚΡΕΒΑΤΙ – Είναι ιδανικό να απενεργοποιείς όλες τις ψηφιακές συσκευές τουλάχιστον 30 λεπτά πριν τον ύπνο, καθώς το σώμα και το μυαλό χρειάζονται κάποιο χρόνο για να χαλαρώσουν.</a:t>
            </a:r>
            <a:endParaRPr b="1" i="0" sz="1966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6"/>
          <p:cNvSpPr/>
          <p:nvPr/>
        </p:nvSpPr>
        <p:spPr>
          <a:xfrm>
            <a:off x="-2232332" y="-1442653"/>
            <a:ext cx="5960478" cy="4733901"/>
          </a:xfrm>
          <a:custGeom>
            <a:rect b="b" l="l" r="r" t="t"/>
            <a:pathLst>
              <a:path extrusionOk="0" h="4733901" w="5960478">
                <a:moveTo>
                  <a:pt x="0" y="0"/>
                </a:moveTo>
                <a:lnTo>
                  <a:pt x="5960478" y="0"/>
                </a:lnTo>
                <a:lnTo>
                  <a:pt x="5960478" y="4733901"/>
                </a:lnTo>
                <a:lnTo>
                  <a:pt x="0" y="473390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-17487" r="-17488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6"/>
          <p:cNvSpPr/>
          <p:nvPr/>
        </p:nvSpPr>
        <p:spPr>
          <a:xfrm>
            <a:off x="13989442" y="8762591"/>
            <a:ext cx="1268872" cy="1967585"/>
          </a:xfrm>
          <a:custGeom>
            <a:rect b="b" l="l" r="r" t="t"/>
            <a:pathLst>
              <a:path extrusionOk="0" h="1967585" w="1268872">
                <a:moveTo>
                  <a:pt x="0" y="0"/>
                </a:moveTo>
                <a:lnTo>
                  <a:pt x="1268872" y="0"/>
                </a:lnTo>
                <a:lnTo>
                  <a:pt x="1268872" y="1967585"/>
                </a:lnTo>
                <a:lnTo>
                  <a:pt x="0" y="196758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-106786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6"/>
          <p:cNvSpPr/>
          <p:nvPr/>
        </p:nvSpPr>
        <p:spPr>
          <a:xfrm rot="10800000">
            <a:off x="-1906998" y="29919"/>
            <a:ext cx="7386240" cy="2860733"/>
          </a:xfrm>
          <a:custGeom>
            <a:rect b="b" l="l" r="r" t="t"/>
            <a:pathLst>
              <a:path extrusionOk="0" h="2860733" w="7386240">
                <a:moveTo>
                  <a:pt x="0" y="0"/>
                </a:moveTo>
                <a:lnTo>
                  <a:pt x="7386240" y="0"/>
                </a:lnTo>
                <a:lnTo>
                  <a:pt x="7386240" y="2860732"/>
                </a:lnTo>
                <a:lnTo>
                  <a:pt x="0" y="28607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6"/>
          <p:cNvSpPr/>
          <p:nvPr/>
        </p:nvSpPr>
        <p:spPr>
          <a:xfrm>
            <a:off x="96774" y="0"/>
            <a:ext cx="1501781" cy="1639615"/>
          </a:xfrm>
          <a:custGeom>
            <a:rect b="b" l="l" r="r" t="t"/>
            <a:pathLst>
              <a:path extrusionOk="0" h="1639615" w="1501781">
                <a:moveTo>
                  <a:pt x="0" y="0"/>
                </a:moveTo>
                <a:lnTo>
                  <a:pt x="1501780" y="0"/>
                </a:lnTo>
                <a:lnTo>
                  <a:pt x="1501780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6"/>
          <p:cNvSpPr/>
          <p:nvPr/>
        </p:nvSpPr>
        <p:spPr>
          <a:xfrm rot="-5400000">
            <a:off x="13359863" y="4584812"/>
            <a:ext cx="7441144" cy="2881998"/>
          </a:xfrm>
          <a:custGeom>
            <a:rect b="b" l="l" r="r" t="t"/>
            <a:pathLst>
              <a:path extrusionOk="0" h="2881998" w="7441144">
                <a:moveTo>
                  <a:pt x="0" y="0"/>
                </a:moveTo>
                <a:lnTo>
                  <a:pt x="7441144" y="0"/>
                </a:lnTo>
                <a:lnTo>
                  <a:pt x="7441144" y="2881998"/>
                </a:lnTo>
                <a:lnTo>
                  <a:pt x="0" y="288199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6"/>
          <p:cNvSpPr txBox="1"/>
          <p:nvPr/>
        </p:nvSpPr>
        <p:spPr>
          <a:xfrm>
            <a:off x="6320107" y="886483"/>
            <a:ext cx="5653177" cy="139636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DIGITAL HEALTH, SOCIAL MEDIAS AND YOUTH INITIATIVES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6"/>
          <p:cNvSpPr/>
          <p:nvPr/>
        </p:nvSpPr>
        <p:spPr>
          <a:xfrm>
            <a:off x="15810174" y="9258300"/>
            <a:ext cx="2311656" cy="696623"/>
          </a:xfrm>
          <a:custGeom>
            <a:rect b="b" l="l" r="r" t="t"/>
            <a:pathLst>
              <a:path extrusionOk="0" h="696623" w="2311656">
                <a:moveTo>
                  <a:pt x="0" y="0"/>
                </a:moveTo>
                <a:lnTo>
                  <a:pt x="2311656" y="0"/>
                </a:lnTo>
                <a:lnTo>
                  <a:pt x="2311656" y="696623"/>
                </a:lnTo>
                <a:lnTo>
                  <a:pt x="0" y="6966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1">
              <a:alphaModFix/>
            </a:blip>
            <a:stretch>
              <a:fillRect b="0" l="-5317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6"/>
          <p:cNvSpPr txBox="1"/>
          <p:nvPr/>
        </p:nvSpPr>
        <p:spPr>
          <a:xfrm>
            <a:off x="7034945" y="9407855"/>
            <a:ext cx="4218109" cy="3323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3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</a:pPr>
            <a:r>
              <a:rPr b="0" i="0" lang="en-US" sz="964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AGREEMENT NUMBER: 2023-1-DE04-KA220-YOU-000123686 PROGRAMME: ERASMUS+, KEY ACTION 2, COOPERATION PARTNERSHIP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7"/>
          <p:cNvSpPr/>
          <p:nvPr/>
        </p:nvSpPr>
        <p:spPr>
          <a:xfrm>
            <a:off x="323611" y="9040602"/>
            <a:ext cx="995021" cy="1085886"/>
          </a:xfrm>
          <a:custGeom>
            <a:rect b="b" l="l" r="r" t="t"/>
            <a:pathLst>
              <a:path extrusionOk="0" h="1085886" w="995021">
                <a:moveTo>
                  <a:pt x="0" y="0"/>
                </a:moveTo>
                <a:lnTo>
                  <a:pt x="995020" y="0"/>
                </a:lnTo>
                <a:lnTo>
                  <a:pt x="995020" y="1085887"/>
                </a:lnTo>
                <a:lnTo>
                  <a:pt x="0" y="108588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-8739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7"/>
          <p:cNvSpPr/>
          <p:nvPr/>
        </p:nvSpPr>
        <p:spPr>
          <a:xfrm>
            <a:off x="1890131" y="9302193"/>
            <a:ext cx="1886814" cy="638956"/>
          </a:xfrm>
          <a:custGeom>
            <a:rect b="b" l="l" r="r" t="t"/>
            <a:pathLst>
              <a:path extrusionOk="0" h="638956" w="1886814">
                <a:moveTo>
                  <a:pt x="0" y="0"/>
                </a:moveTo>
                <a:lnTo>
                  <a:pt x="1886815" y="0"/>
                </a:lnTo>
                <a:lnTo>
                  <a:pt x="1886815" y="638956"/>
                </a:lnTo>
                <a:lnTo>
                  <a:pt x="0" y="63895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7505" l="0" r="0" t="-7504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7"/>
          <p:cNvSpPr/>
          <p:nvPr/>
        </p:nvSpPr>
        <p:spPr>
          <a:xfrm>
            <a:off x="4638377" y="9258300"/>
            <a:ext cx="1681730" cy="786140"/>
          </a:xfrm>
          <a:custGeom>
            <a:rect b="b" l="l" r="r" t="t"/>
            <a:pathLst>
              <a:path extrusionOk="0" h="786140" w="1681730">
                <a:moveTo>
                  <a:pt x="0" y="0"/>
                </a:moveTo>
                <a:lnTo>
                  <a:pt x="1681730" y="0"/>
                </a:lnTo>
                <a:lnTo>
                  <a:pt x="1681730" y="786140"/>
                </a:lnTo>
                <a:lnTo>
                  <a:pt x="0" y="78614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47720" l="0" r="0" t="-66178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7"/>
          <p:cNvSpPr/>
          <p:nvPr/>
        </p:nvSpPr>
        <p:spPr>
          <a:xfrm>
            <a:off x="11748291" y="9281637"/>
            <a:ext cx="1669651" cy="659512"/>
          </a:xfrm>
          <a:custGeom>
            <a:rect b="b" l="l" r="r" t="t"/>
            <a:pathLst>
              <a:path extrusionOk="0" h="659512" w="1669651">
                <a:moveTo>
                  <a:pt x="0" y="0"/>
                </a:moveTo>
                <a:lnTo>
                  <a:pt x="1669651" y="0"/>
                </a:lnTo>
                <a:lnTo>
                  <a:pt x="1669651" y="659512"/>
                </a:lnTo>
                <a:lnTo>
                  <a:pt x="0" y="6595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7"/>
          <p:cNvSpPr txBox="1"/>
          <p:nvPr/>
        </p:nvSpPr>
        <p:spPr>
          <a:xfrm>
            <a:off x="1084831" y="3722442"/>
            <a:ext cx="16118400" cy="2691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41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76"/>
              <a:buFont typeface="Arial"/>
              <a:buNone/>
            </a:pPr>
            <a:r>
              <a:rPr b="1" i="0" lang="en-US" sz="2476" u="none" cap="none" strike="noStrike">
                <a:solidFill>
                  <a:srgbClr val="EB1A35"/>
                </a:solidFill>
                <a:latin typeface="Arial"/>
                <a:ea typeface="Arial"/>
                <a:cs typeface="Arial"/>
                <a:sym typeface="Arial"/>
              </a:rPr>
              <a:t>ΠΩΣ ΘΑ ΔΙΑΔΟΣΕΙΣ ΤΗ ΝΕΑΝΙΚΗ ΣΟΥ ΠΡΩΤΟΒΟΥΛΙΑ ΧΡΗΣΙΜΟΠΟΙΩΝΤΑΣ ΨΗΦΙΑΚΑ ΜΕΣΑ;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76"/>
              <a:buFont typeface="Arial"/>
              <a:buNone/>
            </a:pPr>
            <a:r>
              <a:t/>
            </a:r>
            <a:endParaRPr b="1" i="0" sz="2476" u="none" cap="none" strike="noStrike">
              <a:solidFill>
                <a:srgbClr val="EB1A35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306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76"/>
              <a:buFont typeface="Arial"/>
              <a:buNone/>
            </a:pPr>
            <a:r>
              <a:t/>
            </a:r>
            <a:endParaRPr b="1" i="0" sz="2476" u="none" cap="none" strike="noStrike">
              <a:solidFill>
                <a:srgbClr val="EB1A35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306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76"/>
              <a:buFont typeface="Arial"/>
              <a:buNone/>
            </a:pPr>
            <a:r>
              <a:t/>
            </a:r>
            <a:endParaRPr b="1" i="0" sz="2476" u="none" cap="none" strike="noStrike">
              <a:solidFill>
                <a:srgbClr val="EB1A3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7"/>
          <p:cNvSpPr/>
          <p:nvPr/>
        </p:nvSpPr>
        <p:spPr>
          <a:xfrm>
            <a:off x="-2232332" y="-1442653"/>
            <a:ext cx="5960478" cy="4733901"/>
          </a:xfrm>
          <a:custGeom>
            <a:rect b="b" l="l" r="r" t="t"/>
            <a:pathLst>
              <a:path extrusionOk="0" h="4733901" w="5960478">
                <a:moveTo>
                  <a:pt x="0" y="0"/>
                </a:moveTo>
                <a:lnTo>
                  <a:pt x="5960478" y="0"/>
                </a:lnTo>
                <a:lnTo>
                  <a:pt x="5960478" y="4733901"/>
                </a:lnTo>
                <a:lnTo>
                  <a:pt x="0" y="473390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-17487" r="-17488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7"/>
          <p:cNvSpPr/>
          <p:nvPr/>
        </p:nvSpPr>
        <p:spPr>
          <a:xfrm>
            <a:off x="13989442" y="8762591"/>
            <a:ext cx="1268872" cy="1967585"/>
          </a:xfrm>
          <a:custGeom>
            <a:rect b="b" l="l" r="r" t="t"/>
            <a:pathLst>
              <a:path extrusionOk="0" h="1967585" w="1268872">
                <a:moveTo>
                  <a:pt x="0" y="0"/>
                </a:moveTo>
                <a:lnTo>
                  <a:pt x="1268872" y="0"/>
                </a:lnTo>
                <a:lnTo>
                  <a:pt x="1268872" y="1967585"/>
                </a:lnTo>
                <a:lnTo>
                  <a:pt x="0" y="196758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-106786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7"/>
          <p:cNvSpPr/>
          <p:nvPr/>
        </p:nvSpPr>
        <p:spPr>
          <a:xfrm rot="10800000">
            <a:off x="-1906998" y="29919"/>
            <a:ext cx="7386240" cy="2860733"/>
          </a:xfrm>
          <a:custGeom>
            <a:rect b="b" l="l" r="r" t="t"/>
            <a:pathLst>
              <a:path extrusionOk="0" h="2860733" w="7386240">
                <a:moveTo>
                  <a:pt x="0" y="0"/>
                </a:moveTo>
                <a:lnTo>
                  <a:pt x="7386240" y="0"/>
                </a:lnTo>
                <a:lnTo>
                  <a:pt x="7386240" y="2860732"/>
                </a:lnTo>
                <a:lnTo>
                  <a:pt x="0" y="28607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7"/>
          <p:cNvSpPr/>
          <p:nvPr/>
        </p:nvSpPr>
        <p:spPr>
          <a:xfrm>
            <a:off x="96774" y="0"/>
            <a:ext cx="1501781" cy="1639615"/>
          </a:xfrm>
          <a:custGeom>
            <a:rect b="b" l="l" r="r" t="t"/>
            <a:pathLst>
              <a:path extrusionOk="0" h="1639615" w="1501781">
                <a:moveTo>
                  <a:pt x="0" y="0"/>
                </a:moveTo>
                <a:lnTo>
                  <a:pt x="1501780" y="0"/>
                </a:lnTo>
                <a:lnTo>
                  <a:pt x="1501780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7"/>
          <p:cNvSpPr/>
          <p:nvPr/>
        </p:nvSpPr>
        <p:spPr>
          <a:xfrm rot="-5400000">
            <a:off x="13359863" y="4584812"/>
            <a:ext cx="7441144" cy="2881998"/>
          </a:xfrm>
          <a:custGeom>
            <a:rect b="b" l="l" r="r" t="t"/>
            <a:pathLst>
              <a:path extrusionOk="0" h="2881998" w="7441144">
                <a:moveTo>
                  <a:pt x="0" y="0"/>
                </a:moveTo>
                <a:lnTo>
                  <a:pt x="7441144" y="0"/>
                </a:lnTo>
                <a:lnTo>
                  <a:pt x="7441144" y="2881998"/>
                </a:lnTo>
                <a:lnTo>
                  <a:pt x="0" y="288199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7"/>
          <p:cNvSpPr txBox="1"/>
          <p:nvPr/>
        </p:nvSpPr>
        <p:spPr>
          <a:xfrm>
            <a:off x="6320107" y="886483"/>
            <a:ext cx="5653177" cy="139636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DIGITAL HEALTH, SOCIAL MEDIAS AND YOUTH INITIATIVES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7"/>
          <p:cNvSpPr/>
          <p:nvPr/>
        </p:nvSpPr>
        <p:spPr>
          <a:xfrm>
            <a:off x="15810174" y="9258300"/>
            <a:ext cx="2311656" cy="696623"/>
          </a:xfrm>
          <a:custGeom>
            <a:rect b="b" l="l" r="r" t="t"/>
            <a:pathLst>
              <a:path extrusionOk="0" h="696623" w="2311656">
                <a:moveTo>
                  <a:pt x="0" y="0"/>
                </a:moveTo>
                <a:lnTo>
                  <a:pt x="2311656" y="0"/>
                </a:lnTo>
                <a:lnTo>
                  <a:pt x="2311656" y="696623"/>
                </a:lnTo>
                <a:lnTo>
                  <a:pt x="0" y="6966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1">
              <a:alphaModFix/>
            </a:blip>
            <a:stretch>
              <a:fillRect b="0" l="-5317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7"/>
          <p:cNvSpPr txBox="1"/>
          <p:nvPr/>
        </p:nvSpPr>
        <p:spPr>
          <a:xfrm>
            <a:off x="7034945" y="9407855"/>
            <a:ext cx="4218109" cy="3323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3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</a:pPr>
            <a:r>
              <a:rPr b="0" i="0" lang="en-US" sz="964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AGREEMENT NUMBER: 2023-1-DE04-KA220-YOU-000123686 PROGRAMME: ERASMUS+, KEY ACTION 2, COOPERATION PARTNERSHIP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8"/>
          <p:cNvSpPr/>
          <p:nvPr/>
        </p:nvSpPr>
        <p:spPr>
          <a:xfrm>
            <a:off x="323611" y="9040602"/>
            <a:ext cx="995021" cy="1085886"/>
          </a:xfrm>
          <a:custGeom>
            <a:rect b="b" l="l" r="r" t="t"/>
            <a:pathLst>
              <a:path extrusionOk="0" h="1085886" w="995021">
                <a:moveTo>
                  <a:pt x="0" y="0"/>
                </a:moveTo>
                <a:lnTo>
                  <a:pt x="995020" y="0"/>
                </a:lnTo>
                <a:lnTo>
                  <a:pt x="995020" y="1085887"/>
                </a:lnTo>
                <a:lnTo>
                  <a:pt x="0" y="108588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-8739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8"/>
          <p:cNvSpPr/>
          <p:nvPr/>
        </p:nvSpPr>
        <p:spPr>
          <a:xfrm>
            <a:off x="1890131" y="9302193"/>
            <a:ext cx="1886814" cy="638956"/>
          </a:xfrm>
          <a:custGeom>
            <a:rect b="b" l="l" r="r" t="t"/>
            <a:pathLst>
              <a:path extrusionOk="0" h="638956" w="1886814">
                <a:moveTo>
                  <a:pt x="0" y="0"/>
                </a:moveTo>
                <a:lnTo>
                  <a:pt x="1886815" y="0"/>
                </a:lnTo>
                <a:lnTo>
                  <a:pt x="1886815" y="638956"/>
                </a:lnTo>
                <a:lnTo>
                  <a:pt x="0" y="63895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7505" l="0" r="0" t="-7504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8"/>
          <p:cNvSpPr/>
          <p:nvPr/>
        </p:nvSpPr>
        <p:spPr>
          <a:xfrm>
            <a:off x="4638377" y="9258300"/>
            <a:ext cx="1681730" cy="786140"/>
          </a:xfrm>
          <a:custGeom>
            <a:rect b="b" l="l" r="r" t="t"/>
            <a:pathLst>
              <a:path extrusionOk="0" h="786140" w="1681730">
                <a:moveTo>
                  <a:pt x="0" y="0"/>
                </a:moveTo>
                <a:lnTo>
                  <a:pt x="1681730" y="0"/>
                </a:lnTo>
                <a:lnTo>
                  <a:pt x="1681730" y="786140"/>
                </a:lnTo>
                <a:lnTo>
                  <a:pt x="0" y="78614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47720" l="0" r="0" t="-66178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8"/>
          <p:cNvSpPr/>
          <p:nvPr/>
        </p:nvSpPr>
        <p:spPr>
          <a:xfrm>
            <a:off x="11748291" y="9281637"/>
            <a:ext cx="1669651" cy="659512"/>
          </a:xfrm>
          <a:custGeom>
            <a:rect b="b" l="l" r="r" t="t"/>
            <a:pathLst>
              <a:path extrusionOk="0" h="659512" w="1669651">
                <a:moveTo>
                  <a:pt x="0" y="0"/>
                </a:moveTo>
                <a:lnTo>
                  <a:pt x="1669651" y="0"/>
                </a:lnTo>
                <a:lnTo>
                  <a:pt x="1669651" y="659512"/>
                </a:lnTo>
                <a:lnTo>
                  <a:pt x="0" y="6595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8"/>
          <p:cNvSpPr txBox="1"/>
          <p:nvPr/>
        </p:nvSpPr>
        <p:spPr>
          <a:xfrm>
            <a:off x="1084826" y="3646250"/>
            <a:ext cx="14934000" cy="190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76"/>
              <a:buFont typeface="Arial"/>
              <a:buNone/>
            </a:pPr>
            <a:r>
              <a:rPr b="1" lang="en-US" sz="2476">
                <a:solidFill>
                  <a:srgbClr val="EB1A35"/>
                </a:solidFill>
              </a:rPr>
              <a:t>ΠΟΙΟΝ ΥΓΙΗ ΤΡΟΠΟ ΧΡΗΣΗΣ ΤΩΝ ΨΗΦΙΑΚΩΝ ΜΕΣΩΝ ΚΟΙΝΩΝΙΚΗΣ ΔΙΚΤΥΩΣΗΣ ΘΑ ΕΠΕΛΕΓΕΣ ΑΝ ΓΝΩΡΙΖΕΣ ΟΤΙ Η ΝΕΑΝΙΚΗ ΣΟΥ ΠΡΩΤΟΒΟΥΛΙΑ ΧΡΕΙΑΖΕΤΑΙ ΤΗ ΔΗΜΟΣΙΑ ΓΝΩΜΗ ΓΙΑ ΝΑ ΠΡΟΩΘΗΘΕΙ;</a:t>
            </a:r>
            <a:endParaRPr b="1" i="0" sz="2476" u="none" cap="none" strike="noStrike">
              <a:solidFill>
                <a:srgbClr val="EB1A3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8"/>
          <p:cNvSpPr/>
          <p:nvPr/>
        </p:nvSpPr>
        <p:spPr>
          <a:xfrm>
            <a:off x="-2232332" y="-1442653"/>
            <a:ext cx="5960478" cy="4733901"/>
          </a:xfrm>
          <a:custGeom>
            <a:rect b="b" l="l" r="r" t="t"/>
            <a:pathLst>
              <a:path extrusionOk="0" h="4733901" w="5960478">
                <a:moveTo>
                  <a:pt x="0" y="0"/>
                </a:moveTo>
                <a:lnTo>
                  <a:pt x="5960478" y="0"/>
                </a:lnTo>
                <a:lnTo>
                  <a:pt x="5960478" y="4733901"/>
                </a:lnTo>
                <a:lnTo>
                  <a:pt x="0" y="473390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-17487" r="-17488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8"/>
          <p:cNvSpPr/>
          <p:nvPr/>
        </p:nvSpPr>
        <p:spPr>
          <a:xfrm>
            <a:off x="13989442" y="8762591"/>
            <a:ext cx="1268872" cy="1967585"/>
          </a:xfrm>
          <a:custGeom>
            <a:rect b="b" l="l" r="r" t="t"/>
            <a:pathLst>
              <a:path extrusionOk="0" h="1967585" w="1268872">
                <a:moveTo>
                  <a:pt x="0" y="0"/>
                </a:moveTo>
                <a:lnTo>
                  <a:pt x="1268872" y="0"/>
                </a:lnTo>
                <a:lnTo>
                  <a:pt x="1268872" y="1967585"/>
                </a:lnTo>
                <a:lnTo>
                  <a:pt x="0" y="196758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-106786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8"/>
          <p:cNvSpPr/>
          <p:nvPr/>
        </p:nvSpPr>
        <p:spPr>
          <a:xfrm rot="10800000">
            <a:off x="-1906998" y="29919"/>
            <a:ext cx="7386240" cy="2860733"/>
          </a:xfrm>
          <a:custGeom>
            <a:rect b="b" l="l" r="r" t="t"/>
            <a:pathLst>
              <a:path extrusionOk="0" h="2860733" w="7386240">
                <a:moveTo>
                  <a:pt x="0" y="0"/>
                </a:moveTo>
                <a:lnTo>
                  <a:pt x="7386240" y="0"/>
                </a:lnTo>
                <a:lnTo>
                  <a:pt x="7386240" y="2860732"/>
                </a:lnTo>
                <a:lnTo>
                  <a:pt x="0" y="28607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8"/>
          <p:cNvSpPr/>
          <p:nvPr/>
        </p:nvSpPr>
        <p:spPr>
          <a:xfrm>
            <a:off x="96774" y="0"/>
            <a:ext cx="1501781" cy="1639615"/>
          </a:xfrm>
          <a:custGeom>
            <a:rect b="b" l="l" r="r" t="t"/>
            <a:pathLst>
              <a:path extrusionOk="0" h="1639615" w="1501781">
                <a:moveTo>
                  <a:pt x="0" y="0"/>
                </a:moveTo>
                <a:lnTo>
                  <a:pt x="1501780" y="0"/>
                </a:lnTo>
                <a:lnTo>
                  <a:pt x="1501780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8"/>
          <p:cNvSpPr/>
          <p:nvPr/>
        </p:nvSpPr>
        <p:spPr>
          <a:xfrm rot="-5400000">
            <a:off x="13359863" y="4584812"/>
            <a:ext cx="7441144" cy="2881998"/>
          </a:xfrm>
          <a:custGeom>
            <a:rect b="b" l="l" r="r" t="t"/>
            <a:pathLst>
              <a:path extrusionOk="0" h="2881998" w="7441144">
                <a:moveTo>
                  <a:pt x="0" y="0"/>
                </a:moveTo>
                <a:lnTo>
                  <a:pt x="7441144" y="0"/>
                </a:lnTo>
                <a:lnTo>
                  <a:pt x="7441144" y="2881998"/>
                </a:lnTo>
                <a:lnTo>
                  <a:pt x="0" y="288199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8"/>
          <p:cNvSpPr txBox="1"/>
          <p:nvPr/>
        </p:nvSpPr>
        <p:spPr>
          <a:xfrm>
            <a:off x="6320107" y="886483"/>
            <a:ext cx="5653177" cy="139636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DIGITAL HEALTH, SOCIAL MEDIAS AND YOUTH INITIATIVES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Google Shape;196;p8"/>
          <p:cNvSpPr/>
          <p:nvPr/>
        </p:nvSpPr>
        <p:spPr>
          <a:xfrm>
            <a:off x="15810174" y="9258300"/>
            <a:ext cx="2311656" cy="696623"/>
          </a:xfrm>
          <a:custGeom>
            <a:rect b="b" l="l" r="r" t="t"/>
            <a:pathLst>
              <a:path extrusionOk="0" h="696623" w="2311656">
                <a:moveTo>
                  <a:pt x="0" y="0"/>
                </a:moveTo>
                <a:lnTo>
                  <a:pt x="2311656" y="0"/>
                </a:lnTo>
                <a:lnTo>
                  <a:pt x="2311656" y="696623"/>
                </a:lnTo>
                <a:lnTo>
                  <a:pt x="0" y="6966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1">
              <a:alphaModFix/>
            </a:blip>
            <a:stretch>
              <a:fillRect b="0" l="-5317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8"/>
          <p:cNvSpPr txBox="1"/>
          <p:nvPr/>
        </p:nvSpPr>
        <p:spPr>
          <a:xfrm>
            <a:off x="7034945" y="9407855"/>
            <a:ext cx="4218109" cy="3323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3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</a:pPr>
            <a:r>
              <a:rPr b="0" i="0" lang="en-US" sz="964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AGREEMENT NUMBER: 2023-1-DE04-KA220-YOU-000123686 PROGRAMME: ERASMUS+, KEY ACTION 2, COOPERATION PARTNERSHIP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9"/>
          <p:cNvSpPr/>
          <p:nvPr/>
        </p:nvSpPr>
        <p:spPr>
          <a:xfrm>
            <a:off x="323611" y="9040602"/>
            <a:ext cx="995021" cy="1085886"/>
          </a:xfrm>
          <a:custGeom>
            <a:rect b="b" l="l" r="r" t="t"/>
            <a:pathLst>
              <a:path extrusionOk="0" h="1085886" w="995021">
                <a:moveTo>
                  <a:pt x="0" y="0"/>
                </a:moveTo>
                <a:lnTo>
                  <a:pt x="995020" y="0"/>
                </a:lnTo>
                <a:lnTo>
                  <a:pt x="995020" y="1085887"/>
                </a:lnTo>
                <a:lnTo>
                  <a:pt x="0" y="108588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-8739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9"/>
          <p:cNvSpPr/>
          <p:nvPr/>
        </p:nvSpPr>
        <p:spPr>
          <a:xfrm>
            <a:off x="1890131" y="9302193"/>
            <a:ext cx="1886814" cy="638956"/>
          </a:xfrm>
          <a:custGeom>
            <a:rect b="b" l="l" r="r" t="t"/>
            <a:pathLst>
              <a:path extrusionOk="0" h="638956" w="1886814">
                <a:moveTo>
                  <a:pt x="0" y="0"/>
                </a:moveTo>
                <a:lnTo>
                  <a:pt x="1886815" y="0"/>
                </a:lnTo>
                <a:lnTo>
                  <a:pt x="1886815" y="638956"/>
                </a:lnTo>
                <a:lnTo>
                  <a:pt x="0" y="63895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7505" l="0" r="0" t="-7504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9"/>
          <p:cNvSpPr/>
          <p:nvPr/>
        </p:nvSpPr>
        <p:spPr>
          <a:xfrm>
            <a:off x="4638377" y="9258300"/>
            <a:ext cx="1681730" cy="786140"/>
          </a:xfrm>
          <a:custGeom>
            <a:rect b="b" l="l" r="r" t="t"/>
            <a:pathLst>
              <a:path extrusionOk="0" h="786140" w="1681730">
                <a:moveTo>
                  <a:pt x="0" y="0"/>
                </a:moveTo>
                <a:lnTo>
                  <a:pt x="1681730" y="0"/>
                </a:lnTo>
                <a:lnTo>
                  <a:pt x="1681730" y="786140"/>
                </a:lnTo>
                <a:lnTo>
                  <a:pt x="0" y="78614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47720" l="0" r="0" t="-66178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9"/>
          <p:cNvSpPr/>
          <p:nvPr/>
        </p:nvSpPr>
        <p:spPr>
          <a:xfrm>
            <a:off x="11748291" y="9281637"/>
            <a:ext cx="1669651" cy="659512"/>
          </a:xfrm>
          <a:custGeom>
            <a:rect b="b" l="l" r="r" t="t"/>
            <a:pathLst>
              <a:path extrusionOk="0" h="659512" w="1669651">
                <a:moveTo>
                  <a:pt x="0" y="0"/>
                </a:moveTo>
                <a:lnTo>
                  <a:pt x="1669651" y="0"/>
                </a:lnTo>
                <a:lnTo>
                  <a:pt x="1669651" y="659512"/>
                </a:lnTo>
                <a:lnTo>
                  <a:pt x="0" y="6595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9"/>
          <p:cNvSpPr/>
          <p:nvPr/>
        </p:nvSpPr>
        <p:spPr>
          <a:xfrm>
            <a:off x="-2232332" y="-1442653"/>
            <a:ext cx="5960478" cy="4733901"/>
          </a:xfrm>
          <a:custGeom>
            <a:rect b="b" l="l" r="r" t="t"/>
            <a:pathLst>
              <a:path extrusionOk="0" h="4733901" w="5960478">
                <a:moveTo>
                  <a:pt x="0" y="0"/>
                </a:moveTo>
                <a:lnTo>
                  <a:pt x="5960478" y="0"/>
                </a:lnTo>
                <a:lnTo>
                  <a:pt x="5960478" y="4733901"/>
                </a:lnTo>
                <a:lnTo>
                  <a:pt x="0" y="473390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-17487" r="-17488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9"/>
          <p:cNvSpPr/>
          <p:nvPr/>
        </p:nvSpPr>
        <p:spPr>
          <a:xfrm>
            <a:off x="13989442" y="8762591"/>
            <a:ext cx="1268872" cy="1967585"/>
          </a:xfrm>
          <a:custGeom>
            <a:rect b="b" l="l" r="r" t="t"/>
            <a:pathLst>
              <a:path extrusionOk="0" h="1967585" w="1268872">
                <a:moveTo>
                  <a:pt x="0" y="0"/>
                </a:moveTo>
                <a:lnTo>
                  <a:pt x="1268872" y="0"/>
                </a:lnTo>
                <a:lnTo>
                  <a:pt x="1268872" y="1967585"/>
                </a:lnTo>
                <a:lnTo>
                  <a:pt x="0" y="196758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-106786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9"/>
          <p:cNvSpPr txBox="1"/>
          <p:nvPr/>
        </p:nvSpPr>
        <p:spPr>
          <a:xfrm>
            <a:off x="1000756" y="3075622"/>
            <a:ext cx="17037000" cy="550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76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76"/>
              <a:buFont typeface="Arial"/>
              <a:buNone/>
            </a:pPr>
            <a:r>
              <a:rPr b="1" i="0" lang="en-US" sz="1776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LINDA C. ASHAR, J.D., (2024). SOCIAL MEDIA IMPACT.HOW SOCIAL MEDIA SITE AFFECT SOCIETY.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76"/>
              <a:buFont typeface="Arial"/>
              <a:buNone/>
            </a:pPr>
            <a:r>
              <a:rPr b="1" i="0" lang="en-US" sz="1776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URL:HTTPS://WWW.APU.APUS.EDU/AREA-OF-STUDY/BUSINESS-AND-MANAGEMENT/RESOURCES/HOW-SOCIAL-MEDIA-SITES-AFFECT-SOCIETY/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76"/>
              <a:buFont typeface="Arial"/>
              <a:buNone/>
            </a:pPr>
            <a:r>
              <a:t/>
            </a:r>
            <a:endParaRPr b="1" i="0" sz="1776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76"/>
              <a:buFont typeface="Arial"/>
              <a:buNone/>
            </a:pPr>
            <a:r>
              <a:rPr b="1" i="0" lang="en-US" sz="1776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AOK HEALTH MAGAZIN (2021). SOUVERÄN MIT SOZIALEN MEDIEN UMGEHEN, URL:HTTPS://WWW.AOK.DE/PK/MAGAZIN/KOERPER-PSYCHE/PSYCHOLOGIE/DER-EINFLUSS-SOZIALER-MEDIEN-AUF-DIE-PSYCHE/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76"/>
              <a:buFont typeface="Arial"/>
              <a:buNone/>
            </a:pPr>
            <a:r>
              <a:t/>
            </a:r>
            <a:endParaRPr b="1" i="0" sz="1776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76"/>
              <a:buFont typeface="Arial"/>
              <a:buNone/>
            </a:pPr>
            <a:r>
              <a:rPr b="1" i="0" lang="en-US" sz="1776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LUDWIGS, STEFAN/ NÖCKER, GUIDO (2020).SOCIAL MEDIA. GESUNDHEITSFÖRDERUNG MIT DIGITALEN MEDIEN.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76"/>
              <a:buFont typeface="Arial"/>
              <a:buNone/>
            </a:pPr>
            <a:r>
              <a:rPr b="1" i="0" lang="en-US" sz="1776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URL:HTTPS://LEITBEGRIFFE.BZGA.DE/ALPHABETISCHES-VERZEICHNIS/SOCIAL-MEDIA-GESUNDHEITSFOERDERUNG-MIT-DIGITALEN-MEDIEN/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76"/>
              <a:buFont typeface="Arial"/>
              <a:buNone/>
            </a:pPr>
            <a:r>
              <a:t/>
            </a:r>
            <a:endParaRPr b="1" i="0" sz="1776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76"/>
              <a:buFont typeface="Arial"/>
              <a:buNone/>
            </a:pPr>
            <a:r>
              <a:rPr b="1" i="0" lang="en-US" sz="1776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BAVARIAN INSTITUTE FOR DIGITAL TRANSFORMATION. SOCIAL MEDIA.URL: HTTPS://EN.BIDT.DIGITAL/GLOSSARY/SOCIAL-MEDIA/</a:t>
            </a:r>
            <a:endParaRPr b="1" i="0" sz="1776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p9"/>
          <p:cNvSpPr/>
          <p:nvPr/>
        </p:nvSpPr>
        <p:spPr>
          <a:xfrm rot="10800000">
            <a:off x="-1906998" y="29919"/>
            <a:ext cx="7386240" cy="2860733"/>
          </a:xfrm>
          <a:custGeom>
            <a:rect b="b" l="l" r="r" t="t"/>
            <a:pathLst>
              <a:path extrusionOk="0" h="2860733" w="7386240">
                <a:moveTo>
                  <a:pt x="0" y="0"/>
                </a:moveTo>
                <a:lnTo>
                  <a:pt x="7386240" y="0"/>
                </a:lnTo>
                <a:lnTo>
                  <a:pt x="7386240" y="2860732"/>
                </a:lnTo>
                <a:lnTo>
                  <a:pt x="0" y="28607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9"/>
          <p:cNvSpPr/>
          <p:nvPr/>
        </p:nvSpPr>
        <p:spPr>
          <a:xfrm>
            <a:off x="96774" y="0"/>
            <a:ext cx="1501781" cy="1639615"/>
          </a:xfrm>
          <a:custGeom>
            <a:rect b="b" l="l" r="r" t="t"/>
            <a:pathLst>
              <a:path extrusionOk="0" h="1639615" w="1501781">
                <a:moveTo>
                  <a:pt x="0" y="0"/>
                </a:moveTo>
                <a:lnTo>
                  <a:pt x="1501780" y="0"/>
                </a:lnTo>
                <a:lnTo>
                  <a:pt x="1501780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9"/>
          <p:cNvSpPr/>
          <p:nvPr/>
        </p:nvSpPr>
        <p:spPr>
          <a:xfrm rot="-5400000">
            <a:off x="13359863" y="4584812"/>
            <a:ext cx="7441144" cy="2881998"/>
          </a:xfrm>
          <a:custGeom>
            <a:rect b="b" l="l" r="r" t="t"/>
            <a:pathLst>
              <a:path extrusionOk="0" h="2881998" w="7441144">
                <a:moveTo>
                  <a:pt x="0" y="0"/>
                </a:moveTo>
                <a:lnTo>
                  <a:pt x="7441144" y="0"/>
                </a:lnTo>
                <a:lnTo>
                  <a:pt x="7441144" y="2881998"/>
                </a:lnTo>
                <a:lnTo>
                  <a:pt x="0" y="288199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9"/>
          <p:cNvSpPr txBox="1"/>
          <p:nvPr/>
        </p:nvSpPr>
        <p:spPr>
          <a:xfrm>
            <a:off x="6320107" y="886483"/>
            <a:ext cx="5653177" cy="139636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DIGITAL HEALTH, SOCIAL MEDIAS AND YOUTH INITIATIVES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p9"/>
          <p:cNvSpPr/>
          <p:nvPr/>
        </p:nvSpPr>
        <p:spPr>
          <a:xfrm>
            <a:off x="15810174" y="9258300"/>
            <a:ext cx="2311656" cy="696623"/>
          </a:xfrm>
          <a:custGeom>
            <a:rect b="b" l="l" r="r" t="t"/>
            <a:pathLst>
              <a:path extrusionOk="0" h="696623" w="2311656">
                <a:moveTo>
                  <a:pt x="0" y="0"/>
                </a:moveTo>
                <a:lnTo>
                  <a:pt x="2311656" y="0"/>
                </a:lnTo>
                <a:lnTo>
                  <a:pt x="2311656" y="696623"/>
                </a:lnTo>
                <a:lnTo>
                  <a:pt x="0" y="6966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1">
              <a:alphaModFix/>
            </a:blip>
            <a:stretch>
              <a:fillRect b="0" l="-5317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9"/>
          <p:cNvSpPr txBox="1"/>
          <p:nvPr/>
        </p:nvSpPr>
        <p:spPr>
          <a:xfrm>
            <a:off x="7034945" y="9407855"/>
            <a:ext cx="4218109" cy="3323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3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</a:pPr>
            <a:r>
              <a:rPr b="0" i="0" lang="en-US" sz="964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AGREEMENT NUMBER: 2023-1-DE04-KA220-YOU-000123686 PROGRAMME: ERASMUS+, KEY ACTION 2, COOPERATION PARTNERSHIP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0"/>
          <p:cNvSpPr/>
          <p:nvPr/>
        </p:nvSpPr>
        <p:spPr>
          <a:xfrm>
            <a:off x="323611" y="9040602"/>
            <a:ext cx="995021" cy="1085886"/>
          </a:xfrm>
          <a:custGeom>
            <a:rect b="b" l="l" r="r" t="t"/>
            <a:pathLst>
              <a:path extrusionOk="0" h="1085886" w="995021">
                <a:moveTo>
                  <a:pt x="0" y="0"/>
                </a:moveTo>
                <a:lnTo>
                  <a:pt x="995020" y="0"/>
                </a:lnTo>
                <a:lnTo>
                  <a:pt x="995020" y="1085887"/>
                </a:lnTo>
                <a:lnTo>
                  <a:pt x="0" y="108588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-8739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10"/>
          <p:cNvSpPr/>
          <p:nvPr/>
        </p:nvSpPr>
        <p:spPr>
          <a:xfrm>
            <a:off x="1890131" y="9302193"/>
            <a:ext cx="1886814" cy="638956"/>
          </a:xfrm>
          <a:custGeom>
            <a:rect b="b" l="l" r="r" t="t"/>
            <a:pathLst>
              <a:path extrusionOk="0" h="638956" w="1886814">
                <a:moveTo>
                  <a:pt x="0" y="0"/>
                </a:moveTo>
                <a:lnTo>
                  <a:pt x="1886815" y="0"/>
                </a:lnTo>
                <a:lnTo>
                  <a:pt x="1886815" y="638956"/>
                </a:lnTo>
                <a:lnTo>
                  <a:pt x="0" y="63895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7505" l="0" r="0" t="-7504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10"/>
          <p:cNvSpPr/>
          <p:nvPr/>
        </p:nvSpPr>
        <p:spPr>
          <a:xfrm>
            <a:off x="4638377" y="9258300"/>
            <a:ext cx="1681730" cy="786140"/>
          </a:xfrm>
          <a:custGeom>
            <a:rect b="b" l="l" r="r" t="t"/>
            <a:pathLst>
              <a:path extrusionOk="0" h="786140" w="1681730">
                <a:moveTo>
                  <a:pt x="0" y="0"/>
                </a:moveTo>
                <a:lnTo>
                  <a:pt x="1681730" y="0"/>
                </a:lnTo>
                <a:lnTo>
                  <a:pt x="1681730" y="786140"/>
                </a:lnTo>
                <a:lnTo>
                  <a:pt x="0" y="78614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47720" l="0" r="0" t="-66178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10"/>
          <p:cNvSpPr/>
          <p:nvPr/>
        </p:nvSpPr>
        <p:spPr>
          <a:xfrm>
            <a:off x="11748291" y="9281637"/>
            <a:ext cx="1669651" cy="659512"/>
          </a:xfrm>
          <a:custGeom>
            <a:rect b="b" l="l" r="r" t="t"/>
            <a:pathLst>
              <a:path extrusionOk="0" h="659512" w="1669651">
                <a:moveTo>
                  <a:pt x="0" y="0"/>
                </a:moveTo>
                <a:lnTo>
                  <a:pt x="1669651" y="0"/>
                </a:lnTo>
                <a:lnTo>
                  <a:pt x="1669651" y="659512"/>
                </a:lnTo>
                <a:lnTo>
                  <a:pt x="0" y="6595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10"/>
          <p:cNvSpPr txBox="1"/>
          <p:nvPr/>
        </p:nvSpPr>
        <p:spPr>
          <a:xfrm>
            <a:off x="1084831" y="3646242"/>
            <a:ext cx="17037000" cy="534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76"/>
              <a:buFont typeface="Arial"/>
              <a:buNone/>
            </a:pPr>
            <a:r>
              <a:t/>
            </a:r>
            <a:endParaRPr b="1" i="0" sz="2476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76"/>
              <a:buFont typeface="Arial"/>
              <a:buNone/>
            </a:pPr>
            <a:r>
              <a:rPr b="1" i="0" lang="en-US" sz="2476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HTTPS://WWW.ISTOCKPHOTO.COM/DE/FOTO/R%C3%BCCKANSICHT-EINER-KAUKASISCHEN-FRAU-DIE-EINEN-ANIMIERTEN-INHALTSSTROM-ANSIEHT-GM2163203155-583564224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76"/>
              <a:buFont typeface="Arial"/>
              <a:buNone/>
            </a:pPr>
            <a:r>
              <a:t/>
            </a:r>
            <a:endParaRPr b="1" i="0" sz="2476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76"/>
              <a:buFont typeface="Arial"/>
              <a:buNone/>
            </a:pPr>
            <a:r>
              <a:t/>
            </a:r>
            <a:endParaRPr b="1" i="0" sz="2476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76"/>
              <a:buFont typeface="Arial"/>
              <a:buNone/>
            </a:pPr>
            <a:r>
              <a:t/>
            </a:r>
            <a:endParaRPr b="1" i="0" sz="2476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306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76"/>
              <a:buFont typeface="Arial"/>
              <a:buNone/>
            </a:pPr>
            <a:r>
              <a:t/>
            </a:r>
            <a:endParaRPr b="1" i="0" sz="2476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306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76"/>
              <a:buFont typeface="Arial"/>
              <a:buNone/>
            </a:pPr>
            <a:r>
              <a:t/>
            </a:r>
            <a:endParaRPr b="1" i="0" sz="2476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" name="Google Shape;224;p10"/>
          <p:cNvSpPr/>
          <p:nvPr/>
        </p:nvSpPr>
        <p:spPr>
          <a:xfrm>
            <a:off x="-2232332" y="-1442653"/>
            <a:ext cx="5960478" cy="4733901"/>
          </a:xfrm>
          <a:custGeom>
            <a:rect b="b" l="l" r="r" t="t"/>
            <a:pathLst>
              <a:path extrusionOk="0" h="4733901" w="5960478">
                <a:moveTo>
                  <a:pt x="0" y="0"/>
                </a:moveTo>
                <a:lnTo>
                  <a:pt x="5960478" y="0"/>
                </a:lnTo>
                <a:lnTo>
                  <a:pt x="5960478" y="4733901"/>
                </a:lnTo>
                <a:lnTo>
                  <a:pt x="0" y="473390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-17487" r="-17488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10"/>
          <p:cNvSpPr/>
          <p:nvPr/>
        </p:nvSpPr>
        <p:spPr>
          <a:xfrm>
            <a:off x="13989442" y="8762591"/>
            <a:ext cx="1268872" cy="1967585"/>
          </a:xfrm>
          <a:custGeom>
            <a:rect b="b" l="l" r="r" t="t"/>
            <a:pathLst>
              <a:path extrusionOk="0" h="1967585" w="1268872">
                <a:moveTo>
                  <a:pt x="0" y="0"/>
                </a:moveTo>
                <a:lnTo>
                  <a:pt x="1268872" y="0"/>
                </a:lnTo>
                <a:lnTo>
                  <a:pt x="1268872" y="1967585"/>
                </a:lnTo>
                <a:lnTo>
                  <a:pt x="0" y="196758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-106786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10"/>
          <p:cNvSpPr/>
          <p:nvPr/>
        </p:nvSpPr>
        <p:spPr>
          <a:xfrm rot="10800000">
            <a:off x="-1906998" y="29919"/>
            <a:ext cx="7386240" cy="2860733"/>
          </a:xfrm>
          <a:custGeom>
            <a:rect b="b" l="l" r="r" t="t"/>
            <a:pathLst>
              <a:path extrusionOk="0" h="2860733" w="7386240">
                <a:moveTo>
                  <a:pt x="0" y="0"/>
                </a:moveTo>
                <a:lnTo>
                  <a:pt x="7386240" y="0"/>
                </a:lnTo>
                <a:lnTo>
                  <a:pt x="7386240" y="2860732"/>
                </a:lnTo>
                <a:lnTo>
                  <a:pt x="0" y="28607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10"/>
          <p:cNvSpPr/>
          <p:nvPr/>
        </p:nvSpPr>
        <p:spPr>
          <a:xfrm>
            <a:off x="96774" y="0"/>
            <a:ext cx="1501781" cy="1639615"/>
          </a:xfrm>
          <a:custGeom>
            <a:rect b="b" l="l" r="r" t="t"/>
            <a:pathLst>
              <a:path extrusionOk="0" h="1639615" w="1501781">
                <a:moveTo>
                  <a:pt x="0" y="0"/>
                </a:moveTo>
                <a:lnTo>
                  <a:pt x="1501780" y="0"/>
                </a:lnTo>
                <a:lnTo>
                  <a:pt x="1501780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10"/>
          <p:cNvSpPr/>
          <p:nvPr/>
        </p:nvSpPr>
        <p:spPr>
          <a:xfrm rot="-5400000">
            <a:off x="13359863" y="4584812"/>
            <a:ext cx="7441144" cy="2881998"/>
          </a:xfrm>
          <a:custGeom>
            <a:rect b="b" l="l" r="r" t="t"/>
            <a:pathLst>
              <a:path extrusionOk="0" h="2881998" w="7441144">
                <a:moveTo>
                  <a:pt x="0" y="0"/>
                </a:moveTo>
                <a:lnTo>
                  <a:pt x="7441144" y="0"/>
                </a:lnTo>
                <a:lnTo>
                  <a:pt x="7441144" y="2881998"/>
                </a:lnTo>
                <a:lnTo>
                  <a:pt x="0" y="288199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10"/>
          <p:cNvSpPr txBox="1"/>
          <p:nvPr/>
        </p:nvSpPr>
        <p:spPr>
          <a:xfrm>
            <a:off x="6320107" y="886483"/>
            <a:ext cx="5653177" cy="139636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DIGITAL HEALTH, SOCIAL MEDIAS AND YOUTH INITIATIVES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" name="Google Shape;230;p10"/>
          <p:cNvSpPr/>
          <p:nvPr/>
        </p:nvSpPr>
        <p:spPr>
          <a:xfrm>
            <a:off x="15810174" y="9258300"/>
            <a:ext cx="2311656" cy="696623"/>
          </a:xfrm>
          <a:custGeom>
            <a:rect b="b" l="l" r="r" t="t"/>
            <a:pathLst>
              <a:path extrusionOk="0" h="696623" w="2311656">
                <a:moveTo>
                  <a:pt x="0" y="0"/>
                </a:moveTo>
                <a:lnTo>
                  <a:pt x="2311656" y="0"/>
                </a:lnTo>
                <a:lnTo>
                  <a:pt x="2311656" y="696623"/>
                </a:lnTo>
                <a:lnTo>
                  <a:pt x="0" y="6966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1">
              <a:alphaModFix/>
            </a:blip>
            <a:stretch>
              <a:fillRect b="0" l="-5317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10"/>
          <p:cNvSpPr txBox="1"/>
          <p:nvPr/>
        </p:nvSpPr>
        <p:spPr>
          <a:xfrm>
            <a:off x="7034945" y="9407855"/>
            <a:ext cx="4218109" cy="3323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3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4"/>
              <a:buFont typeface="Arial"/>
              <a:buNone/>
            </a:pPr>
            <a:r>
              <a:rPr b="0" i="0" lang="en-US" sz="964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AGREEMENT NUMBER: 2023-1-DE04-KA220-YOU-000123686 PROGRAMME: ERASMUS+, KEY ACTION 2, COOPERATION PARTNERSHIP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0x010100292DE882CF8E6F4287D18E8378D155D8</vt:lpwstr>
  </property>
</Properties>
</file>