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Canva Sans Bold" charset="1" panose="020B0803030501040103"/>
      <p:regular r:id="rId17"/>
    </p:embeddedFont>
    <p:embeddedFont>
      <p:font typeface="Tex Gyre Termes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849288" y="4999037"/>
            <a:ext cx="4629954" cy="3115298"/>
            <a:chOff x="0" y="0"/>
            <a:chExt cx="6173272" cy="41537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173216" cy="4153789"/>
            </a:xfrm>
            <a:custGeom>
              <a:avLst/>
              <a:gdLst/>
              <a:ahLst/>
              <a:cxnLst/>
              <a:rect r="r" b="b" t="t" l="l"/>
              <a:pathLst>
                <a:path h="4153789" w="6173216">
                  <a:moveTo>
                    <a:pt x="0" y="0"/>
                  </a:moveTo>
                  <a:lnTo>
                    <a:pt x="6173216" y="0"/>
                  </a:lnTo>
                  <a:lnTo>
                    <a:pt x="6173216" y="4153789"/>
                  </a:lnTo>
                  <a:lnTo>
                    <a:pt x="0" y="4153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26" r="0" b="-25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5978667" y="3956253"/>
            <a:ext cx="8842721" cy="2498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3"/>
              </a:lnSpc>
            </a:pPr>
            <a:r>
              <a:rPr lang="en-US" b="true" sz="6483" spc="-3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5171324" y="953158"/>
            <a:ext cx="7229899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1122" y="3376995"/>
            <a:ext cx="15572417" cy="4693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0"/>
              </a:lnSpc>
            </a:pPr>
            <a:r>
              <a:rPr lang="en-US" b="true" sz="3200" spc="-16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REFERENCIE</a:t>
            </a:r>
          </a:p>
          <a:p>
            <a:pPr algn="l" marL="0" indent="0" lvl="0">
              <a:lnSpc>
                <a:spcPts val="3100"/>
              </a:lnSpc>
            </a:pPr>
          </a:p>
          <a:p>
            <a:pPr algn="l" marL="0" indent="0" lvl="0">
              <a:lnSpc>
                <a:spcPts val="2600"/>
              </a:lnSpc>
            </a:pPr>
            <a:r>
              <a:rPr lang="en-US" b="true" sz="2600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SVETOVÁ ZDRAVOTNÍCKA ORGANIZÁCIA (2022), DUŠEVNÉ ZDRAVIE. </a:t>
            </a:r>
          </a:p>
          <a:p>
            <a:pPr algn="l" marL="0" indent="0" lvl="0">
              <a:lnSpc>
                <a:spcPts val="2600"/>
              </a:lnSpc>
            </a:pPr>
            <a:r>
              <a:rPr lang="en-US" b="true" sz="2600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URL: HTTPS://WWW.WHO.INT/NEWS-ROOM/FACT-SHEETS/DETAIL/MENTAL-HEALTH-STRENGTHENING-OUR-RESPONSE</a:t>
            </a:r>
          </a:p>
          <a:p>
            <a:pPr algn="l" marL="0" indent="0" lvl="0">
              <a:lnSpc>
                <a:spcPts val="2600"/>
              </a:lnSpc>
            </a:pPr>
          </a:p>
          <a:p>
            <a:pPr algn="l" marL="0" indent="0" lvl="0">
              <a:lnSpc>
                <a:spcPts val="2600"/>
              </a:lnSpc>
            </a:pPr>
            <a:r>
              <a:rPr lang="en-US" b="true" sz="2600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PORTÁL VEREJNÉHO ZDRAVIA RAKÚSKO (2025), DUŠEVNÉ ZDRAVIE. UDRŽIAVANIE ROVNOVÁHY.</a:t>
            </a:r>
          </a:p>
          <a:p>
            <a:pPr algn="l" marL="0" indent="0" lvl="0">
              <a:lnSpc>
                <a:spcPts val="2600"/>
              </a:lnSpc>
            </a:pPr>
            <a:r>
              <a:rPr lang="en-US" b="true" sz="2600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URL:</a:t>
            </a:r>
          </a:p>
          <a:p>
            <a:pPr algn="l" marL="0" indent="0" lvl="0">
              <a:lnSpc>
                <a:spcPts val="2600"/>
              </a:lnSpc>
            </a:pPr>
            <a:r>
              <a:rPr lang="en-US" b="true" sz="2600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HTTPS://WWW.GESUNDHEIT.GV.AT/LEBEN/PSYCHE-SEELE/PRAEVENTION/SEELISCHES-GLEICHGEWICHT-BEWAHREN.HTML#PSYCHE-SCHUTZFAKTOREN-RISIKOFAKTOREN</a:t>
            </a:r>
          </a:p>
          <a:p>
            <a:pPr algn="l" marL="0" indent="0" lvl="0">
              <a:lnSpc>
                <a:spcPts val="2600"/>
              </a:lnSpc>
            </a:pPr>
          </a:p>
          <a:p>
            <a:pPr algn="l" marL="0" indent="0" lvl="0">
              <a:lnSpc>
                <a:spcPts val="2600"/>
              </a:lnSpc>
            </a:pPr>
            <a:r>
              <a:rPr lang="en-US" b="true" sz="2600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ČASOPIS AOK HEALTH (2022), ČO MI ŠKODÍ, ČO MI POMÁHA? </a:t>
            </a:r>
          </a:p>
          <a:p>
            <a:pPr algn="l" marL="0" indent="0" lvl="0">
              <a:lnSpc>
                <a:spcPts val="2600"/>
              </a:lnSpc>
            </a:pPr>
            <a:r>
              <a:rPr lang="en-US" b="true" sz="2600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URL: HTTPS://WWW.AOK.DE/PK/MAGAZIN/KOERPER-PSYCHE/PSYCHOLOGIE/PSYCHISCHE-GESUNDHEIT-WAS-SCHADET-UND-WAS-HILFT/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5171324" y="953158"/>
            <a:ext cx="6801960" cy="1396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1307" y="3396794"/>
            <a:ext cx="15033900" cy="491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0"/>
              </a:lnSpc>
            </a:pPr>
            <a:r>
              <a:rPr lang="en-US" b="true" sz="3200" spc="-16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REFERENCIE - OBRÁZKY</a:t>
            </a:r>
          </a:p>
          <a:p>
            <a:pPr algn="l" marL="0" indent="0" lvl="0">
              <a:lnSpc>
                <a:spcPts val="3200"/>
              </a:lnSpc>
            </a:pPr>
          </a:p>
          <a:p>
            <a:pPr algn="l" marL="0" indent="0" lvl="0">
              <a:lnSpc>
                <a:spcPts val="3200"/>
              </a:lnSpc>
            </a:pPr>
          </a:p>
          <a:p>
            <a:pPr algn="l" marL="0" indent="0" lvl="0">
              <a:lnSpc>
                <a:spcPts val="2199"/>
              </a:lnSpc>
            </a:pPr>
            <a:r>
              <a:rPr lang="en-US" b="true" sz="2199" spc="-10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HTTPS://PIXABAY.COM/DE/VECTORS/B%C3%BCRO-GESCH%C3%A4FT-WOLKE-ZUSAMMENARBEIT-6905201/</a:t>
            </a:r>
          </a:p>
          <a:p>
            <a:pPr algn="l" marL="0" indent="0" lvl="0">
              <a:lnSpc>
                <a:spcPts val="2699"/>
              </a:lnSpc>
            </a:pPr>
          </a:p>
          <a:p>
            <a:pPr algn="l" marL="0" indent="0" lvl="0">
              <a:lnSpc>
                <a:spcPts val="2699"/>
              </a:lnSpc>
            </a:pPr>
          </a:p>
          <a:p>
            <a:pPr algn="l" marL="0" indent="0" lvl="0">
              <a:lnSpc>
                <a:spcPts val="2199"/>
              </a:lnSpc>
            </a:pPr>
            <a:r>
              <a:rPr lang="en-US" b="true" sz="2199" spc="-10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HTTPS://PIXABAY.COM/DE/VECTORS/MEDITATION-BUDDHA-MEDITIEREN-3592516/</a:t>
            </a:r>
          </a:p>
          <a:p>
            <a:pPr algn="l" marL="0" indent="0" lvl="0">
              <a:lnSpc>
                <a:spcPts val="2199"/>
              </a:lnSpc>
            </a:pPr>
          </a:p>
          <a:p>
            <a:pPr algn="l" marL="0" indent="0" lvl="0">
              <a:lnSpc>
                <a:spcPts val="2199"/>
              </a:lnSpc>
            </a:pPr>
          </a:p>
          <a:p>
            <a:pPr algn="l" marL="0" indent="0" lvl="0">
              <a:lnSpc>
                <a:spcPts val="2199"/>
              </a:lnSpc>
            </a:pPr>
            <a:r>
              <a:rPr lang="en-US" b="true" sz="2199" spc="-10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HTTPS://PIXABAY.COM/DE/VECTORS/BALANCE-SKALA-SILHOUETTE-147053/</a:t>
            </a:r>
          </a:p>
          <a:p>
            <a:pPr algn="l" marL="0" indent="0" lvl="0">
              <a:lnSpc>
                <a:spcPts val="2199"/>
              </a:lnSpc>
            </a:pPr>
          </a:p>
          <a:p>
            <a:pPr algn="l" marL="0" indent="0" lvl="0">
              <a:lnSpc>
                <a:spcPts val="2199"/>
              </a:lnSpc>
            </a:pPr>
          </a:p>
          <a:p>
            <a:pPr algn="l" marL="0" indent="0" lvl="0">
              <a:lnSpc>
                <a:spcPts val="2199"/>
              </a:lnSpc>
            </a:pPr>
            <a:r>
              <a:rPr lang="en-US" b="true" sz="2199" spc="-10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HTTPS://PIXABAY.COM/DE/ILLUSTRATIONS/ZUFRIEDENHEIT-GESUNDHEIT-L%C3%A4CHELN-7196038/</a:t>
            </a:r>
          </a:p>
          <a:p>
            <a:pPr algn="l" marL="0" indent="0" lvl="0">
              <a:lnSpc>
                <a:spcPts val="2199"/>
              </a:lnSpc>
            </a:pPr>
          </a:p>
          <a:p>
            <a:pPr algn="l" marL="0" indent="0" lvl="0">
              <a:lnSpc>
                <a:spcPts val="2199"/>
              </a:lnSpc>
            </a:pPr>
          </a:p>
          <a:p>
            <a:pPr algn="l" marL="0" indent="0" lvl="0">
              <a:lnSpc>
                <a:spcPts val="2199"/>
              </a:lnSpc>
            </a:pPr>
            <a:r>
              <a:rPr lang="en-US" b="true" sz="2199" spc="-10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HTTPS://PIXABAY.COM/DE/ILLUSTRATIONS/PUZZLE-L%C3%B6SUNG-SYMBOL-PROBLEM-6609449/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5781156" y="1341923"/>
            <a:ext cx="7636786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47664" y="3747938"/>
            <a:ext cx="15117007" cy="4519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54"/>
              </a:lnSpc>
            </a:pPr>
            <a:r>
              <a:rPr lang="en-US" b="true" sz="1827" spc="-9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ČO ZNAMENÁ „DUŠEVNÉ ZDRAVIE“?</a:t>
            </a:r>
          </a:p>
          <a:p>
            <a:pPr algn="just" marL="0" indent="0" lvl="0">
              <a:lnSpc>
                <a:spcPts val="3654"/>
              </a:lnSpc>
            </a:pPr>
          </a:p>
          <a:p>
            <a:pPr algn="just" marL="0" indent="0" lvl="0">
              <a:lnSpc>
                <a:spcPts val="3654"/>
              </a:lnSpc>
            </a:pPr>
            <a:r>
              <a:rPr lang="en-US" b="true" sz="1827" spc="-9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DUŠEVNÉ ZDRAVIE JE: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STAV DUŠEVNEJ POHODY, KTORÝ UMOŽŇUJE ĽUDIAM ZVLÁDAŤ SA SO STRESOM ŽIVOTA, REALIZOVAŤ SI SVOJE SCHOPNOSTI, DOBRE SA UČIŤ A DOBRE PRACUJÚŤ A PRISPIEVAŤ DO SVOJEJ KOMUNITY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ZLOŽKA ZDRAVIA A POHODY, KTORÁ PODPORUJE NAŠE INDIVIDUÁLNE A KOLEKTÍVNE SCHOPNOSTI ROBIT ROZHODNUTIA, BUDUJÚC VZŤAHY A TVAROVAŤ SVET, V KTOROM ŽIJEME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JE ZÁKLADNÉ ĽUDSKÉ PRÁVO. A JE KĽÚČOVÉ PRE OSOBNÝ, KOMUNITNÝ A SOCIÁLNO-EKONOMICKÝ ROZVOJ 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ABSENCIA DUŠEVNÝCH PORÚCH</a:t>
            </a:r>
          </a:p>
          <a:p>
            <a:pPr algn="just" marL="417680" indent="-139227" lvl="2">
              <a:lnSpc>
                <a:spcPts val="3654"/>
              </a:lnSpc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(SVETOVÁ ZDRAVOTNÍCKA ORGANIZÁCIA, JÚN 2022)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5781157" y="1200046"/>
            <a:ext cx="8513717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98555" y="3470673"/>
            <a:ext cx="15117007" cy="4976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54"/>
              </a:lnSpc>
            </a:pPr>
            <a:r>
              <a:rPr lang="en-US" b="true" sz="1827" spc="-9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OVPLYVŇUJÚCE FAKTORY / RIZIKOVÉ FAKTORY</a:t>
            </a:r>
          </a:p>
          <a:p>
            <a:pPr algn="just" marL="0" indent="0" lvl="0">
              <a:lnSpc>
                <a:spcPts val="3654"/>
              </a:lnSpc>
            </a:pPr>
          </a:p>
          <a:p>
            <a:pPr algn="just" marL="0" indent="0" lvl="0">
              <a:lnSpc>
                <a:spcPts val="3654"/>
              </a:lnSpc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EXISTUJE NIEKOĽKO POLOŽIEK, KTORÉ MAJÚ VPLÝV NA ÚROVEŇ OSOBNÉHO METALICKÉHO ZDRAVIA:</a:t>
            </a:r>
          </a:p>
          <a:p>
            <a:pPr algn="just" marL="417680" indent="-139227" lvl="2">
              <a:lnSpc>
                <a:spcPts val="3654"/>
              </a:lnSpc>
              <a:buAutoNum type="arabicPeriod" startAt="1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BIO-PSYCHO-SOCIÁLNE FAKTORY (GÉNY, OSOBNOSŤ, TRAUMY)</a:t>
            </a:r>
          </a:p>
          <a:p>
            <a:pPr algn="just" marL="417680" indent="-139227" lvl="2">
              <a:lnSpc>
                <a:spcPts val="3654"/>
              </a:lnSpc>
              <a:buAutoNum type="arabicPeriod" startAt="1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DÔLEŽITÉ UDALOSTI V ŽIVOTE, NAPR. STRATA BLÍZKEJ OSOBY</a:t>
            </a:r>
          </a:p>
          <a:p>
            <a:pPr algn="just" marL="417680" indent="-139227" lvl="2">
              <a:lnSpc>
                <a:spcPts val="3654"/>
              </a:lnSpc>
              <a:buAutoNum type="arabicPeriod" startAt="1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PSYCHOLOGICKÝ STRES, NAPR. KONFLIKTY V PRÁCI</a:t>
            </a:r>
          </a:p>
          <a:p>
            <a:pPr algn="just" marL="417680" indent="-139227" lvl="2">
              <a:lnSpc>
                <a:spcPts val="3654"/>
              </a:lnSpc>
              <a:buAutoNum type="arabicPeriod" startAt="1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NEDOSTATOK SOCIÁLNEJ PODPORY</a:t>
            </a:r>
          </a:p>
          <a:p>
            <a:pPr algn="just" marL="417680" indent="-139227" lvl="2">
              <a:lnSpc>
                <a:spcPts val="3654"/>
              </a:lnSpc>
              <a:buAutoNum type="arabicPeriod" startAt="1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PROBLÉMY S VZŤAHOM MEDZI RODIČOM A DIEŤAŤOM</a:t>
            </a:r>
          </a:p>
          <a:p>
            <a:pPr algn="just" marL="417680" indent="-139227" lvl="2">
              <a:lnSpc>
                <a:spcPts val="3654"/>
              </a:lnSpc>
              <a:buAutoNum type="arabicPeriod" startAt="1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SKÚSENOSTI S NÁSILÍM</a:t>
            </a:r>
          </a:p>
          <a:p>
            <a:pPr algn="just" marL="0" indent="0" lvl="0">
              <a:lnSpc>
                <a:spcPts val="3654"/>
              </a:lnSpc>
            </a:pPr>
          </a:p>
          <a:p>
            <a:pPr algn="just" marL="417680" indent="-139227" lvl="2">
              <a:lnSpc>
                <a:spcPts val="3654"/>
              </a:lnSpc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(GESUNDHEIT.GV.AT., 2025)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85496" y="3957283"/>
            <a:ext cx="15117007" cy="360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54"/>
              </a:lnSpc>
            </a:pPr>
            <a:r>
              <a:rPr lang="en-US" b="true" sz="1827" spc="-9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OCHRANNÉ FAKTORY PRE DUŠEVNÉ ZDRAVIE</a:t>
            </a:r>
          </a:p>
          <a:p>
            <a:pPr algn="just" marL="0" indent="0" lvl="0">
              <a:lnSpc>
                <a:spcPts val="3654"/>
              </a:lnSpc>
            </a:pP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OSOBNÉ CHARAKTERISTIKY ALEBO SPRÁVANIE, NAPR. ŽIVOTNÉ ZRUČNOSTI, SEBAVEDOMIE, SEBAVEDOMIE, VYHĽADÁVANIE POMOCI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SOCIÁLNE A EKONOMICKÉ PODMIENKY, NAPR. DOBRÉ VZDELÁVANIE 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SOCIÁLNA PODPORA, NAPR. OD RODINY ALEBO PRIATEĽOV, DOSTATOČNÝ PRÍJEM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SOCIÁLNE A ENVIRONMENTÁLNE FAKTORY, NAPR. ZDRAVOTNÁ STAROSTLIVOSŤ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ODOLNOSŤ</a:t>
            </a:r>
          </a:p>
          <a:p>
            <a:pPr algn="just" marL="417680" indent="-139227" lvl="2">
              <a:lnSpc>
                <a:spcPts val="3654"/>
              </a:lnSpc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(GESUNDHEIT.GV.AT, 2025)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171324" y="1366074"/>
            <a:ext cx="8818118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666183" y="1442290"/>
            <a:ext cx="3946506" cy="2896724"/>
            <a:chOff x="0" y="0"/>
            <a:chExt cx="5262008" cy="386229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261991" cy="3862324"/>
            </a:xfrm>
            <a:custGeom>
              <a:avLst/>
              <a:gdLst/>
              <a:ahLst/>
              <a:cxnLst/>
              <a:rect r="r" b="b" t="t" l="l"/>
              <a:pathLst>
                <a:path h="3862324" w="5261991">
                  <a:moveTo>
                    <a:pt x="0" y="0"/>
                  </a:moveTo>
                  <a:lnTo>
                    <a:pt x="5261991" y="0"/>
                  </a:lnTo>
                  <a:lnTo>
                    <a:pt x="5261991" y="3862324"/>
                  </a:lnTo>
                  <a:lnTo>
                    <a:pt x="0" y="3862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9" r="0" b="-18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5171324" y="1203370"/>
            <a:ext cx="8494859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93307" y="3220057"/>
            <a:ext cx="12224635" cy="4976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54"/>
              </a:lnSpc>
            </a:pPr>
            <a:r>
              <a:rPr lang="en-US" b="true" sz="1827" spc="-9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METÓDY NA POSILNENIE DUŠEVNÉHO ZDRAVIA</a:t>
            </a:r>
          </a:p>
          <a:p>
            <a:pPr algn="just" marL="0" indent="0" lvl="0">
              <a:lnSpc>
                <a:spcPts val="3654"/>
              </a:lnSpc>
            </a:pP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VŠÍMAVOSŤ VOČI SEBE SAMÉMU – PÝTAJTE SA SAMI SEBA NA SVOJE VLASTNÉ POTREBY A NEODSÚVAJTE ICH NA DRUHÚ STRANU – TO VŠAK NEVYLUČUJE OHĽADUPLNOSŤ K INÝM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ŽIVOTNÝ ŠTÝL - ZDRAVÁ STRAVOVANIE, PRAVIDELNÉ CVIČENIE, PRAVIDELNÁ DENNÁ RUTINY, DOSTATOČNÝ ODPOČINOK A SPÁNOK PODPORUJÚ DUŠEVNÉ ZDRAVIE. POMÁHA AJ VYHNÚTIE SA FAJČENIU A NADMERNEJ KONZUMÁCII ALKOHOLU.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SOCIÁLNA ANGAŽOVANOSŤ - SOCIÁLNA ANGAŽOVANOSŤ VÁM MÔŽE POMÔCŤ K ŠŤASTI, POSILŇUJE PSYCHIKU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ODDELENÁ PRÁCA A SÚKROMNÝ ŽIVOT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VYHNITE SA STRESU A PREŤAŽENIU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HÝBAJTE SVOJE TELO – ŠPORT POMÁHA VYROVNAŤ NÁROČNÉ SITUÁCIE A STRES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139975" y="5328833"/>
            <a:ext cx="3118434" cy="3437456"/>
            <a:chOff x="0" y="0"/>
            <a:chExt cx="4157912" cy="45832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157853" cy="4583303"/>
            </a:xfrm>
            <a:custGeom>
              <a:avLst/>
              <a:gdLst/>
              <a:ahLst/>
              <a:cxnLst/>
              <a:rect r="r" b="b" t="t" l="l"/>
              <a:pathLst>
                <a:path h="4583303" w="4157853">
                  <a:moveTo>
                    <a:pt x="0" y="0"/>
                  </a:moveTo>
                  <a:lnTo>
                    <a:pt x="4157853" y="0"/>
                  </a:lnTo>
                  <a:lnTo>
                    <a:pt x="4157853" y="4583303"/>
                  </a:lnTo>
                  <a:lnTo>
                    <a:pt x="0" y="4583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297" r="-1" b="-1296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5331539" y="1203370"/>
            <a:ext cx="7624920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33960" y="3686719"/>
            <a:ext cx="13776214" cy="360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54"/>
              </a:lnSpc>
            </a:pPr>
          </a:p>
          <a:p>
            <a:pPr algn="just" marL="0" indent="0" lvl="0">
              <a:lnSpc>
                <a:spcPts val="3654"/>
              </a:lnSpc>
            </a:pPr>
            <a:r>
              <a:rPr lang="en-US" b="true" sz="1827" spc="-9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METÓDY NA POSILNENIE DUŠEVNÉHO ZDRAVIA</a:t>
            </a:r>
          </a:p>
          <a:p>
            <a:pPr algn="just" marL="0" indent="0" lvl="0">
              <a:lnSpc>
                <a:spcPts val="3654"/>
              </a:lnSpc>
            </a:pP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POUŽÍVANIE RELAXAČNÝCH CVIČENIA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POSILŇOVANIE ODOLNOSTI</a:t>
            </a:r>
          </a:p>
          <a:p>
            <a:pPr algn="just" marL="417680" indent="-139227" lvl="2">
              <a:lnSpc>
                <a:spcPts val="3654"/>
              </a:lnSpc>
              <a:buFont typeface="Arial"/>
              <a:buChar char="⚬"/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BYŤ ZVEDAVÝ – POSKYTUJE ROZMANITOSŤ A ZAMERÁVA SA NA RÔZNY A NOVÝ OBSAH</a:t>
            </a:r>
          </a:p>
          <a:p>
            <a:pPr algn="just" marL="0" indent="0" lvl="0">
              <a:lnSpc>
                <a:spcPts val="3654"/>
              </a:lnSpc>
            </a:pPr>
          </a:p>
          <a:p>
            <a:pPr algn="just" marL="417680" indent="-139227" lvl="2">
              <a:lnSpc>
                <a:spcPts val="3654"/>
              </a:lnSpc>
            </a:pPr>
            <a:r>
              <a:rPr lang="en-US" b="true" sz="1827" spc="-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(AOK, ČASOPIS O ZDRAVIA, 2022)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5747396" y="812978"/>
            <a:ext cx="7229899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29578" y="-95250"/>
            <a:ext cx="12367986" cy="6739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ctr" marL="0" indent="0" lvl="0">
              <a:lnSpc>
                <a:spcPts val="4453"/>
              </a:lnSpc>
            </a:pPr>
            <a:r>
              <a:rPr lang="en-US" b="true" sz="2226" spc="-11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 VYROVNANÝM DUŠEVNÝM ZDRAVIEM JE MOŽNÉ ZVLÁDAŤ STRESUJÚCE KAŽDODENNÉ SITUÁCIE A RIEŠIŤ ICH POZITÍVNYM SPÔSOBOM</a:t>
            </a:r>
          </a:p>
          <a:p>
            <a:pPr algn="ctr" marL="0" indent="0" lvl="0">
              <a:lnSpc>
                <a:spcPts val="4453"/>
              </a:lnSpc>
            </a:pPr>
          </a:p>
          <a:p>
            <a:pPr algn="ctr" marL="0" indent="0" lvl="0">
              <a:lnSpc>
                <a:spcPts val="4453"/>
              </a:lnSpc>
            </a:pPr>
            <a:r>
              <a:rPr lang="en-US" b="true" sz="2226" spc="-11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:-)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1450278" y="5681982"/>
            <a:ext cx="3808036" cy="3080609"/>
            <a:chOff x="0" y="0"/>
            <a:chExt cx="5077381" cy="410747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077333" cy="4107434"/>
            </a:xfrm>
            <a:custGeom>
              <a:avLst/>
              <a:gdLst/>
              <a:ahLst/>
              <a:cxnLst/>
              <a:rect r="r" b="b" t="t" l="l"/>
              <a:pathLst>
                <a:path h="4107434" w="5077333">
                  <a:moveTo>
                    <a:pt x="0" y="0"/>
                  </a:moveTo>
                  <a:lnTo>
                    <a:pt x="5077333" y="0"/>
                  </a:lnTo>
                  <a:lnTo>
                    <a:pt x="5077333" y="4107434"/>
                  </a:lnTo>
                  <a:lnTo>
                    <a:pt x="0" y="410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3" t="0" r="-34" b="-1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661380" y="5879381"/>
            <a:ext cx="2756677" cy="3326836"/>
            <a:chOff x="0" y="0"/>
            <a:chExt cx="3675569" cy="443578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675507" cy="4435729"/>
            </a:xfrm>
            <a:custGeom>
              <a:avLst/>
              <a:gdLst/>
              <a:ahLst/>
              <a:cxnLst/>
              <a:rect r="r" b="b" t="t" l="l"/>
              <a:pathLst>
                <a:path h="4435729" w="3675507">
                  <a:moveTo>
                    <a:pt x="0" y="0"/>
                  </a:moveTo>
                  <a:lnTo>
                    <a:pt x="3675507" y="0"/>
                  </a:lnTo>
                  <a:lnTo>
                    <a:pt x="3675507" y="4435729"/>
                  </a:lnTo>
                  <a:lnTo>
                    <a:pt x="0" y="4435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7564" r="-1" b="-7565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5545510" y="886483"/>
            <a:ext cx="7196981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255892" y="178579"/>
            <a:ext cx="13776214" cy="6130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ctr" marL="0" indent="0" lvl="0">
              <a:lnSpc>
                <a:spcPts val="4854"/>
              </a:lnSpc>
            </a:pPr>
            <a:r>
              <a:rPr lang="en-US" b="true" sz="2427" spc="-12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DISKUSIA:</a:t>
            </a:r>
          </a:p>
          <a:p>
            <a:pPr algn="ctr" marL="0" indent="0" lvl="0">
              <a:lnSpc>
                <a:spcPts val="4853"/>
              </a:lnSpc>
            </a:pPr>
          </a:p>
          <a:p>
            <a:pPr algn="ctr" marL="0" indent="0" lvl="0">
              <a:lnSpc>
                <a:spcPts val="4453"/>
              </a:lnSpc>
            </a:pPr>
            <a:r>
              <a:rPr lang="en-US" b="true" sz="2226" spc="-110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OTÁZKA 1:</a:t>
            </a:r>
          </a:p>
          <a:p>
            <a:pPr algn="ctr" marL="0" indent="0" lvl="0">
              <a:lnSpc>
                <a:spcPts val="4453"/>
              </a:lnSpc>
            </a:pPr>
          </a:p>
          <a:p>
            <a:pPr algn="ctr" marL="0" indent="0" lvl="0">
              <a:lnSpc>
                <a:spcPts val="4453"/>
              </a:lnSpc>
            </a:pPr>
            <a:r>
              <a:rPr lang="en-US" b="true" sz="2226" spc="-110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AKÉ STRATÉGIE POUŽÍVATE, ABY STE SA VYHLI PREŤAŽENIU POČAS IMPLEMENTÁCIE YI A PREČO STE SI VYBRALI TÚTO/TIETO STRATÉGIE?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3611" y="9040602"/>
            <a:ext cx="995021" cy="1085886"/>
            <a:chOff x="0" y="0"/>
            <a:chExt cx="1326695" cy="1447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6642" cy="1447800"/>
            </a:xfrm>
            <a:custGeom>
              <a:avLst/>
              <a:gdLst/>
              <a:ahLst/>
              <a:cxnLst/>
              <a:rect r="r" b="b" t="t" l="l"/>
              <a:pathLst>
                <a:path h="1447800" w="1326642">
                  <a:moveTo>
                    <a:pt x="0" y="0"/>
                  </a:moveTo>
                  <a:lnTo>
                    <a:pt x="1326642" y="0"/>
                  </a:lnTo>
                  <a:lnTo>
                    <a:pt x="1326642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241" t="0" r="-4245" b="-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90131" y="9302193"/>
            <a:ext cx="1886814" cy="638956"/>
            <a:chOff x="0" y="0"/>
            <a:chExt cx="2515752" cy="85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15743" cy="851916"/>
            </a:xfrm>
            <a:custGeom>
              <a:avLst/>
              <a:gdLst/>
              <a:ahLst/>
              <a:cxnLst/>
              <a:rect r="r" b="b" t="t" l="l"/>
              <a:pathLst>
                <a:path h="851916" w="2515743">
                  <a:moveTo>
                    <a:pt x="0" y="0"/>
                  </a:moveTo>
                  <a:lnTo>
                    <a:pt x="2515743" y="0"/>
                  </a:lnTo>
                  <a:lnTo>
                    <a:pt x="2515743" y="851916"/>
                  </a:lnTo>
                  <a:lnTo>
                    <a:pt x="0" y="85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83" r="0" b="-75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38377" y="9258300"/>
            <a:ext cx="1681730" cy="786140"/>
            <a:chOff x="0" y="0"/>
            <a:chExt cx="2242307" cy="1048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2312" cy="1048131"/>
            </a:xfrm>
            <a:custGeom>
              <a:avLst/>
              <a:gdLst/>
              <a:ahLst/>
              <a:cxnLst/>
              <a:rect r="r" b="b" t="t" l="l"/>
              <a:pathLst>
                <a:path h="1048131" w="2242312">
                  <a:moveTo>
                    <a:pt x="0" y="0"/>
                  </a:moveTo>
                  <a:lnTo>
                    <a:pt x="2242312" y="0"/>
                  </a:lnTo>
                  <a:lnTo>
                    <a:pt x="2242312" y="1048131"/>
                  </a:lnTo>
                  <a:lnTo>
                    <a:pt x="0" y="104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964" r="0" b="-5696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8291" y="9281637"/>
            <a:ext cx="1669651" cy="659512"/>
            <a:chOff x="0" y="0"/>
            <a:chExt cx="2226201" cy="8793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6183" cy="879348"/>
            </a:xfrm>
            <a:custGeom>
              <a:avLst/>
              <a:gdLst/>
              <a:ahLst/>
              <a:cxnLst/>
              <a:rect r="r" b="b" t="t" l="l"/>
              <a:pathLst>
                <a:path h="879348" w="2226183">
                  <a:moveTo>
                    <a:pt x="0" y="0"/>
                  </a:moveTo>
                  <a:lnTo>
                    <a:pt x="2226183" y="0"/>
                  </a:lnTo>
                  <a:lnTo>
                    <a:pt x="2226183" y="879348"/>
                  </a:lnTo>
                  <a:lnTo>
                    <a:pt x="0" y="879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" r="0" b="-63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89442" y="8762591"/>
            <a:ext cx="1268872" cy="1967585"/>
            <a:chOff x="0" y="0"/>
            <a:chExt cx="1691829" cy="26234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1767" cy="2623439"/>
            </a:xfrm>
            <a:custGeom>
              <a:avLst/>
              <a:gdLst/>
              <a:ahLst/>
              <a:cxnLst/>
              <a:rect r="r" b="b" t="t" l="l"/>
              <a:pathLst>
                <a:path h="2623439" w="1691767">
                  <a:moveTo>
                    <a:pt x="0" y="0"/>
                  </a:moveTo>
                  <a:lnTo>
                    <a:pt x="1691767" y="0"/>
                  </a:lnTo>
                  <a:lnTo>
                    <a:pt x="1691767" y="2623439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585" t="0" r="-53589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906998" y="29919"/>
            <a:ext cx="7386240" cy="2860733"/>
            <a:chOff x="0" y="0"/>
            <a:chExt cx="9848320" cy="38143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48342" cy="3814318"/>
            </a:xfrm>
            <a:custGeom>
              <a:avLst/>
              <a:gdLst/>
              <a:ahLst/>
              <a:cxnLst/>
              <a:rect r="r" b="b" t="t" l="l"/>
              <a:pathLst>
                <a:path h="3814318" w="9848342">
                  <a:moveTo>
                    <a:pt x="0" y="0"/>
                  </a:moveTo>
                  <a:lnTo>
                    <a:pt x="9848342" y="0"/>
                  </a:lnTo>
                  <a:lnTo>
                    <a:pt x="9848342" y="3814318"/>
                  </a:lnTo>
                  <a:lnTo>
                    <a:pt x="0" y="3814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1" y="0"/>
                </a:lnTo>
                <a:lnTo>
                  <a:pt x="1501781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44" r="0" b="-14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13359863" y="4584812"/>
            <a:ext cx="7441144" cy="2881998"/>
            <a:chOff x="0" y="0"/>
            <a:chExt cx="9921525" cy="38426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921494" cy="3842639"/>
            </a:xfrm>
            <a:custGeom>
              <a:avLst/>
              <a:gdLst/>
              <a:ahLst/>
              <a:cxnLst/>
              <a:rect r="r" b="b" t="t" l="l"/>
              <a:pathLst>
                <a:path h="3842639" w="9921494">
                  <a:moveTo>
                    <a:pt x="0" y="0"/>
                  </a:moveTo>
                  <a:lnTo>
                    <a:pt x="9921494" y="0"/>
                  </a:lnTo>
                  <a:lnTo>
                    <a:pt x="9921494" y="3842639"/>
                  </a:lnTo>
                  <a:lnTo>
                    <a:pt x="0" y="3842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810174" y="9258300"/>
            <a:ext cx="2311656" cy="696623"/>
            <a:chOff x="0" y="0"/>
            <a:chExt cx="3082208" cy="9288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82163" cy="928878"/>
            </a:xfrm>
            <a:custGeom>
              <a:avLst/>
              <a:gdLst/>
              <a:ahLst/>
              <a:cxnLst/>
              <a:rect r="r" b="b" t="t" l="l"/>
              <a:pathLst>
                <a:path h="928878" w="3082163">
                  <a:moveTo>
                    <a:pt x="0" y="0"/>
                  </a:moveTo>
                  <a:lnTo>
                    <a:pt x="3082163" y="0"/>
                  </a:lnTo>
                  <a:lnTo>
                    <a:pt x="3082163" y="928878"/>
                  </a:lnTo>
                  <a:lnTo>
                    <a:pt x="0" y="928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1" t="0" r="-2652" b="5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682055" y="5476332"/>
            <a:ext cx="2533747" cy="3286259"/>
            <a:chOff x="0" y="0"/>
            <a:chExt cx="3378329" cy="438167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378327" cy="4381627"/>
            </a:xfrm>
            <a:custGeom>
              <a:avLst/>
              <a:gdLst/>
              <a:ahLst/>
              <a:cxnLst/>
              <a:rect r="r" b="b" t="t" l="l"/>
              <a:pathLst>
                <a:path h="4381627" w="3378327">
                  <a:moveTo>
                    <a:pt x="0" y="0"/>
                  </a:moveTo>
                  <a:lnTo>
                    <a:pt x="3378327" y="0"/>
                  </a:lnTo>
                  <a:lnTo>
                    <a:pt x="3378327" y="4381627"/>
                  </a:lnTo>
                  <a:lnTo>
                    <a:pt x="0" y="438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3562" r="0" b="-3563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5171324" y="953158"/>
            <a:ext cx="7262818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b="true" sz="3600" spc="-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INICIATÍVY V OBLASTI DUŠEVNÉHO ZDRAVIA A MLÁDEŽE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34945" y="9388805"/>
            <a:ext cx="4218109" cy="3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8"/>
              </a:lnSpc>
            </a:pPr>
            <a:r>
              <a:rPr lang="en-US" sz="963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SPOLUPRÁCA A PARTNERSTVO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33960" y="178579"/>
            <a:ext cx="13776214" cy="6130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just" marL="0" indent="0" lvl="0">
              <a:lnSpc>
                <a:spcPts val="3653"/>
              </a:lnSpc>
            </a:pPr>
          </a:p>
          <a:p>
            <a:pPr algn="ctr" marL="0" indent="0" lvl="0">
              <a:lnSpc>
                <a:spcPts val="4854"/>
              </a:lnSpc>
            </a:pPr>
            <a:r>
              <a:rPr lang="en-US" b="true" sz="2427" spc="-12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DISKUSIA:</a:t>
            </a:r>
          </a:p>
          <a:p>
            <a:pPr algn="ctr" marL="0" indent="0" lvl="0">
              <a:lnSpc>
                <a:spcPts val="4853"/>
              </a:lnSpc>
            </a:pPr>
          </a:p>
          <a:p>
            <a:pPr algn="ctr" marL="0" indent="0" lvl="0">
              <a:lnSpc>
                <a:spcPts val="4453"/>
              </a:lnSpc>
            </a:pPr>
            <a:r>
              <a:rPr lang="en-US" b="true" sz="2226" spc="-110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OTÁZKA 2:</a:t>
            </a:r>
          </a:p>
          <a:p>
            <a:pPr algn="ctr" marL="0" indent="0" lvl="0">
              <a:lnSpc>
                <a:spcPts val="4453"/>
              </a:lnSpc>
            </a:pPr>
          </a:p>
          <a:p>
            <a:pPr algn="ctr" marL="0" indent="0" lvl="0">
              <a:lnSpc>
                <a:spcPts val="4453"/>
              </a:lnSpc>
            </a:pPr>
            <a:r>
              <a:rPr lang="en-US" b="true" sz="2226" spc="-110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 KTORÝCH FÁZACH BY STE PRI IMPLEMENTÁCII YI MÔŽELI POTREBOVAŤ VAŠE STRATÉGIE?</a:t>
            </a:r>
          </a:p>
          <a:p>
            <a:pPr algn="ctr" marL="0" indent="0" lvl="0">
              <a:lnSpc>
                <a:spcPts val="4453"/>
              </a:lnSpc>
            </a:pPr>
            <a:r>
              <a:rPr lang="en-US" b="true" sz="2226" spc="-110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VYSVETLITE PREČO.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DAGpTlacvTs</dc:identifier>
  <dcterms:modified xsi:type="dcterms:W3CDTF">2011-08-01T06:04:30Z</dcterms:modified>
  <cp:revision>1</cp:revision>
  <dc:title>30.4. - Mental health virtual classroom.pptx</dc:title>
</cp:coreProperties>
</file>