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18288000" cy="10287000"/>
  <p:notesSz cx="6858000" cy="9144000"/>
  <p:embeddedFontLst>
    <p:embeddedFont>
      <p:font typeface="Bebas Neue Bold" charset="1" panose="020B0606020202050201"/>
      <p:regular r:id="rId28"/>
    </p:embeddedFont>
    <p:embeddedFont>
      <p:font typeface="Etna Sans Serif" charset="1" panose="0200060000000000000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fonts/font28.fntdata" Type="http://schemas.openxmlformats.org/officeDocument/2006/relationships/font"/><Relationship Id="rId29" Target="fonts/font29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7.png" Type="http://schemas.openxmlformats.org/officeDocument/2006/relationships/image"/><Relationship Id="rId11" Target="../media/image58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61.png" Type="http://schemas.openxmlformats.org/officeDocument/2006/relationships/image"/><Relationship Id="rId7" Target="../media/image62.svg" Type="http://schemas.openxmlformats.org/officeDocument/2006/relationships/image"/><Relationship Id="rId8" Target="../media/image63.png" Type="http://schemas.openxmlformats.org/officeDocument/2006/relationships/image"/><Relationship Id="rId9" Target="../media/image6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9.png" Type="http://schemas.openxmlformats.org/officeDocument/2006/relationships/image"/><Relationship Id="rId11" Target="../media/image70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65.png" Type="http://schemas.openxmlformats.org/officeDocument/2006/relationships/image"/><Relationship Id="rId7" Target="../media/image66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9.png" Type="http://schemas.openxmlformats.org/officeDocument/2006/relationships/image"/><Relationship Id="rId11" Target="../media/image70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65.png" Type="http://schemas.openxmlformats.org/officeDocument/2006/relationships/image"/><Relationship Id="rId7" Target="../media/image66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1.png" Type="http://schemas.openxmlformats.org/officeDocument/2006/relationships/image"/><Relationship Id="rId11" Target="../media/image72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65.png" Type="http://schemas.openxmlformats.org/officeDocument/2006/relationships/image"/><Relationship Id="rId7" Target="../media/image66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1.png" Type="http://schemas.openxmlformats.org/officeDocument/2006/relationships/image"/><Relationship Id="rId11" Target="../media/image72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65.png" Type="http://schemas.openxmlformats.org/officeDocument/2006/relationships/image"/><Relationship Id="rId7" Target="../media/image66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5.png" Type="http://schemas.openxmlformats.org/officeDocument/2006/relationships/image"/><Relationship Id="rId11" Target="../media/image76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3.png" Type="http://schemas.openxmlformats.org/officeDocument/2006/relationships/image"/><Relationship Id="rId9" Target="../media/image74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7.png" Type="http://schemas.openxmlformats.org/officeDocument/2006/relationships/image"/><Relationship Id="rId11" Target="../media/image78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3.png" Type="http://schemas.openxmlformats.org/officeDocument/2006/relationships/image"/><Relationship Id="rId9" Target="../media/image74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7.png" Type="http://schemas.openxmlformats.org/officeDocument/2006/relationships/image"/><Relationship Id="rId11" Target="../media/image78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3.png" Type="http://schemas.openxmlformats.org/officeDocument/2006/relationships/image"/><Relationship Id="rId9" Target="../media/image74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4.png" Type="http://schemas.openxmlformats.org/officeDocument/2006/relationships/image"/><Relationship Id="rId11" Target="../media/image15.svg" Type="http://schemas.openxmlformats.org/officeDocument/2006/relationships/image"/><Relationship Id="rId12" Target="../media/image13.png" Type="http://schemas.openxmlformats.org/officeDocument/2006/relationships/image"/><Relationship Id="rId13" Target="../media/image46.jpe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42.png" Type="http://schemas.openxmlformats.org/officeDocument/2006/relationships/image"/><Relationship Id="rId7" Target="../media/image43.svg" Type="http://schemas.openxmlformats.org/officeDocument/2006/relationships/image"/><Relationship Id="rId8" Target="../media/image44.png" Type="http://schemas.openxmlformats.org/officeDocument/2006/relationships/image"/><Relationship Id="rId9" Target="../media/image45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9.png" Type="http://schemas.openxmlformats.org/officeDocument/2006/relationships/image"/><Relationship Id="rId11" Target="../media/image80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4.png" Type="http://schemas.openxmlformats.org/officeDocument/2006/relationships/image"/><Relationship Id="rId15" Target="../media/image15.svg" Type="http://schemas.openxmlformats.org/officeDocument/2006/relationships/image"/><Relationship Id="rId16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1.png" Type="http://schemas.openxmlformats.org/officeDocument/2006/relationships/image"/><Relationship Id="rId7" Target="../media/image22.svg" Type="http://schemas.openxmlformats.org/officeDocument/2006/relationships/image"/><Relationship Id="rId8" Target="../media/image23.png" Type="http://schemas.openxmlformats.org/officeDocument/2006/relationships/image"/><Relationship Id="rId9" Target="../media/image24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1.png" Type="http://schemas.openxmlformats.org/officeDocument/2006/relationships/image"/><Relationship Id="rId11" Target="../media/image72.svg" Type="http://schemas.openxmlformats.org/officeDocument/2006/relationships/image"/><Relationship Id="rId12" Target="https://storynet.org/what-is-storytelling/" TargetMode="External" Type="http://schemas.openxmlformats.org/officeDocument/2006/relationships/hyperlink"/><Relationship Id="rId13" Target="../media/image14.png" Type="http://schemas.openxmlformats.org/officeDocument/2006/relationships/image"/><Relationship Id="rId14" Target="../media/image15.svg" Type="http://schemas.openxmlformats.org/officeDocument/2006/relationships/image"/><Relationship Id="rId15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81.png" Type="http://schemas.openxmlformats.org/officeDocument/2006/relationships/image"/><Relationship Id="rId7" Target="../media/image82.svg" Type="http://schemas.openxmlformats.org/officeDocument/2006/relationships/image"/><Relationship Id="rId8" Target="../media/image67.png" Type="http://schemas.openxmlformats.org/officeDocument/2006/relationships/image"/><Relationship Id="rId9" Target="../media/image68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5.svg" Type="http://schemas.openxmlformats.org/officeDocument/2006/relationships/image"/><Relationship Id="rId11" Target="../media/image87.png" Type="http://schemas.openxmlformats.org/officeDocument/2006/relationships/image"/><Relationship Id="rId2" Target="../media/image83.png" Type="http://schemas.openxmlformats.org/officeDocument/2006/relationships/image"/><Relationship Id="rId3" Target="../media/image84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85.png" Type="http://schemas.openxmlformats.org/officeDocument/2006/relationships/image"/><Relationship Id="rId7" Target="../media/image86.svg" Type="http://schemas.openxmlformats.org/officeDocument/2006/relationships/image"/><Relationship Id="rId8" Target="../media/image13.png" Type="http://schemas.openxmlformats.org/officeDocument/2006/relationships/image"/><Relationship Id="rId9" Target="../media/image14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13.png" Type="http://schemas.openxmlformats.org/officeDocument/2006/relationships/image"/><Relationship Id="rId13" Target="../media/image14.png" Type="http://schemas.openxmlformats.org/officeDocument/2006/relationships/image"/><Relationship Id="rId14" Target="../media/image15.svg" Type="http://schemas.openxmlformats.org/officeDocument/2006/relationships/image"/><Relationship Id="rId15" Target="../media/image16.png" Type="http://schemas.openxmlformats.org/officeDocument/2006/relationships/image"/><Relationship Id="rId16" Target="../media/image17.png" Type="http://schemas.openxmlformats.org/officeDocument/2006/relationships/image"/><Relationship Id="rId17" Target="../media/image18.png" Type="http://schemas.openxmlformats.org/officeDocument/2006/relationships/image"/><Relationship Id="rId18" Target="../media/image19.png" Type="http://schemas.openxmlformats.org/officeDocument/2006/relationships/image"/><Relationship Id="rId19" Target="../media/image20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14.png" Type="http://schemas.openxmlformats.org/officeDocument/2006/relationships/image"/><Relationship Id="rId15" Target="../media/image15.svg" Type="http://schemas.openxmlformats.org/officeDocument/2006/relationships/image"/><Relationship Id="rId16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7.png" Type="http://schemas.openxmlformats.org/officeDocument/2006/relationships/image"/><Relationship Id="rId13" Target="../media/image38.svg" Type="http://schemas.openxmlformats.org/officeDocument/2006/relationships/image"/><Relationship Id="rId14" Target="../media/image14.png" Type="http://schemas.openxmlformats.org/officeDocument/2006/relationships/image"/><Relationship Id="rId15" Target="../media/image15.svg" Type="http://schemas.openxmlformats.org/officeDocument/2006/relationships/image"/><Relationship Id="rId16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33.png" Type="http://schemas.openxmlformats.org/officeDocument/2006/relationships/image"/><Relationship Id="rId7" Target="../media/image34.svg" Type="http://schemas.openxmlformats.org/officeDocument/2006/relationships/image"/><Relationship Id="rId8" Target="../media/image35.png" Type="http://schemas.openxmlformats.org/officeDocument/2006/relationships/image"/><Relationship Id="rId9" Target="../media/image3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9.png" Type="http://schemas.openxmlformats.org/officeDocument/2006/relationships/image"/><Relationship Id="rId13" Target="../media/image40.svg" Type="http://schemas.openxmlformats.org/officeDocument/2006/relationships/image"/><Relationship Id="rId14" Target="../media/image41.jpe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17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33.png" Type="http://schemas.openxmlformats.org/officeDocument/2006/relationships/image"/><Relationship Id="rId7" Target="../media/image34.svg" Type="http://schemas.openxmlformats.org/officeDocument/2006/relationships/image"/><Relationship Id="rId8" Target="../media/image35.png" Type="http://schemas.openxmlformats.org/officeDocument/2006/relationships/image"/><Relationship Id="rId9" Target="../media/image3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4.png" Type="http://schemas.openxmlformats.org/officeDocument/2006/relationships/image"/><Relationship Id="rId11" Target="../media/image15.svg" Type="http://schemas.openxmlformats.org/officeDocument/2006/relationships/image"/><Relationship Id="rId12" Target="../media/image13.png" Type="http://schemas.openxmlformats.org/officeDocument/2006/relationships/image"/><Relationship Id="rId13" Target="../media/image46.jpe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42.png" Type="http://schemas.openxmlformats.org/officeDocument/2006/relationships/image"/><Relationship Id="rId7" Target="../media/image43.svg" Type="http://schemas.openxmlformats.org/officeDocument/2006/relationships/image"/><Relationship Id="rId8" Target="../media/image44.png" Type="http://schemas.openxmlformats.org/officeDocument/2006/relationships/image"/><Relationship Id="rId9" Target="../media/image45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49.png" Type="http://schemas.openxmlformats.org/officeDocument/2006/relationships/image"/><Relationship Id="rId13" Target="../media/image50.svg" Type="http://schemas.openxmlformats.org/officeDocument/2006/relationships/image"/><Relationship Id="rId14" Target="../media/image14.png" Type="http://schemas.openxmlformats.org/officeDocument/2006/relationships/image"/><Relationship Id="rId15" Target="../media/image15.svg" Type="http://schemas.openxmlformats.org/officeDocument/2006/relationships/image"/><Relationship Id="rId16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47.png" Type="http://schemas.openxmlformats.org/officeDocument/2006/relationships/image"/><Relationship Id="rId9" Target="../media/image4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7.png" Type="http://schemas.openxmlformats.org/officeDocument/2006/relationships/image"/><Relationship Id="rId11" Target="../media/image58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1.png" Type="http://schemas.openxmlformats.org/officeDocument/2006/relationships/image"/><Relationship Id="rId5" Target="../media/image52.svg" Type="http://schemas.openxmlformats.org/officeDocument/2006/relationships/image"/><Relationship Id="rId6" Target="../media/image53.png" Type="http://schemas.openxmlformats.org/officeDocument/2006/relationships/image"/><Relationship Id="rId7" Target="../media/image54.svg" Type="http://schemas.openxmlformats.org/officeDocument/2006/relationships/image"/><Relationship Id="rId8" Target="../media/image55.png" Type="http://schemas.openxmlformats.org/officeDocument/2006/relationships/image"/><Relationship Id="rId9" Target="../media/image5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7.png" Type="http://schemas.openxmlformats.org/officeDocument/2006/relationships/image"/><Relationship Id="rId11" Target="../media/image58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1.png" Type="http://schemas.openxmlformats.org/officeDocument/2006/relationships/image"/><Relationship Id="rId5" Target="../media/image52.svg" Type="http://schemas.openxmlformats.org/officeDocument/2006/relationships/image"/><Relationship Id="rId6" Target="../media/image59.png" Type="http://schemas.openxmlformats.org/officeDocument/2006/relationships/image"/><Relationship Id="rId7" Target="../media/image60.svg" Type="http://schemas.openxmlformats.org/officeDocument/2006/relationships/image"/><Relationship Id="rId8" Target="../media/image55.png" Type="http://schemas.openxmlformats.org/officeDocument/2006/relationships/image"/><Relationship Id="rId9" Target="../media/image5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11060" y="-160373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465912" y="-121490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248788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0">
            <a:off x="6361967" y="3443393"/>
            <a:ext cx="10794196" cy="5074592"/>
          </a:xfrm>
          <a:custGeom>
            <a:avLst/>
            <a:gdLst/>
            <a:ahLst/>
            <a:cxnLst/>
            <a:rect r="r" b="b" t="t" l="l"/>
            <a:pathLst>
              <a:path h="5074592" w="10794196">
                <a:moveTo>
                  <a:pt x="10794196" y="5074592"/>
                </a:moveTo>
                <a:lnTo>
                  <a:pt x="0" y="5074592"/>
                </a:lnTo>
                <a:lnTo>
                  <a:pt x="0" y="0"/>
                </a:lnTo>
                <a:lnTo>
                  <a:pt x="10794196" y="0"/>
                </a:lnTo>
                <a:lnTo>
                  <a:pt x="10794196" y="5074592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44289" t="0" r="-44289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920204" y="1574410"/>
            <a:ext cx="16447591" cy="6036447"/>
          </a:xfrm>
          <a:custGeom>
            <a:avLst/>
            <a:gdLst/>
            <a:ahLst/>
            <a:cxnLst/>
            <a:rect r="r" b="b" t="t" l="l"/>
            <a:pathLst>
              <a:path h="6036447" w="16447591">
                <a:moveTo>
                  <a:pt x="0" y="0"/>
                </a:moveTo>
                <a:lnTo>
                  <a:pt x="16447592" y="0"/>
                </a:lnTo>
                <a:lnTo>
                  <a:pt x="16447592" y="6036447"/>
                </a:lnTo>
                <a:lnTo>
                  <a:pt x="0" y="60364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464215" y="1574410"/>
            <a:ext cx="13359571" cy="1300699"/>
          </a:xfrm>
          <a:custGeom>
            <a:avLst/>
            <a:gdLst/>
            <a:ahLst/>
            <a:cxnLst/>
            <a:rect r="r" b="b" t="t" l="l"/>
            <a:pathLst>
              <a:path h="1300699" w="13359571">
                <a:moveTo>
                  <a:pt x="0" y="0"/>
                </a:moveTo>
                <a:lnTo>
                  <a:pt x="13359571" y="0"/>
                </a:lnTo>
                <a:lnTo>
                  <a:pt x="13359571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17537" y="3743973"/>
            <a:ext cx="16138626" cy="37608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4116"/>
              </a:lnSpc>
            </a:pPr>
            <a:r>
              <a:rPr lang="en-US" b="true" sz="15344" spc="153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 PRE SOCIÁLNY DOPAD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651787" y="50395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16752578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221022" y="8350744"/>
            <a:ext cx="1774233" cy="1936256"/>
            <a:chOff x="0" y="0"/>
            <a:chExt cx="2365644" cy="258167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365629" cy="2581656"/>
            </a:xfrm>
            <a:custGeom>
              <a:avLst/>
              <a:gdLst/>
              <a:ahLst/>
              <a:cxnLst/>
              <a:rect r="r" b="b" t="t" l="l"/>
              <a:pathLst>
                <a:path h="2581656" w="2365629">
                  <a:moveTo>
                    <a:pt x="0" y="0"/>
                  </a:moveTo>
                  <a:lnTo>
                    <a:pt x="2365629" y="0"/>
                  </a:lnTo>
                  <a:lnTo>
                    <a:pt x="2365629" y="2581656"/>
                  </a:lnTo>
                  <a:lnTo>
                    <a:pt x="0" y="25816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l="-4241" t="0" r="-4241" b="0"/>
              </a:stretch>
            </a:blip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3071581" y="8971332"/>
            <a:ext cx="2796685" cy="947077"/>
            <a:chOff x="0" y="0"/>
            <a:chExt cx="3728913" cy="1262769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3728974" cy="1262761"/>
            </a:xfrm>
            <a:custGeom>
              <a:avLst/>
              <a:gdLst/>
              <a:ahLst/>
              <a:cxnLst/>
              <a:rect r="r" b="b" t="t" l="l"/>
              <a:pathLst>
                <a:path h="1262761" w="3728974">
                  <a:moveTo>
                    <a:pt x="0" y="0"/>
                  </a:moveTo>
                  <a:lnTo>
                    <a:pt x="3728974" y="0"/>
                  </a:lnTo>
                  <a:lnTo>
                    <a:pt x="3728974" y="1262761"/>
                  </a:lnTo>
                  <a:lnTo>
                    <a:pt x="0" y="1262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 l="0" t="-7582" r="1" b="-7583"/>
              </a:stretch>
            </a:blip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11318576" y="8782312"/>
            <a:ext cx="2834720" cy="1325117"/>
            <a:chOff x="0" y="0"/>
            <a:chExt cx="3779627" cy="176682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3779647" cy="1766824"/>
            </a:xfrm>
            <a:custGeom>
              <a:avLst/>
              <a:gdLst/>
              <a:ahLst/>
              <a:cxnLst/>
              <a:rect r="r" b="b" t="t" l="l"/>
              <a:pathLst>
                <a:path h="1766824" w="3779647">
                  <a:moveTo>
                    <a:pt x="0" y="0"/>
                  </a:moveTo>
                  <a:lnTo>
                    <a:pt x="3779647" y="0"/>
                  </a:lnTo>
                  <a:lnTo>
                    <a:pt x="3779647" y="1766824"/>
                  </a:lnTo>
                  <a:lnTo>
                    <a:pt x="0" y="1766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0" t="-56961" r="0" b="-56961"/>
              </a:stretch>
            </a:blip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15229621" y="8782312"/>
            <a:ext cx="2528854" cy="1616145"/>
            <a:chOff x="0" y="0"/>
            <a:chExt cx="3371805" cy="21548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371850" cy="2154809"/>
            </a:xfrm>
            <a:custGeom>
              <a:avLst/>
              <a:gdLst/>
              <a:ahLst/>
              <a:cxnLst/>
              <a:rect r="r" b="b" t="t" l="l"/>
              <a:pathLst>
                <a:path h="2154809" w="3371850">
                  <a:moveTo>
                    <a:pt x="0" y="0"/>
                  </a:moveTo>
                  <a:lnTo>
                    <a:pt x="3371850" y="0"/>
                  </a:lnTo>
                  <a:lnTo>
                    <a:pt x="3371850" y="2154809"/>
                  </a:lnTo>
                  <a:lnTo>
                    <a:pt x="0" y="21548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 l="0" t="-8631" r="1" b="-8633"/>
              </a:stretch>
            </a:blip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6944591" y="9258300"/>
            <a:ext cx="3299952" cy="661502"/>
            <a:chOff x="0" y="0"/>
            <a:chExt cx="4399936" cy="88200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4399915" cy="882015"/>
            </a:xfrm>
            <a:custGeom>
              <a:avLst/>
              <a:gdLst/>
              <a:ahLst/>
              <a:cxnLst/>
              <a:rect r="r" b="b" t="t" l="l"/>
              <a:pathLst>
                <a:path h="882015" w="4399915">
                  <a:moveTo>
                    <a:pt x="0" y="0"/>
                  </a:moveTo>
                  <a:lnTo>
                    <a:pt x="4399915" y="0"/>
                  </a:lnTo>
                  <a:lnTo>
                    <a:pt x="4399915" y="882015"/>
                  </a:lnTo>
                  <a:lnTo>
                    <a:pt x="0" y="882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/>
              <a:stretch>
                <a:fillRect l="-19" t="0" r="-19" b="1"/>
              </a:stretch>
            </a:blipFill>
          </p:spPr>
        </p:sp>
      </p:grpSp>
      <p:sp>
        <p:nvSpPr>
          <p:cNvPr name="TextBox 22" id="22"/>
          <p:cNvSpPr txBox="true"/>
          <p:nvPr/>
        </p:nvSpPr>
        <p:spPr>
          <a:xfrm rot="0">
            <a:off x="2283884" y="1938129"/>
            <a:ext cx="13720232" cy="5598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544"/>
              </a:lnSpc>
            </a:pPr>
            <a:r>
              <a:rPr lang="en-US" b="true" sz="3246" spc="2596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ODOMKNUTIE SILY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490018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1101190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245971" y="884039"/>
            <a:ext cx="13121824" cy="3024180"/>
          </a:xfrm>
          <a:custGeom>
            <a:avLst/>
            <a:gdLst/>
            <a:ahLst/>
            <a:cxnLst/>
            <a:rect r="r" b="b" t="t" l="l"/>
            <a:pathLst>
              <a:path h="3024180" w="13121824">
                <a:moveTo>
                  <a:pt x="0" y="0"/>
                </a:moveTo>
                <a:lnTo>
                  <a:pt x="13121825" y="0"/>
                </a:lnTo>
                <a:lnTo>
                  <a:pt x="13121825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20204" y="4009012"/>
            <a:ext cx="16447591" cy="5869703"/>
          </a:xfrm>
          <a:custGeom>
            <a:avLst/>
            <a:gdLst/>
            <a:ahLst/>
            <a:cxnLst/>
            <a:rect r="r" b="b" t="t" l="l"/>
            <a:pathLst>
              <a:path h="5869703" w="16447591">
                <a:moveTo>
                  <a:pt x="0" y="0"/>
                </a:moveTo>
                <a:lnTo>
                  <a:pt x="16447592" y="0"/>
                </a:lnTo>
                <a:lnTo>
                  <a:pt x="16447592" y="5869703"/>
                </a:lnTo>
                <a:lnTo>
                  <a:pt x="0" y="586970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425294" y="3219441"/>
            <a:ext cx="8375616" cy="1300699"/>
          </a:xfrm>
          <a:custGeom>
            <a:avLst/>
            <a:gdLst/>
            <a:ahLst/>
            <a:cxnLst/>
            <a:rect r="r" b="b" t="t" l="l"/>
            <a:pathLst>
              <a:path h="1300699" w="8375616">
                <a:moveTo>
                  <a:pt x="0" y="0"/>
                </a:moveTo>
                <a:lnTo>
                  <a:pt x="8375616" y="0"/>
                </a:lnTo>
                <a:lnTo>
                  <a:pt x="8375616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632587" y="1690349"/>
            <a:ext cx="12066846" cy="1783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916"/>
              </a:lnSpc>
            </a:pPr>
            <a:r>
              <a:rPr lang="en-US" b="true" sz="14040" spc="139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AKO ZAČAŤ?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85524" y="4385734"/>
            <a:ext cx="15316952" cy="5049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Prečo rozprávaš svoj príbeh?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Aké posolstvo chcete zdieľať?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Akú zmenu alebo emóciu dúfate, že vyvoláte?</a:t>
            </a:r>
          </a:p>
          <a:p>
            <a:pPr algn="l" marL="720090" indent="-240030" lvl="2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Kto je cieľová skupina?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Koho chcete osloviť – financujúcich, mladých ľudí, osoby s rozhodovacou právomocou?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Na čom im záleží? Aký jazyk alebo formát k nim hovorí?</a:t>
            </a:r>
          </a:p>
          <a:p>
            <a:pPr algn="l" marL="720090" indent="-240030" lvl="2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Kde nájdete príbeh?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Skutoční ľudia, ktorých ste podporili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Osobné skúsenosti / Každodenné okamihy</a:t>
            </a:r>
          </a:p>
          <a:p>
            <a:pPr algn="l" marL="628651" indent="-209550" lvl="2">
              <a:lnSpc>
                <a:spcPts val="3850"/>
              </a:lnSpc>
              <a:buFont typeface="Arial"/>
              <a:buChar char="⚬"/>
            </a:pPr>
            <a:r>
              <a:rPr lang="en-US" sz="27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Referencie dobrovoľníkov alebo zamestnancov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425294" y="3737960"/>
            <a:ext cx="8380449" cy="484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950"/>
              </a:lnSpc>
            </a:pPr>
            <a:r>
              <a:rPr lang="en-US" b="true" sz="2821" spc="1870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36904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8021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9089" y="4770927"/>
            <a:ext cx="14984965" cy="4233160"/>
          </a:xfrm>
          <a:custGeom>
            <a:avLst/>
            <a:gdLst/>
            <a:ahLst/>
            <a:cxnLst/>
            <a:rect r="r" b="b" t="t" l="l"/>
            <a:pathLst>
              <a:path h="4233160" w="14984965">
                <a:moveTo>
                  <a:pt x="0" y="0"/>
                </a:moveTo>
                <a:lnTo>
                  <a:pt x="14984966" y="0"/>
                </a:lnTo>
                <a:lnTo>
                  <a:pt x="14984966" y="4233160"/>
                </a:lnTo>
                <a:lnTo>
                  <a:pt x="0" y="42331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324110" y="1574410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4007920"/>
            <a:ext cx="15039124" cy="991890"/>
          </a:xfrm>
          <a:custGeom>
            <a:avLst/>
            <a:gdLst/>
            <a:ahLst/>
            <a:cxnLst/>
            <a:rect r="r" b="b" t="t" l="l"/>
            <a:pathLst>
              <a:path h="991890" w="15039124">
                <a:moveTo>
                  <a:pt x="0" y="0"/>
                </a:moveTo>
                <a:lnTo>
                  <a:pt x="15039124" y="0"/>
                </a:lnTo>
                <a:lnTo>
                  <a:pt x="15039124" y="991890"/>
                </a:lnTo>
                <a:lnTo>
                  <a:pt x="0" y="99189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380638" y="2577525"/>
            <a:ext cx="12930629" cy="128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60"/>
              </a:lnSpc>
            </a:pPr>
            <a:r>
              <a:rPr lang="en-US" b="true" sz="10174" spc="10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KĽÚČOVÉ PRVKY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326393" y="4287935"/>
            <a:ext cx="14826694" cy="54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91"/>
              </a:lnSpc>
            </a:pPr>
            <a:r>
              <a:rPr lang="en-US" b="true" sz="3546" spc="875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PÔSOBIVÝCH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825296" y="5257129"/>
            <a:ext cx="12976540" cy="2601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74369" indent="-224790" lvl="2">
              <a:lnSpc>
                <a:spcPts val="4129"/>
              </a:lnSpc>
              <a:buAutoNum type="arabicPeriod" startAt="1"/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Jasné</a:t>
            </a:r>
          </a:p>
          <a:p>
            <a:pPr algn="l" marL="674369" indent="-224790" lvl="2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Je váš príbeh ľahko sledovateľný?</a:t>
            </a:r>
          </a:p>
          <a:p>
            <a:pPr algn="l" marL="674369" indent="-224790" lvl="2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Vyhýbajte sa žargónu</a:t>
            </a:r>
          </a:p>
          <a:p>
            <a:pPr algn="l" marL="674369" indent="-224790" lvl="2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Držte sa jedného hlavného posolstva</a:t>
            </a:r>
          </a:p>
          <a:p>
            <a:pPr algn="l" marL="674369" indent="-224790" lvl="2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Udržujte štruktúru jednoduchú: začiatok → konflikt → riešenie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36904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8021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9089" y="4770927"/>
            <a:ext cx="14984965" cy="4233160"/>
          </a:xfrm>
          <a:custGeom>
            <a:avLst/>
            <a:gdLst/>
            <a:ahLst/>
            <a:cxnLst/>
            <a:rect r="r" b="b" t="t" l="l"/>
            <a:pathLst>
              <a:path h="4233160" w="14984965">
                <a:moveTo>
                  <a:pt x="0" y="0"/>
                </a:moveTo>
                <a:lnTo>
                  <a:pt x="14984966" y="0"/>
                </a:lnTo>
                <a:lnTo>
                  <a:pt x="14984966" y="4233160"/>
                </a:lnTo>
                <a:lnTo>
                  <a:pt x="0" y="42331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825296" y="5820072"/>
            <a:ext cx="11412916" cy="2077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2. Emocionálny Vyvoláva váš príbeh emócie?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Zaujíma to publikum?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Prejavujete zraniteľnosť, výzvu alebo nádej?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Dokáže sa publikum vcítiť do postavy?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324110" y="1574410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220180" y="4007920"/>
            <a:ext cx="15039124" cy="991890"/>
          </a:xfrm>
          <a:custGeom>
            <a:avLst/>
            <a:gdLst/>
            <a:ahLst/>
            <a:cxnLst/>
            <a:rect r="r" b="b" t="t" l="l"/>
            <a:pathLst>
              <a:path h="991890" w="15039124">
                <a:moveTo>
                  <a:pt x="0" y="0"/>
                </a:moveTo>
                <a:lnTo>
                  <a:pt x="15039124" y="0"/>
                </a:lnTo>
                <a:lnTo>
                  <a:pt x="15039124" y="991890"/>
                </a:lnTo>
                <a:lnTo>
                  <a:pt x="0" y="99189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3380638" y="2577525"/>
            <a:ext cx="12930629" cy="128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60"/>
              </a:lnSpc>
            </a:pPr>
            <a:r>
              <a:rPr lang="en-US" b="true" sz="10174" spc="10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KĽÚČOVÉ PRVKY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326393" y="4287935"/>
            <a:ext cx="14826694" cy="54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91"/>
              </a:lnSpc>
            </a:pPr>
            <a:r>
              <a:rPr lang="en-US" b="true" sz="3546" spc="2128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PÔSOBIVÝCH PRÍBEHOV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36904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8021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9089" y="4732827"/>
            <a:ext cx="14984965" cy="4233160"/>
          </a:xfrm>
          <a:custGeom>
            <a:avLst/>
            <a:gdLst/>
            <a:ahLst/>
            <a:cxnLst/>
            <a:rect r="r" b="b" t="t" l="l"/>
            <a:pathLst>
              <a:path h="4233160" w="14984965">
                <a:moveTo>
                  <a:pt x="0" y="0"/>
                </a:moveTo>
                <a:lnTo>
                  <a:pt x="14984966" y="0"/>
                </a:lnTo>
                <a:lnTo>
                  <a:pt x="14984966" y="4233160"/>
                </a:lnTo>
                <a:lnTo>
                  <a:pt x="0" y="42331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324110" y="1574410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4007920"/>
            <a:ext cx="15039124" cy="907668"/>
          </a:xfrm>
          <a:custGeom>
            <a:avLst/>
            <a:gdLst/>
            <a:ahLst/>
            <a:cxnLst/>
            <a:rect r="r" b="b" t="t" l="l"/>
            <a:pathLst>
              <a:path h="907668" w="15039124">
                <a:moveTo>
                  <a:pt x="0" y="0"/>
                </a:moveTo>
                <a:lnTo>
                  <a:pt x="15039124" y="0"/>
                </a:lnTo>
                <a:lnTo>
                  <a:pt x="15039124" y="907668"/>
                </a:lnTo>
                <a:lnTo>
                  <a:pt x="0" y="90766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971558" y="5383621"/>
            <a:ext cx="11412916" cy="2601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00000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3. Úctivý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Ctíte dôstojnosť ľudí vo vašom príbehu?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Súhlasíte so zdieľaním tohto príbehu?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Vyhýbate sa stereotypom?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Zvyšujete hlasy, namiesto toho, aby ste hovorili za ostatných?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3380639" y="2577525"/>
            <a:ext cx="12930629" cy="128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60"/>
              </a:lnSpc>
            </a:pPr>
            <a:r>
              <a:rPr lang="en-US" b="true" sz="10174" spc="10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KĽÚČOVÉ PRVKY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326393" y="4287935"/>
            <a:ext cx="14826694" cy="54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91"/>
              </a:lnSpc>
            </a:pPr>
            <a:r>
              <a:rPr lang="en-US" b="true" sz="3546" spc="2128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PÔSOBIVÝCH PRÍBEHOV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36904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8021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9089" y="4732827"/>
            <a:ext cx="14984965" cy="4233160"/>
          </a:xfrm>
          <a:custGeom>
            <a:avLst/>
            <a:gdLst/>
            <a:ahLst/>
            <a:cxnLst/>
            <a:rect r="r" b="b" t="t" l="l"/>
            <a:pathLst>
              <a:path h="4233160" w="14984965">
                <a:moveTo>
                  <a:pt x="0" y="0"/>
                </a:moveTo>
                <a:lnTo>
                  <a:pt x="14984966" y="0"/>
                </a:lnTo>
                <a:lnTo>
                  <a:pt x="14984966" y="4233160"/>
                </a:lnTo>
                <a:lnTo>
                  <a:pt x="0" y="42331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324110" y="1574410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4007920"/>
            <a:ext cx="15039124" cy="907668"/>
          </a:xfrm>
          <a:custGeom>
            <a:avLst/>
            <a:gdLst/>
            <a:ahLst/>
            <a:cxnLst/>
            <a:rect r="r" b="b" t="t" l="l"/>
            <a:pathLst>
              <a:path h="907668" w="15039124">
                <a:moveTo>
                  <a:pt x="0" y="0"/>
                </a:moveTo>
                <a:lnTo>
                  <a:pt x="15039124" y="0"/>
                </a:lnTo>
                <a:lnTo>
                  <a:pt x="15039124" y="907668"/>
                </a:lnTo>
                <a:lnTo>
                  <a:pt x="0" y="90766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971558" y="5661256"/>
            <a:ext cx="13962497" cy="2077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4. Akčné Čo môže publikum urobiť po vypočutí príbehu?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Existuje jasný ďalší krok (darovať, zdieľať, pripojiť sa, reflektovať)?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Je vaša výzva na akciu emocionálne prepojená s vývojom príbehu?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✔️ Spôsobuje váš príbeh, že ľudia chcú konať?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3380639" y="2577525"/>
            <a:ext cx="12930629" cy="128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60"/>
              </a:lnSpc>
            </a:pPr>
            <a:r>
              <a:rPr lang="en-US" b="true" sz="10174" spc="10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KĽÚČOVÉ PRVKY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326393" y="4287935"/>
            <a:ext cx="14826694" cy="54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91"/>
              </a:lnSpc>
            </a:pPr>
            <a:r>
              <a:rPr lang="en-US" b="true" sz="3546" spc="2128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PÔSOBIVÝCH PRÍBEHOV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596197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1207369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716800" y="851457"/>
            <a:ext cx="15650995" cy="3024180"/>
          </a:xfrm>
          <a:custGeom>
            <a:avLst/>
            <a:gdLst/>
            <a:ahLst/>
            <a:cxnLst/>
            <a:rect r="r" b="b" t="t" l="l"/>
            <a:pathLst>
              <a:path h="3024180" w="15650995">
                <a:moveTo>
                  <a:pt x="0" y="0"/>
                </a:moveTo>
                <a:lnTo>
                  <a:pt x="15650996" y="0"/>
                </a:lnTo>
                <a:lnTo>
                  <a:pt x="1565099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3317549"/>
            <a:ext cx="8805301" cy="1300699"/>
          </a:xfrm>
          <a:custGeom>
            <a:avLst/>
            <a:gdLst/>
            <a:ahLst/>
            <a:cxnLst/>
            <a:rect r="r" b="b" t="t" l="l"/>
            <a:pathLst>
              <a:path h="1300699" w="8805301">
                <a:moveTo>
                  <a:pt x="0" y="0"/>
                </a:moveTo>
                <a:lnTo>
                  <a:pt x="8805301" y="0"/>
                </a:lnTo>
                <a:lnTo>
                  <a:pt x="8805301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00956" y="1755554"/>
            <a:ext cx="14482685" cy="1561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50"/>
              </a:lnSpc>
            </a:pPr>
            <a:r>
              <a:rPr lang="en-US" b="true" sz="12229" spc="12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ČO JE DOBRÝ PRÍBEH?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432606" y="3818487"/>
            <a:ext cx="8380449" cy="4276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432"/>
              </a:lnSpc>
            </a:pPr>
            <a:r>
              <a:rPr lang="en-US" b="true" sz="2451" spc="1961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NA 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641987" y="4551573"/>
            <a:ext cx="15246372" cy="4481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48"/>
              </a:lnSpc>
            </a:pPr>
            <a:r>
              <a:rPr lang="en-US" sz="32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Jednoduché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Jasné a ľahko sledovateľné – žiadne preťaženie.</a:t>
            </a:r>
          </a:p>
          <a:p>
            <a:pPr algn="l" marL="742721" indent="-247574" lvl="2">
              <a:lnSpc>
                <a:spcPts val="4548"/>
              </a:lnSpc>
            </a:pPr>
            <a:r>
              <a:rPr lang="en-US" sz="32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Osobné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Zamerané na skutočných ľudí a ich životné skúsenosti.</a:t>
            </a:r>
          </a:p>
          <a:p>
            <a:pPr algn="l" marL="742721" indent="-247574" lvl="2">
              <a:lnSpc>
                <a:spcPts val="4548"/>
              </a:lnSpc>
            </a:pPr>
            <a:r>
              <a:rPr lang="en-US" sz="32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Autentické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Úprimné, surové a emocionálne pravdivé – nie vyleštený marketing.</a:t>
            </a:r>
          </a:p>
          <a:p>
            <a:pPr algn="l" marL="742721" indent="-247574" lvl="2">
              <a:lnSpc>
                <a:spcPts val="4548"/>
              </a:lnSpc>
            </a:pPr>
            <a:r>
              <a:rPr lang="en-US" sz="32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Relevantné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Spája sa s vašou vecou a rezonuje s vaším publikom.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596197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1207369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716800" y="851457"/>
            <a:ext cx="15650995" cy="3024180"/>
          </a:xfrm>
          <a:custGeom>
            <a:avLst/>
            <a:gdLst/>
            <a:ahLst/>
            <a:cxnLst/>
            <a:rect r="r" b="b" t="t" l="l"/>
            <a:pathLst>
              <a:path h="3024180" w="15650995">
                <a:moveTo>
                  <a:pt x="0" y="0"/>
                </a:moveTo>
                <a:lnTo>
                  <a:pt x="15650996" y="0"/>
                </a:lnTo>
                <a:lnTo>
                  <a:pt x="1565099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3317549"/>
            <a:ext cx="14563460" cy="1300699"/>
          </a:xfrm>
          <a:custGeom>
            <a:avLst/>
            <a:gdLst/>
            <a:ahLst/>
            <a:cxnLst/>
            <a:rect r="r" b="b" t="t" l="l"/>
            <a:pathLst>
              <a:path h="1300699" w="14563460">
                <a:moveTo>
                  <a:pt x="0" y="0"/>
                </a:moveTo>
                <a:lnTo>
                  <a:pt x="14563460" y="0"/>
                </a:lnTo>
                <a:lnTo>
                  <a:pt x="14563460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00955" y="1769070"/>
            <a:ext cx="14482685" cy="1561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50"/>
              </a:lnSpc>
            </a:pPr>
            <a:r>
              <a:rPr lang="en-US" b="true" sz="12229" spc="12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UŽITOČNÉ KROKY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220180" y="3766636"/>
            <a:ext cx="14563460" cy="486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739"/>
              </a:lnSpc>
            </a:pPr>
            <a:r>
              <a:rPr lang="en-US" b="true" sz="3280" spc="64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PRI VYTVORENÍ EFEKTÍVNEHO RÁMCA PRE 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20814" y="4900493"/>
            <a:ext cx="15246372" cy="3864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28006" indent="-209335" lvl="2">
              <a:lnSpc>
                <a:spcPts val="3846"/>
              </a:lnSpc>
              <a:buAutoNum type="arabicPeriod" startAt="1"/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Definujte si svoj účel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→ Prečo rozprávate tento príbeh? Čo chcete, aby vaše publikum cítilo, myslelo si alebo robilo?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2. Poznajte svoje publikum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→ S kým hovoríte? Aký jazyk, tón alebo formát ich najlepšie osloví?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3. Zbierajte skutočné príbehy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→ Zhromažďujte referencie, osobné zážitky, rozhovory a skúsenosti z praxe.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4. Štruktúrujte rozprávanie</a:t>
            </a:r>
          </a:p>
          <a:p>
            <a:pPr algn="l" marL="628006" indent="-209335" lvl="2">
              <a:lnSpc>
                <a:spcPts val="3846"/>
              </a:lnSpc>
            </a:pPr>
            <a:r>
              <a:rPr lang="en-US" sz="274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→ Použite jasný začiatok → konflikt → riešenie. Zamerajte sa na emócie a transformáciu.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596197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1207369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716800" y="851457"/>
            <a:ext cx="15650995" cy="3024180"/>
          </a:xfrm>
          <a:custGeom>
            <a:avLst/>
            <a:gdLst/>
            <a:ahLst/>
            <a:cxnLst/>
            <a:rect r="r" b="b" t="t" l="l"/>
            <a:pathLst>
              <a:path h="3024180" w="15650995">
                <a:moveTo>
                  <a:pt x="0" y="0"/>
                </a:moveTo>
                <a:lnTo>
                  <a:pt x="15650996" y="0"/>
                </a:lnTo>
                <a:lnTo>
                  <a:pt x="1565099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3317549"/>
            <a:ext cx="14563460" cy="1300699"/>
          </a:xfrm>
          <a:custGeom>
            <a:avLst/>
            <a:gdLst/>
            <a:ahLst/>
            <a:cxnLst/>
            <a:rect r="r" b="b" t="t" l="l"/>
            <a:pathLst>
              <a:path h="1300699" w="14563460">
                <a:moveTo>
                  <a:pt x="0" y="0"/>
                </a:moveTo>
                <a:lnTo>
                  <a:pt x="14563460" y="0"/>
                </a:lnTo>
                <a:lnTo>
                  <a:pt x="14563460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00956" y="1860094"/>
            <a:ext cx="14482685" cy="1561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50"/>
              </a:lnSpc>
            </a:pPr>
            <a:r>
              <a:rPr lang="en-US" b="true" sz="12229" spc="12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UŽITOČNÉ KROKY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220180" y="3850684"/>
            <a:ext cx="14563460" cy="486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739"/>
              </a:lnSpc>
            </a:pPr>
            <a:r>
              <a:rPr lang="en-US" b="true" sz="3280" spc="715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PRI VYTVORENÍ EFEKTÍVNEHO RÁMCA PRE 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65199" y="4698965"/>
            <a:ext cx="15246372" cy="4173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 5. Urobte to etické → Zabezpečte súhlas. Rozprávajte príbehy dôstojne a vyhýbajte sa vykorisťovaniu.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 6. Vyberte si správny formát → Video, sociálne médiá, blog, podcast? Vyberte si platformu, ktorá vyhovuje publiku a príbehu.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 7. Zahrňte výzvu na akciu → Čo by mali ľudia urobiť po interakcii s vaším príbehom? Urobte to jasné a zmysluplné.</a:t>
            </a:r>
          </a:p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    8. Testovanie a zdieľanie → Najprv zdieľajte s malou skupinou. Zozbierajte spätnú väzbu. Potom spresnite a distribuujte široko.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480073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1091245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16800" y="851457"/>
            <a:ext cx="15650995" cy="2214423"/>
          </a:xfrm>
          <a:custGeom>
            <a:avLst/>
            <a:gdLst/>
            <a:ahLst/>
            <a:cxnLst/>
            <a:rect r="r" b="b" t="t" l="l"/>
            <a:pathLst>
              <a:path h="2214423" w="15650995">
                <a:moveTo>
                  <a:pt x="0" y="0"/>
                </a:moveTo>
                <a:lnTo>
                  <a:pt x="15650996" y="0"/>
                </a:lnTo>
                <a:lnTo>
                  <a:pt x="15650996" y="2214424"/>
                </a:lnTo>
                <a:lnTo>
                  <a:pt x="0" y="22144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240374" y="2596215"/>
            <a:ext cx="14563460" cy="992417"/>
          </a:xfrm>
          <a:custGeom>
            <a:avLst/>
            <a:gdLst/>
            <a:ahLst/>
            <a:cxnLst/>
            <a:rect r="r" b="b" t="t" l="l"/>
            <a:pathLst>
              <a:path h="992417" w="14563460">
                <a:moveTo>
                  <a:pt x="0" y="0"/>
                </a:moveTo>
                <a:lnTo>
                  <a:pt x="14563460" y="0"/>
                </a:lnTo>
                <a:lnTo>
                  <a:pt x="14563460" y="992417"/>
                </a:lnTo>
                <a:lnTo>
                  <a:pt x="0" y="9924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448280" y="1624768"/>
            <a:ext cx="14335360" cy="1352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765"/>
              </a:lnSpc>
            </a:pPr>
            <a:r>
              <a:rPr lang="en-US" b="true" sz="10615" spc="105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PÔSOBIVÉ ROZPRÁVANIE PRÍBEHOV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-79916" y="2908008"/>
            <a:ext cx="18447831" cy="5264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043"/>
              </a:lnSpc>
            </a:pPr>
            <a:r>
              <a:rPr lang="en-US" b="true" sz="3546" spc="1386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AKO PRÍBEHY TVAROVAJÚ NAŠE MYSLE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-971" t="0" r="-971" b="-1"/>
              </a:stretch>
            </a:blip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3125930" y="3434490"/>
            <a:ext cx="12036140" cy="6765044"/>
          </a:xfrm>
          <a:custGeom>
            <a:avLst/>
            <a:gdLst/>
            <a:ahLst/>
            <a:cxnLst/>
            <a:rect r="r" b="b" t="t" l="l"/>
            <a:pathLst>
              <a:path h="6765044" w="12036140">
                <a:moveTo>
                  <a:pt x="0" y="0"/>
                </a:moveTo>
                <a:lnTo>
                  <a:pt x="12036140" y="0"/>
                </a:lnTo>
                <a:lnTo>
                  <a:pt x="12036140" y="6765044"/>
                </a:lnTo>
                <a:lnTo>
                  <a:pt x="0" y="6765044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-113" r="0" b="-113"/>
            </a:stretch>
          </a:blipFill>
        </p:spPr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596197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1207369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324110" y="884039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20180" y="3317549"/>
            <a:ext cx="9060019" cy="1300699"/>
          </a:xfrm>
          <a:custGeom>
            <a:avLst/>
            <a:gdLst/>
            <a:ahLst/>
            <a:cxnLst/>
            <a:rect r="r" b="b" t="t" l="l"/>
            <a:pathLst>
              <a:path h="1300699" w="9060019">
                <a:moveTo>
                  <a:pt x="0" y="0"/>
                </a:moveTo>
                <a:lnTo>
                  <a:pt x="9060019" y="0"/>
                </a:lnTo>
                <a:lnTo>
                  <a:pt x="9060019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5542050" y="1980458"/>
            <a:ext cx="8607805" cy="13370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731"/>
              </a:lnSpc>
            </a:pPr>
            <a:r>
              <a:rPr lang="en-US" b="true" sz="10577" spc="105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DIGITÁLNE NÁSTROJE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432606" y="3784835"/>
            <a:ext cx="8847593" cy="528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00"/>
              </a:lnSpc>
            </a:pPr>
            <a:r>
              <a:rPr lang="en-US" b="true" sz="2999" spc="1628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NA 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219227" y="4892035"/>
            <a:ext cx="15849547" cy="3789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Carrd – Vytvorte jednoduchú vstupnú stránku na umiestnenie digitálneho príbehu alebo kampane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Padlet – Digitálna nástenka na zhromažďovanie a zdieľanie príbehov mládeže alebo komunity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Crello (teraz VistaCreate) – Ako Canva, s extra funkciami animácie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Canva – grafika pre sociálne médiá, storyboardy, plagáty, infografiky, reportáže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Canva Video Editor – Vytvárajte videoklipy, referencie a kampane s animovaným textom a efektmi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CapCut – Vynikajúca bezplatná aplikácia na úpravu videa (obzvlášť vhodná pre TikToky, videoklipy a obsah zameraný na mládež)</a:t>
            </a:r>
          </a:p>
          <a:p>
            <a:pPr algn="l" marL="615361" indent="-205120" lvl="2">
              <a:lnSpc>
                <a:spcPts val="3768"/>
              </a:lnSpc>
              <a:buFont typeface="Arial"/>
              <a:buChar char="⚬"/>
            </a:pPr>
            <a:r>
              <a:rPr lang="en-US" sz="2691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Lumen5 – Automaticky premeňte text alebo blogový obsah na krátke videá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83983" y="-904968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760955" y="-516140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56381" y="884039"/>
            <a:ext cx="15276762" cy="5837892"/>
          </a:xfrm>
          <a:custGeom>
            <a:avLst/>
            <a:gdLst/>
            <a:ahLst/>
            <a:cxnLst/>
            <a:rect r="r" b="b" t="t" l="l"/>
            <a:pathLst>
              <a:path h="5837892" w="15276762">
                <a:moveTo>
                  <a:pt x="0" y="0"/>
                </a:moveTo>
                <a:lnTo>
                  <a:pt x="15276763" y="0"/>
                </a:lnTo>
                <a:lnTo>
                  <a:pt x="15276763" y="5837892"/>
                </a:lnTo>
                <a:lnTo>
                  <a:pt x="0" y="583789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20204" y="6667435"/>
            <a:ext cx="16447591" cy="3024180"/>
          </a:xfrm>
          <a:custGeom>
            <a:avLst/>
            <a:gdLst/>
            <a:ahLst/>
            <a:cxnLst/>
            <a:rect r="r" b="b" t="t" l="l"/>
            <a:pathLst>
              <a:path h="3024180" w="16447591">
                <a:moveTo>
                  <a:pt x="0" y="0"/>
                </a:moveTo>
                <a:lnTo>
                  <a:pt x="16447592" y="0"/>
                </a:lnTo>
                <a:lnTo>
                  <a:pt x="16447592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4914472" y="1110991"/>
            <a:ext cx="11643500" cy="5473869"/>
          </a:xfrm>
          <a:custGeom>
            <a:avLst/>
            <a:gdLst/>
            <a:ahLst/>
            <a:cxnLst/>
            <a:rect r="r" b="b" t="t" l="l"/>
            <a:pathLst>
              <a:path h="5473869" w="11643500">
                <a:moveTo>
                  <a:pt x="11643500" y="5473869"/>
                </a:moveTo>
                <a:lnTo>
                  <a:pt x="0" y="5473869"/>
                </a:lnTo>
                <a:lnTo>
                  <a:pt x="0" y="0"/>
                </a:lnTo>
                <a:lnTo>
                  <a:pt x="11643500" y="0"/>
                </a:lnTo>
                <a:lnTo>
                  <a:pt x="11643500" y="5473869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44310" t="0" r="-4431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464215" y="5890755"/>
            <a:ext cx="13359571" cy="1300699"/>
          </a:xfrm>
          <a:custGeom>
            <a:avLst/>
            <a:gdLst/>
            <a:ahLst/>
            <a:cxnLst/>
            <a:rect r="r" b="b" t="t" l="l"/>
            <a:pathLst>
              <a:path h="1300699" w="13359571">
                <a:moveTo>
                  <a:pt x="0" y="0"/>
                </a:moveTo>
                <a:lnTo>
                  <a:pt x="13359571" y="0"/>
                </a:lnTo>
                <a:lnTo>
                  <a:pt x="13359571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332577" y="7782004"/>
            <a:ext cx="15622846" cy="1783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916"/>
              </a:lnSpc>
            </a:pPr>
            <a:r>
              <a:rPr lang="en-US" b="true" sz="14040" spc="139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664726" y="1019551"/>
            <a:ext cx="14691774" cy="5033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Príbehy spájajú, hýbu a mobilizujú.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Príbehy aktivujú viac oblastí mozgu ako fakty – vrátane jazykových, senzorických a emocionálnych centier.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Počúvanie príbehu uvoľňuje oxytocín, „hormón empatie“ → stávame sa skôr dôveryhodnými, starostlivými a konaním.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Príbehy sú až 22-krát zapamätateľnejšie ako samotné fakty (štúdia Stanfordskej univerzity).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Prečo?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Pretože naše mozgy sú stavané na naratívnu štruktúru:</a:t>
            </a:r>
          </a:p>
          <a:p>
            <a:pPr algn="just" marL="0" indent="0" lvl="0">
              <a:lnSpc>
                <a:spcPts val="3995"/>
              </a:lnSpc>
            </a:pPr>
            <a:r>
              <a:rPr lang="en-US" sz="2854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Začiatok → Konflikt → Riešenie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6752578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83983" y="15648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-971" t="0" r="-971" b="-1"/>
              </a:stretch>
            </a:blip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3900954" y="6318493"/>
            <a:ext cx="9691840" cy="46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709"/>
              </a:lnSpc>
            </a:pPr>
            <a:r>
              <a:rPr lang="en-US" b="true" sz="2648" spc="211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VEDA, KTORÁ STOjÍ ZA TÝm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36904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8021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9089" y="4732827"/>
            <a:ext cx="16945953" cy="4233160"/>
          </a:xfrm>
          <a:custGeom>
            <a:avLst/>
            <a:gdLst/>
            <a:ahLst/>
            <a:cxnLst/>
            <a:rect r="r" b="b" t="t" l="l"/>
            <a:pathLst>
              <a:path h="4233160" w="16945953">
                <a:moveTo>
                  <a:pt x="0" y="0"/>
                </a:moveTo>
                <a:lnTo>
                  <a:pt x="16945954" y="0"/>
                </a:lnTo>
                <a:lnTo>
                  <a:pt x="16945954" y="4233160"/>
                </a:lnTo>
                <a:lnTo>
                  <a:pt x="0" y="42331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324110" y="1574410"/>
            <a:ext cx="15043685" cy="3024180"/>
          </a:xfrm>
          <a:custGeom>
            <a:avLst/>
            <a:gdLst/>
            <a:ahLst/>
            <a:cxnLst/>
            <a:rect r="r" b="b" t="t" l="l"/>
            <a:pathLst>
              <a:path h="3024180" w="15043685">
                <a:moveTo>
                  <a:pt x="0" y="0"/>
                </a:moveTo>
                <a:lnTo>
                  <a:pt x="15043686" y="0"/>
                </a:lnTo>
                <a:lnTo>
                  <a:pt x="15043686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380638" y="2577525"/>
            <a:ext cx="12930629" cy="128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60"/>
              </a:lnSpc>
            </a:pPr>
            <a:r>
              <a:rPr lang="en-US" b="true" sz="10174" spc="10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ZDROJE A INŠPIRÁCIA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2220180" y="4007920"/>
            <a:ext cx="15039124" cy="907668"/>
          </a:xfrm>
          <a:custGeom>
            <a:avLst/>
            <a:gdLst/>
            <a:ahLst/>
            <a:cxnLst/>
            <a:rect r="r" b="b" t="t" l="l"/>
            <a:pathLst>
              <a:path h="907668" w="15039124">
                <a:moveTo>
                  <a:pt x="0" y="0"/>
                </a:moveTo>
                <a:lnTo>
                  <a:pt x="15039124" y="0"/>
                </a:lnTo>
                <a:lnTo>
                  <a:pt x="15039124" y="907668"/>
                </a:lnTo>
                <a:lnTo>
                  <a:pt x="0" y="90766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220180" y="4287935"/>
            <a:ext cx="14826694" cy="54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291"/>
              </a:lnSpc>
            </a:pPr>
            <a:r>
              <a:rPr lang="en-US" b="true" sz="3546" spc="2128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NECHAJ PRÍBEH POKRAČOVAŤ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705064" y="5520034"/>
            <a:ext cx="15434004" cy="2601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29"/>
              </a:lnSpc>
            </a:pPr>
            <a:r>
              <a:rPr lang="en-US" sz="2949">
                <a:solidFill>
                  <a:srgbClr val="0000FF"/>
                </a:solidFill>
                <a:latin typeface="Etna Sans Serif"/>
                <a:ea typeface="Etna Sans Serif"/>
                <a:cs typeface="Etna Sans Serif"/>
                <a:sym typeface="Etna Sans Serif"/>
                <a:hlinkClick r:id="rId12" tooltip="https://storynet.org/what-is-storytelling/"/>
              </a:rPr>
              <a:t>Čo je rozprávanie príbehov?, Národná sieť pre rozprávanie príbehov Sila rozprávania príbehov: Inšpirácia a spájanie sa s vaším publikom, Forbes ADVOCACY TOOLKIT, Tipy a triky pre rozprávanie príbehov UNICEF, Ako vyrozprávať úspešný príbeh, The Moth Storytelling for Social Change: komunikačný zdroj pre mladých lídrov, World Vision Storytelling for Impact Videos, National Geographic DIGITAL STORYTELLING MANUAL AND TOOLKIT, DYME 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871946" y="2157102"/>
            <a:ext cx="11462969" cy="3782732"/>
          </a:xfrm>
          <a:custGeom>
            <a:avLst/>
            <a:gdLst/>
            <a:ahLst/>
            <a:cxnLst/>
            <a:rect r="r" b="b" t="t" l="l"/>
            <a:pathLst>
              <a:path h="3782732" w="11462969">
                <a:moveTo>
                  <a:pt x="0" y="0"/>
                </a:moveTo>
                <a:lnTo>
                  <a:pt x="11462969" y="0"/>
                </a:lnTo>
                <a:lnTo>
                  <a:pt x="11462969" y="3782732"/>
                </a:lnTo>
                <a:lnTo>
                  <a:pt x="0" y="37827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9849105" y="2342940"/>
            <a:ext cx="7314540" cy="3438728"/>
          </a:xfrm>
          <a:custGeom>
            <a:avLst/>
            <a:gdLst/>
            <a:ahLst/>
            <a:cxnLst/>
            <a:rect r="r" b="b" t="t" l="l"/>
            <a:pathLst>
              <a:path h="3438728" w="7314540">
                <a:moveTo>
                  <a:pt x="7314540" y="3438728"/>
                </a:moveTo>
                <a:lnTo>
                  <a:pt x="0" y="3438728"/>
                </a:lnTo>
                <a:lnTo>
                  <a:pt x="0" y="0"/>
                </a:lnTo>
                <a:lnTo>
                  <a:pt x="7314540" y="0"/>
                </a:lnTo>
                <a:lnTo>
                  <a:pt x="7314540" y="343872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44089" t="0" r="-44089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871946" y="3001232"/>
            <a:ext cx="11462969" cy="2107669"/>
          </a:xfrm>
          <a:custGeom>
            <a:avLst/>
            <a:gdLst/>
            <a:ahLst/>
            <a:cxnLst/>
            <a:rect r="r" b="b" t="t" l="l"/>
            <a:pathLst>
              <a:path h="2107669" w="11462969">
                <a:moveTo>
                  <a:pt x="0" y="0"/>
                </a:moveTo>
                <a:lnTo>
                  <a:pt x="11462969" y="0"/>
                </a:lnTo>
                <a:lnTo>
                  <a:pt x="11462969" y="2107669"/>
                </a:lnTo>
                <a:lnTo>
                  <a:pt x="0" y="21076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651787" y="503956"/>
            <a:ext cx="3264194" cy="700764"/>
            <a:chOff x="0" y="0"/>
            <a:chExt cx="4352259" cy="93435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971" t="0" r="-971" b="-1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16752578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0" y="2057400"/>
            <a:ext cx="6912864" cy="8229600"/>
            <a:chOff x="0" y="0"/>
            <a:chExt cx="9217152" cy="1097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9217152" cy="10972800"/>
            </a:xfrm>
            <a:custGeom>
              <a:avLst/>
              <a:gdLst/>
              <a:ahLst/>
              <a:cxnLst/>
              <a:rect r="r" b="b" t="t" l="l"/>
              <a:pathLst>
                <a:path h="10972800" w="9217152">
                  <a:moveTo>
                    <a:pt x="0" y="0"/>
                  </a:moveTo>
                  <a:lnTo>
                    <a:pt x="9217152" y="0"/>
                  </a:lnTo>
                  <a:lnTo>
                    <a:pt x="9217152" y="10972800"/>
                  </a:lnTo>
                  <a:lnTo>
                    <a:pt x="0" y="10972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0" r="0" b="0"/>
              </a:stretch>
            </a:blip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6159344" y="3645749"/>
            <a:ext cx="10888172" cy="104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534"/>
              </a:lnSpc>
            </a:pPr>
            <a:r>
              <a:rPr lang="en-US" b="true" sz="8190" spc="81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MÁTE AKÉKOĽVEK OTÁZKY?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11060" y="-160373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465912" y="-121490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2411599"/>
            <a:ext cx="16447591" cy="5427637"/>
          </a:xfrm>
          <a:custGeom>
            <a:avLst/>
            <a:gdLst/>
            <a:ahLst/>
            <a:cxnLst/>
            <a:rect r="r" b="b" t="t" l="l"/>
            <a:pathLst>
              <a:path h="5427637" w="16447591">
                <a:moveTo>
                  <a:pt x="0" y="0"/>
                </a:moveTo>
                <a:lnTo>
                  <a:pt x="16447592" y="0"/>
                </a:lnTo>
                <a:lnTo>
                  <a:pt x="16447592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0">
            <a:off x="6400116" y="2609351"/>
            <a:ext cx="10821084" cy="5087233"/>
          </a:xfrm>
          <a:custGeom>
            <a:avLst/>
            <a:gdLst/>
            <a:ahLst/>
            <a:cxnLst/>
            <a:rect r="r" b="b" t="t" l="l"/>
            <a:pathLst>
              <a:path h="5087233" w="10821084">
                <a:moveTo>
                  <a:pt x="10821084" y="5087233"/>
                </a:moveTo>
                <a:lnTo>
                  <a:pt x="0" y="5087233"/>
                </a:lnTo>
                <a:lnTo>
                  <a:pt x="0" y="0"/>
                </a:lnTo>
                <a:lnTo>
                  <a:pt x="10821084" y="0"/>
                </a:lnTo>
                <a:lnTo>
                  <a:pt x="10821084" y="5087233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44200" t="0" r="-4420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920204" y="3622795"/>
            <a:ext cx="16447591" cy="3024180"/>
          </a:xfrm>
          <a:custGeom>
            <a:avLst/>
            <a:gdLst/>
            <a:ahLst/>
            <a:cxnLst/>
            <a:rect r="r" b="b" t="t" l="l"/>
            <a:pathLst>
              <a:path h="3024180" w="16447591">
                <a:moveTo>
                  <a:pt x="0" y="0"/>
                </a:moveTo>
                <a:lnTo>
                  <a:pt x="16447592" y="0"/>
                </a:lnTo>
                <a:lnTo>
                  <a:pt x="16447592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332577" y="4757177"/>
            <a:ext cx="15622846" cy="14713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630"/>
              </a:lnSpc>
            </a:pPr>
            <a:r>
              <a:rPr lang="en-US" b="true" sz="11554" spc="115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ĎAKUJEM ZA váŠ čas!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651787" y="503956"/>
            <a:ext cx="3264194" cy="700764"/>
            <a:chOff x="0" y="0"/>
            <a:chExt cx="4352259" cy="9343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-971" t="0" r="-971" b="-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6752578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221022" y="8350744"/>
            <a:ext cx="1774233" cy="1936256"/>
            <a:chOff x="0" y="0"/>
            <a:chExt cx="2365644" cy="258167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365629" cy="2581656"/>
            </a:xfrm>
            <a:custGeom>
              <a:avLst/>
              <a:gdLst/>
              <a:ahLst/>
              <a:cxnLst/>
              <a:rect r="r" b="b" t="t" l="l"/>
              <a:pathLst>
                <a:path h="2581656" w="2365629">
                  <a:moveTo>
                    <a:pt x="0" y="0"/>
                  </a:moveTo>
                  <a:lnTo>
                    <a:pt x="2365629" y="0"/>
                  </a:lnTo>
                  <a:lnTo>
                    <a:pt x="2365629" y="2581656"/>
                  </a:lnTo>
                  <a:lnTo>
                    <a:pt x="0" y="25816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 l="-4241" t="0" r="-4241" b="0"/>
              </a:stretch>
            </a:blip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3071581" y="8971332"/>
            <a:ext cx="2796685" cy="947077"/>
            <a:chOff x="0" y="0"/>
            <a:chExt cx="3728913" cy="126276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728974" cy="1262761"/>
            </a:xfrm>
            <a:custGeom>
              <a:avLst/>
              <a:gdLst/>
              <a:ahLst/>
              <a:cxnLst/>
              <a:rect r="r" b="b" t="t" l="l"/>
              <a:pathLst>
                <a:path h="1262761" w="3728974">
                  <a:moveTo>
                    <a:pt x="0" y="0"/>
                  </a:moveTo>
                  <a:lnTo>
                    <a:pt x="3728974" y="0"/>
                  </a:lnTo>
                  <a:lnTo>
                    <a:pt x="3728974" y="1262761"/>
                  </a:lnTo>
                  <a:lnTo>
                    <a:pt x="0" y="1262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0" t="-7582" r="1" b="-7583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1318576" y="8782312"/>
            <a:ext cx="2834720" cy="1325117"/>
            <a:chOff x="0" y="0"/>
            <a:chExt cx="3779627" cy="176682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779647" cy="1766824"/>
            </a:xfrm>
            <a:custGeom>
              <a:avLst/>
              <a:gdLst/>
              <a:ahLst/>
              <a:cxnLst/>
              <a:rect r="r" b="b" t="t" l="l"/>
              <a:pathLst>
                <a:path h="1766824" w="3779647">
                  <a:moveTo>
                    <a:pt x="0" y="0"/>
                  </a:moveTo>
                  <a:lnTo>
                    <a:pt x="3779647" y="0"/>
                  </a:lnTo>
                  <a:lnTo>
                    <a:pt x="3779647" y="1766824"/>
                  </a:lnTo>
                  <a:lnTo>
                    <a:pt x="0" y="1766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l="0" t="-56961" r="0" b="-56961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5227330" y="8636797"/>
            <a:ext cx="2528854" cy="1616145"/>
            <a:chOff x="0" y="0"/>
            <a:chExt cx="3371805" cy="215486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371850" cy="2154809"/>
            </a:xfrm>
            <a:custGeom>
              <a:avLst/>
              <a:gdLst/>
              <a:ahLst/>
              <a:cxnLst/>
              <a:rect r="r" b="b" t="t" l="l"/>
              <a:pathLst>
                <a:path h="2154809" w="3371850">
                  <a:moveTo>
                    <a:pt x="0" y="0"/>
                  </a:moveTo>
                  <a:lnTo>
                    <a:pt x="3371850" y="0"/>
                  </a:lnTo>
                  <a:lnTo>
                    <a:pt x="3371850" y="2154809"/>
                  </a:lnTo>
                  <a:lnTo>
                    <a:pt x="0" y="21548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 l="0" t="-8631" r="1" b="-8633"/>
              </a:stretch>
            </a:blip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6944591" y="9258300"/>
            <a:ext cx="3299952" cy="661502"/>
            <a:chOff x="0" y="0"/>
            <a:chExt cx="4399936" cy="88200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399915" cy="882015"/>
            </a:xfrm>
            <a:custGeom>
              <a:avLst/>
              <a:gdLst/>
              <a:ahLst/>
              <a:cxnLst/>
              <a:rect r="r" b="b" t="t" l="l"/>
              <a:pathLst>
                <a:path h="882015" w="4399915">
                  <a:moveTo>
                    <a:pt x="0" y="0"/>
                  </a:moveTo>
                  <a:lnTo>
                    <a:pt x="4399915" y="0"/>
                  </a:lnTo>
                  <a:lnTo>
                    <a:pt x="4399915" y="882015"/>
                  </a:lnTo>
                  <a:lnTo>
                    <a:pt x="0" y="882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9" t="0" r="-19" b="1"/>
              </a:stretch>
            </a:blipFill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1869" y="-1764347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495103" y="-1375519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357913" y="1104768"/>
            <a:ext cx="14009882" cy="3024180"/>
          </a:xfrm>
          <a:custGeom>
            <a:avLst/>
            <a:gdLst/>
            <a:ahLst/>
            <a:cxnLst/>
            <a:rect r="r" b="b" t="t" l="l"/>
            <a:pathLst>
              <a:path h="3024180" w="14009882">
                <a:moveTo>
                  <a:pt x="0" y="0"/>
                </a:moveTo>
                <a:lnTo>
                  <a:pt x="14009883" y="0"/>
                </a:lnTo>
                <a:lnTo>
                  <a:pt x="14009883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40145" y="4916801"/>
            <a:ext cx="16407709" cy="5234497"/>
          </a:xfrm>
          <a:custGeom>
            <a:avLst/>
            <a:gdLst/>
            <a:ahLst/>
            <a:cxnLst/>
            <a:rect r="r" b="b" t="t" l="l"/>
            <a:pathLst>
              <a:path h="5234497" w="16407709">
                <a:moveTo>
                  <a:pt x="0" y="0"/>
                </a:moveTo>
                <a:lnTo>
                  <a:pt x="16407710" y="0"/>
                </a:lnTo>
                <a:lnTo>
                  <a:pt x="16407710" y="5234498"/>
                </a:lnTo>
                <a:lnTo>
                  <a:pt x="0" y="523449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9144000" y="5118666"/>
            <a:ext cx="8058150" cy="4841236"/>
          </a:xfrm>
          <a:custGeom>
            <a:avLst/>
            <a:gdLst/>
            <a:ahLst/>
            <a:cxnLst/>
            <a:rect r="r" b="b" t="t" l="l"/>
            <a:pathLst>
              <a:path h="4841236" w="8058150">
                <a:moveTo>
                  <a:pt x="8058150" y="4841236"/>
                </a:moveTo>
                <a:lnTo>
                  <a:pt x="0" y="4841236"/>
                </a:lnTo>
                <a:lnTo>
                  <a:pt x="0" y="0"/>
                </a:lnTo>
                <a:lnTo>
                  <a:pt x="8058150" y="0"/>
                </a:lnTo>
                <a:lnTo>
                  <a:pt x="8058150" y="4841236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70393" t="0" r="-70393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991119" y="3440170"/>
            <a:ext cx="10983965" cy="1300699"/>
          </a:xfrm>
          <a:custGeom>
            <a:avLst/>
            <a:gdLst/>
            <a:ahLst/>
            <a:cxnLst/>
            <a:rect r="r" b="b" t="t" l="l"/>
            <a:pathLst>
              <a:path h="1300699" w="10983965">
                <a:moveTo>
                  <a:pt x="0" y="0"/>
                </a:moveTo>
                <a:lnTo>
                  <a:pt x="10983965" y="0"/>
                </a:lnTo>
                <a:lnTo>
                  <a:pt x="10983965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756665" y="1905778"/>
            <a:ext cx="13212380" cy="1774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807"/>
              </a:lnSpc>
            </a:pPr>
            <a:r>
              <a:rPr lang="en-US" b="true" sz="13921" spc="138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90960" y="5245664"/>
            <a:ext cx="15564463" cy="4172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88"/>
              </a:lnSpc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Rozprávanie príbehov je hlboko ľudská skúsenosť</a:t>
            </a:r>
          </a:p>
          <a:p>
            <a:pPr algn="l" marL="684085" indent="-228028" lvl="2">
              <a:lnSpc>
                <a:spcPts val="4188"/>
              </a:lnSpc>
              <a:buFont typeface="Arial"/>
              <a:buChar char="⚬"/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Rozprávanie príbehov je starodávna a silná forma komunikácie.</a:t>
            </a:r>
          </a:p>
          <a:p>
            <a:pPr algn="l" marL="684085" indent="-228028" lvl="2">
              <a:lnSpc>
                <a:spcPts val="4188"/>
              </a:lnSpc>
              <a:buFont typeface="Arial"/>
              <a:buChar char="⚬"/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Keď sa spájame prostredníctvom príbehov, nielenže rozumieme – cítime sa zosúladení.</a:t>
            </a:r>
          </a:p>
          <a:p>
            <a:pPr algn="l" marL="684085" indent="-228028" lvl="2">
              <a:lnSpc>
                <a:spcPts val="4188"/>
              </a:lnSpc>
              <a:buFont typeface="Arial"/>
              <a:buChar char="⚬"/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Neuroveda ukazuje, že keď efektívne komunikujeme, naše mozgové vzorce sa doslova synchronizujú.</a:t>
            </a:r>
          </a:p>
          <a:p>
            <a:pPr algn="l" marL="684085" indent="-228028" lvl="2">
              <a:lnSpc>
                <a:spcPts val="4188"/>
              </a:lnSpc>
              <a:buFont typeface="Arial"/>
              <a:buChar char="⚬"/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Vďaka tomuto prepojeniu je rozprávanie príbehov jednou z najvyšších foriem sociálneho prepojenia, aké môžeme vytvoriť.</a:t>
            </a:r>
          </a:p>
          <a:p>
            <a:pPr algn="l" marL="684085" indent="-228028" lvl="2">
              <a:lnSpc>
                <a:spcPts val="4188"/>
              </a:lnSpc>
            </a:pPr>
            <a:r>
              <a:rPr lang="en-US" sz="299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Skvelé rozprávanie príbehov nie je len komunikácia – je to zdieľaný zážitok.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-971" t="0" r="-971" b="-1"/>
              </a:stretch>
            </a:blip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5744385" y="3862581"/>
            <a:ext cx="9691840" cy="46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709"/>
              </a:lnSpc>
            </a:pPr>
            <a:r>
              <a:rPr lang="en-US" b="true" sz="2648" spc="211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VEDA, KTORÁ STOjÍ ZA TÝm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1291288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76972" y="-902460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6865115" y="3861289"/>
            <a:ext cx="10502680" cy="5123485"/>
          </a:xfrm>
          <a:custGeom>
            <a:avLst/>
            <a:gdLst/>
            <a:ahLst/>
            <a:cxnLst/>
            <a:rect r="r" b="b" t="t" l="l"/>
            <a:pathLst>
              <a:path h="5123485" w="10502680">
                <a:moveTo>
                  <a:pt x="0" y="0"/>
                </a:moveTo>
                <a:lnTo>
                  <a:pt x="10502681" y="0"/>
                </a:lnTo>
                <a:lnTo>
                  <a:pt x="10502681" y="5123485"/>
                </a:lnTo>
                <a:lnTo>
                  <a:pt x="0" y="512348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821617" y="884039"/>
            <a:ext cx="14546178" cy="3024180"/>
          </a:xfrm>
          <a:custGeom>
            <a:avLst/>
            <a:gdLst/>
            <a:ahLst/>
            <a:cxnLst/>
            <a:rect r="r" b="b" t="t" l="l"/>
            <a:pathLst>
              <a:path h="3024180" w="14546178">
                <a:moveTo>
                  <a:pt x="0" y="0"/>
                </a:moveTo>
                <a:lnTo>
                  <a:pt x="14546179" y="0"/>
                </a:lnTo>
                <a:lnTo>
                  <a:pt x="14546179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661421" y="1752271"/>
            <a:ext cx="14550254" cy="1783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916"/>
              </a:lnSpc>
            </a:pPr>
            <a:r>
              <a:rPr lang="en-US" b="true" sz="14040" spc="139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Freeform 7" id="7"/>
          <p:cNvSpPr/>
          <p:nvPr/>
        </p:nvSpPr>
        <p:spPr>
          <a:xfrm flipH="true" flipV="true" rot="0">
            <a:off x="9364327" y="4083820"/>
            <a:ext cx="7847348" cy="4714589"/>
          </a:xfrm>
          <a:custGeom>
            <a:avLst/>
            <a:gdLst/>
            <a:ahLst/>
            <a:cxnLst/>
            <a:rect r="r" b="b" t="t" l="l"/>
            <a:pathLst>
              <a:path h="4714589" w="7847348">
                <a:moveTo>
                  <a:pt x="7847348" y="4714589"/>
                </a:moveTo>
                <a:lnTo>
                  <a:pt x="0" y="4714589"/>
                </a:lnTo>
                <a:lnTo>
                  <a:pt x="0" y="0"/>
                </a:lnTo>
                <a:lnTo>
                  <a:pt x="7847348" y="0"/>
                </a:lnTo>
                <a:lnTo>
                  <a:pt x="7847348" y="4714589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70582" t="0" r="-7058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600546" y="3219441"/>
            <a:ext cx="10374538" cy="1300699"/>
          </a:xfrm>
          <a:custGeom>
            <a:avLst/>
            <a:gdLst/>
            <a:ahLst/>
            <a:cxnLst/>
            <a:rect r="r" b="b" t="t" l="l"/>
            <a:pathLst>
              <a:path h="1300699" w="10374538">
                <a:moveTo>
                  <a:pt x="0" y="0"/>
                </a:moveTo>
                <a:lnTo>
                  <a:pt x="10374538" y="0"/>
                </a:lnTo>
                <a:lnTo>
                  <a:pt x="10374538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450137" y="5186898"/>
            <a:ext cx="9332636" cy="2279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6114"/>
              </a:lnSpc>
            </a:pPr>
            <a:r>
              <a:rPr lang="en-US" sz="436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„Ľudia nekupujú to, čo robíte; </a:t>
            </a:r>
          </a:p>
          <a:p>
            <a:pPr algn="r" marL="0" indent="0" lvl="0">
              <a:lnSpc>
                <a:spcPts val="6114"/>
              </a:lnSpc>
            </a:pPr>
            <a:r>
              <a:rPr lang="en-US" sz="4367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kupujú si dôvod, prečo to robíte.“ Simon Sinek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-971" t="0" r="-971" b="-1"/>
              </a:stretch>
            </a:blip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5941895" y="3641852"/>
            <a:ext cx="9691840" cy="46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709"/>
              </a:lnSpc>
            </a:pPr>
            <a:r>
              <a:rPr lang="en-US" b="true" sz="2648" spc="211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VEDA, KTORÁ STOjÍ ZA TÝm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11060" y="-1315665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465912" y="-926837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6865115" y="3861289"/>
            <a:ext cx="10502680" cy="5123485"/>
          </a:xfrm>
          <a:custGeom>
            <a:avLst/>
            <a:gdLst/>
            <a:ahLst/>
            <a:cxnLst/>
            <a:rect r="r" b="b" t="t" l="l"/>
            <a:pathLst>
              <a:path h="5123485" w="10502680">
                <a:moveTo>
                  <a:pt x="0" y="0"/>
                </a:moveTo>
                <a:lnTo>
                  <a:pt x="10502681" y="0"/>
                </a:lnTo>
                <a:lnTo>
                  <a:pt x="10502681" y="5123485"/>
                </a:lnTo>
                <a:lnTo>
                  <a:pt x="0" y="512348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821617" y="884039"/>
            <a:ext cx="14546178" cy="3024180"/>
          </a:xfrm>
          <a:custGeom>
            <a:avLst/>
            <a:gdLst/>
            <a:ahLst/>
            <a:cxnLst/>
            <a:rect r="r" b="b" t="t" l="l"/>
            <a:pathLst>
              <a:path h="3024180" w="14546178">
                <a:moveTo>
                  <a:pt x="0" y="0"/>
                </a:moveTo>
                <a:lnTo>
                  <a:pt x="14546179" y="0"/>
                </a:lnTo>
                <a:lnTo>
                  <a:pt x="14546179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056782" y="1850480"/>
            <a:ext cx="15622846" cy="1783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916"/>
              </a:lnSpc>
            </a:pPr>
            <a:r>
              <a:rPr lang="en-US" b="true" sz="14040" spc="139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Freeform 7" id="7"/>
          <p:cNvSpPr/>
          <p:nvPr/>
        </p:nvSpPr>
        <p:spPr>
          <a:xfrm flipH="true" flipV="true" rot="0">
            <a:off x="9364327" y="4083820"/>
            <a:ext cx="7847348" cy="4714589"/>
          </a:xfrm>
          <a:custGeom>
            <a:avLst/>
            <a:gdLst/>
            <a:ahLst/>
            <a:cxnLst/>
            <a:rect r="r" b="b" t="t" l="l"/>
            <a:pathLst>
              <a:path h="4714589" w="7847348">
                <a:moveTo>
                  <a:pt x="7847348" y="4714589"/>
                </a:moveTo>
                <a:lnTo>
                  <a:pt x="0" y="4714589"/>
                </a:lnTo>
                <a:lnTo>
                  <a:pt x="0" y="0"/>
                </a:lnTo>
                <a:lnTo>
                  <a:pt x="7847348" y="0"/>
                </a:lnTo>
                <a:lnTo>
                  <a:pt x="7847348" y="4714589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70582" t="0" r="-7058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600546" y="3219441"/>
            <a:ext cx="10374538" cy="1226572"/>
          </a:xfrm>
          <a:custGeom>
            <a:avLst/>
            <a:gdLst/>
            <a:ahLst/>
            <a:cxnLst/>
            <a:rect r="r" b="b" t="t" l="l"/>
            <a:pathLst>
              <a:path h="1226572" w="10374538">
                <a:moveTo>
                  <a:pt x="0" y="0"/>
                </a:moveTo>
                <a:lnTo>
                  <a:pt x="10374538" y="0"/>
                </a:lnTo>
                <a:lnTo>
                  <a:pt x="10374538" y="1226572"/>
                </a:lnTo>
                <a:lnTo>
                  <a:pt x="0" y="122657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478435" y="4083820"/>
            <a:ext cx="5840987" cy="5840987"/>
            <a:chOff x="0" y="0"/>
            <a:chExt cx="7787983" cy="778798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7788021" cy="7788021"/>
            </a:xfrm>
            <a:custGeom>
              <a:avLst/>
              <a:gdLst/>
              <a:ahLst/>
              <a:cxnLst/>
              <a:rect r="r" b="b" t="t" l="l"/>
              <a:pathLst>
                <a:path h="7788021" w="7788021">
                  <a:moveTo>
                    <a:pt x="0" y="0"/>
                  </a:moveTo>
                  <a:lnTo>
                    <a:pt x="7788021" y="0"/>
                  </a:lnTo>
                  <a:lnTo>
                    <a:pt x="7788021" y="7788021"/>
                  </a:lnTo>
                  <a:lnTo>
                    <a:pt x="0" y="77880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0" t="0" r="0" b="0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5941895" y="3535306"/>
            <a:ext cx="9691840" cy="614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65"/>
              </a:lnSpc>
            </a:pPr>
            <a:r>
              <a:rPr lang="en-US" b="true" sz="3546" spc="2836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ZLATÝ KRUH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690054" y="4590592"/>
            <a:ext cx="6943681" cy="37395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6037"/>
              </a:lnSpc>
            </a:pPr>
            <a:r>
              <a:rPr lang="en-US" sz="431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PREČO = Účel </a:t>
            </a:r>
          </a:p>
          <a:p>
            <a:pPr algn="just" marL="0" indent="0" lvl="0">
              <a:lnSpc>
                <a:spcPts val="3825"/>
              </a:lnSpc>
            </a:pPr>
            <a:r>
              <a:rPr lang="en-US" sz="273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Aká je tvoja príčina? Čomu veríš?</a:t>
            </a:r>
          </a:p>
          <a:p>
            <a:pPr algn="just" marL="0" indent="0" lvl="0">
              <a:lnSpc>
                <a:spcPts val="6037"/>
              </a:lnSpc>
            </a:pPr>
            <a:r>
              <a:rPr lang="en-US" sz="431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AKO = Proces</a:t>
            </a:r>
          </a:p>
          <a:p>
            <a:pPr algn="just" marL="0" indent="0" lvl="0">
              <a:lnSpc>
                <a:spcPts val="3825"/>
              </a:lnSpc>
            </a:pPr>
            <a:r>
              <a:rPr lang="en-US" sz="273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Konkrétne kroky prijaté na realizáciu PREČO </a:t>
            </a:r>
          </a:p>
          <a:p>
            <a:pPr algn="just" marL="0" indent="0" lvl="0">
              <a:lnSpc>
                <a:spcPts val="6037"/>
              </a:lnSpc>
            </a:pPr>
            <a:r>
              <a:rPr lang="en-US" sz="431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ČO = Výsledok</a:t>
            </a:r>
          </a:p>
          <a:p>
            <a:pPr algn="just" marL="0" indent="0" lvl="0">
              <a:lnSpc>
                <a:spcPts val="3825"/>
              </a:lnSpc>
            </a:pPr>
            <a:r>
              <a:rPr lang="en-US" sz="2732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Čo robíš? Výsledok PREČO. Dôkaz.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480073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1091245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16800" y="851457"/>
            <a:ext cx="15650995" cy="2214423"/>
          </a:xfrm>
          <a:custGeom>
            <a:avLst/>
            <a:gdLst/>
            <a:ahLst/>
            <a:cxnLst/>
            <a:rect r="r" b="b" t="t" l="l"/>
            <a:pathLst>
              <a:path h="2214423" w="15650995">
                <a:moveTo>
                  <a:pt x="0" y="0"/>
                </a:moveTo>
                <a:lnTo>
                  <a:pt x="15650996" y="0"/>
                </a:lnTo>
                <a:lnTo>
                  <a:pt x="15650996" y="2214424"/>
                </a:lnTo>
                <a:lnTo>
                  <a:pt x="0" y="22144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240374" y="2596215"/>
            <a:ext cx="14563460" cy="992417"/>
          </a:xfrm>
          <a:custGeom>
            <a:avLst/>
            <a:gdLst/>
            <a:ahLst/>
            <a:cxnLst/>
            <a:rect r="r" b="b" t="t" l="l"/>
            <a:pathLst>
              <a:path h="992417" w="14563460">
                <a:moveTo>
                  <a:pt x="0" y="0"/>
                </a:moveTo>
                <a:lnTo>
                  <a:pt x="14563460" y="0"/>
                </a:lnTo>
                <a:lnTo>
                  <a:pt x="14563460" y="992417"/>
                </a:lnTo>
                <a:lnTo>
                  <a:pt x="0" y="9924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354424" y="1425606"/>
            <a:ext cx="14335360" cy="1352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765"/>
              </a:lnSpc>
            </a:pPr>
            <a:r>
              <a:rPr lang="en-US" b="true" sz="10615" spc="105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PÔSOBIVÉ ROZPRÁVANIE PRÍBEHOV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21288" y="2908008"/>
            <a:ext cx="17065258" cy="5264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043"/>
              </a:lnSpc>
            </a:pPr>
            <a:r>
              <a:rPr lang="en-US" b="true" sz="3546" spc="1812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AKO PRÍBEHY TVAROVAJÚ NAŠE MYSLE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-971" t="0" r="-971" b="-1"/>
              </a:stretch>
            </a:blip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3332637" y="3434490"/>
            <a:ext cx="12378934" cy="6957715"/>
          </a:xfrm>
          <a:custGeom>
            <a:avLst/>
            <a:gdLst/>
            <a:ahLst/>
            <a:cxnLst/>
            <a:rect r="r" b="b" t="t" l="l"/>
            <a:pathLst>
              <a:path h="6957715" w="12378934">
                <a:moveTo>
                  <a:pt x="0" y="0"/>
                </a:moveTo>
                <a:lnTo>
                  <a:pt x="12378934" y="0"/>
                </a:lnTo>
                <a:lnTo>
                  <a:pt x="12378934" y="6957715"/>
                </a:lnTo>
                <a:lnTo>
                  <a:pt x="0" y="6957715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-113" r="0" b="-113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2121" y="-1294320"/>
            <a:ext cx="9265173" cy="12428891"/>
          </a:xfrm>
          <a:custGeom>
            <a:avLst/>
            <a:gdLst/>
            <a:ahLst/>
            <a:cxnLst/>
            <a:rect r="r" b="b" t="t" l="l"/>
            <a:pathLst>
              <a:path h="12428891" w="9265173">
                <a:moveTo>
                  <a:pt x="0" y="0"/>
                </a:moveTo>
                <a:lnTo>
                  <a:pt x="9265173" y="0"/>
                </a:lnTo>
                <a:lnTo>
                  <a:pt x="9265173" y="12428891"/>
                </a:lnTo>
                <a:lnTo>
                  <a:pt x="0" y="124288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0" t="0" r="-6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54851" y="-905492"/>
            <a:ext cx="12933149" cy="11823249"/>
          </a:xfrm>
          <a:custGeom>
            <a:avLst/>
            <a:gdLst/>
            <a:ahLst/>
            <a:cxnLst/>
            <a:rect r="r" b="b" t="t" l="l"/>
            <a:pathLst>
              <a:path h="11823249" w="12933149">
                <a:moveTo>
                  <a:pt x="0" y="0"/>
                </a:moveTo>
                <a:lnTo>
                  <a:pt x="12933149" y="0"/>
                </a:lnTo>
                <a:lnTo>
                  <a:pt x="12933149" y="11823249"/>
                </a:lnTo>
                <a:lnTo>
                  <a:pt x="0" y="1182324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357913" y="1104768"/>
            <a:ext cx="14009882" cy="3024180"/>
          </a:xfrm>
          <a:custGeom>
            <a:avLst/>
            <a:gdLst/>
            <a:ahLst/>
            <a:cxnLst/>
            <a:rect r="r" b="b" t="t" l="l"/>
            <a:pathLst>
              <a:path h="3024180" w="14009882">
                <a:moveTo>
                  <a:pt x="0" y="0"/>
                </a:moveTo>
                <a:lnTo>
                  <a:pt x="14009883" y="0"/>
                </a:lnTo>
                <a:lnTo>
                  <a:pt x="14009883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40145" y="4916801"/>
            <a:ext cx="16407709" cy="4893218"/>
          </a:xfrm>
          <a:custGeom>
            <a:avLst/>
            <a:gdLst/>
            <a:ahLst/>
            <a:cxnLst/>
            <a:rect r="r" b="b" t="t" l="l"/>
            <a:pathLst>
              <a:path h="4893218" w="16407709">
                <a:moveTo>
                  <a:pt x="0" y="0"/>
                </a:moveTo>
                <a:lnTo>
                  <a:pt x="16407710" y="0"/>
                </a:lnTo>
                <a:lnTo>
                  <a:pt x="16407710" y="4893219"/>
                </a:lnTo>
                <a:lnTo>
                  <a:pt x="0" y="48932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9603214" y="5095496"/>
            <a:ext cx="7598936" cy="4565346"/>
          </a:xfrm>
          <a:custGeom>
            <a:avLst/>
            <a:gdLst/>
            <a:ahLst/>
            <a:cxnLst/>
            <a:rect r="r" b="b" t="t" l="l"/>
            <a:pathLst>
              <a:path h="4565346" w="7598936">
                <a:moveTo>
                  <a:pt x="7598936" y="4565346"/>
                </a:moveTo>
                <a:lnTo>
                  <a:pt x="0" y="4565346"/>
                </a:lnTo>
                <a:lnTo>
                  <a:pt x="0" y="0"/>
                </a:lnTo>
                <a:lnTo>
                  <a:pt x="7598936" y="0"/>
                </a:lnTo>
                <a:lnTo>
                  <a:pt x="7598936" y="4565346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70407" t="0" r="-70407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947483" y="3440170"/>
            <a:ext cx="10068881" cy="1594704"/>
          </a:xfrm>
          <a:custGeom>
            <a:avLst/>
            <a:gdLst/>
            <a:ahLst/>
            <a:cxnLst/>
            <a:rect r="r" b="b" t="t" l="l"/>
            <a:pathLst>
              <a:path h="1594704" w="10068881">
                <a:moveTo>
                  <a:pt x="0" y="0"/>
                </a:moveTo>
                <a:lnTo>
                  <a:pt x="10068881" y="0"/>
                </a:lnTo>
                <a:lnTo>
                  <a:pt x="10068881" y="1594704"/>
                </a:lnTo>
                <a:lnTo>
                  <a:pt x="0" y="159470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713851" y="2119981"/>
            <a:ext cx="13212380" cy="13697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72"/>
              </a:lnSpc>
            </a:pPr>
            <a:r>
              <a:rPr lang="en-US" b="true" sz="10839" spc="108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PREČO ROZPRÁVANIE PRÍBEHOV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947483" y="3946888"/>
            <a:ext cx="10081943" cy="614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65"/>
              </a:lnSpc>
            </a:pPr>
            <a:r>
              <a:rPr lang="en-US" b="true" sz="3546" spc="1085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ZÁLEŽITOSTI SO SOCIÁLNYM DOPADOM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61768" y="5337810"/>
            <a:ext cx="15564463" cy="38539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Aby ľudia inšpirovali zmenu, musia niečo cítiť.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Fakty hovoria k rozumu, ale príbehy k srdcu.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Ľudia môžu pochopiť vašu vec zo štatistík... ale zaujíma ich to len vtedy, keď sa cítia prepojení.</a:t>
            </a:r>
          </a:p>
          <a:p>
            <a:pPr algn="l" marL="720090" indent="-240030" lvl="2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Rozprávanie príbehov buduje empatiu: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Premosťuje priepasť medzi „nami“ a „nimi“.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Vďaka tomu je vaša vec osobná, zrozumiteľná a naliehavá.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15" y="-1904335"/>
            <a:ext cx="9584877" cy="12857762"/>
          </a:xfrm>
          <a:custGeom>
            <a:avLst/>
            <a:gdLst/>
            <a:ahLst/>
            <a:cxnLst/>
            <a:rect r="r" b="b" t="t" l="l"/>
            <a:pathLst>
              <a:path h="12857762" w="9584877">
                <a:moveTo>
                  <a:pt x="0" y="0"/>
                </a:moveTo>
                <a:lnTo>
                  <a:pt x="9584877" y="0"/>
                </a:lnTo>
                <a:lnTo>
                  <a:pt x="9584877" y="12857762"/>
                </a:lnTo>
                <a:lnTo>
                  <a:pt x="0" y="128577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81" t="0" r="-81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38996" y="-1502090"/>
            <a:ext cx="13379419" cy="12231222"/>
          </a:xfrm>
          <a:custGeom>
            <a:avLst/>
            <a:gdLst/>
            <a:ahLst/>
            <a:cxnLst/>
            <a:rect r="r" b="b" t="t" l="l"/>
            <a:pathLst>
              <a:path h="12231222" w="13379419">
                <a:moveTo>
                  <a:pt x="0" y="0"/>
                </a:moveTo>
                <a:lnTo>
                  <a:pt x="13379419" y="0"/>
                </a:lnTo>
                <a:lnTo>
                  <a:pt x="13379419" y="12231222"/>
                </a:lnTo>
                <a:lnTo>
                  <a:pt x="0" y="1223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4607754" cy="5427637"/>
          </a:xfrm>
          <a:custGeom>
            <a:avLst/>
            <a:gdLst/>
            <a:ahLst/>
            <a:cxnLst/>
            <a:rect r="r" b="b" t="t" l="l"/>
            <a:pathLst>
              <a:path h="5427637" w="14607754">
                <a:moveTo>
                  <a:pt x="0" y="0"/>
                </a:moveTo>
                <a:lnTo>
                  <a:pt x="14607755" y="0"/>
                </a:lnTo>
                <a:lnTo>
                  <a:pt x="14607755" y="5427637"/>
                </a:lnTo>
                <a:lnTo>
                  <a:pt x="0" y="54276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769971" y="1452303"/>
            <a:ext cx="11161039" cy="3024180"/>
          </a:xfrm>
          <a:custGeom>
            <a:avLst/>
            <a:gdLst/>
            <a:ahLst/>
            <a:cxnLst/>
            <a:rect r="r" b="b" t="t" l="l"/>
            <a:pathLst>
              <a:path h="3024180" w="11161039">
                <a:moveTo>
                  <a:pt x="0" y="0"/>
                </a:moveTo>
                <a:lnTo>
                  <a:pt x="11161040" y="0"/>
                </a:lnTo>
                <a:lnTo>
                  <a:pt x="11161040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182550" y="2569451"/>
            <a:ext cx="10335883" cy="13697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72"/>
              </a:lnSpc>
            </a:pPr>
            <a:r>
              <a:rPr lang="en-US" b="true" sz="10839" spc="108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3883325" y="611584"/>
            <a:ext cx="8375616" cy="1300699"/>
          </a:xfrm>
          <a:custGeom>
            <a:avLst/>
            <a:gdLst/>
            <a:ahLst/>
            <a:cxnLst/>
            <a:rect r="r" b="b" t="t" l="l"/>
            <a:pathLst>
              <a:path h="1300699" w="8375616">
                <a:moveTo>
                  <a:pt x="0" y="0"/>
                </a:moveTo>
                <a:lnTo>
                  <a:pt x="8375616" y="0"/>
                </a:lnTo>
                <a:lnTo>
                  <a:pt x="8375616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051263" y="967962"/>
            <a:ext cx="11817619" cy="6146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68"/>
              </a:lnSpc>
            </a:pPr>
            <a:r>
              <a:rPr lang="en-US" b="true" sz="3549" spc="283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ČO NIE JE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45961" y="4644140"/>
            <a:ext cx="13556241" cy="38539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 nie je len sled udalostí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Rozprávanie príbehov nie je len o tom, mať začiatok, stred a koniec.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Skutočný príbeh je cesta – nielen to, čo sa stane, ale aj prečo na tom záleží.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Sleduje hrdinu alebo hrdinku na ich ceste, ktorí čelia výzve alebo konfliktu a smerujú k transformácii.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Silným ho robí emocionálny vývoj, nielen časová os.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Skvelý príbeh spája prostredníctvom napätia, rastu a významu.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A9D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15" y="-1904335"/>
            <a:ext cx="9584877" cy="12857762"/>
          </a:xfrm>
          <a:custGeom>
            <a:avLst/>
            <a:gdLst/>
            <a:ahLst/>
            <a:cxnLst/>
            <a:rect r="r" b="b" t="t" l="l"/>
            <a:pathLst>
              <a:path h="12857762" w="9584877">
                <a:moveTo>
                  <a:pt x="0" y="0"/>
                </a:moveTo>
                <a:lnTo>
                  <a:pt x="9584877" y="0"/>
                </a:lnTo>
                <a:lnTo>
                  <a:pt x="9584877" y="12857762"/>
                </a:lnTo>
                <a:lnTo>
                  <a:pt x="0" y="128577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81" t="0" r="-81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338996" y="-1502090"/>
            <a:ext cx="13379419" cy="12231222"/>
          </a:xfrm>
          <a:custGeom>
            <a:avLst/>
            <a:gdLst/>
            <a:ahLst/>
            <a:cxnLst/>
            <a:rect r="r" b="b" t="t" l="l"/>
            <a:pathLst>
              <a:path h="12231222" w="13379419">
                <a:moveTo>
                  <a:pt x="0" y="0"/>
                </a:moveTo>
                <a:lnTo>
                  <a:pt x="13379419" y="0"/>
                </a:lnTo>
                <a:lnTo>
                  <a:pt x="13379419" y="12231222"/>
                </a:lnTo>
                <a:lnTo>
                  <a:pt x="0" y="1223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20204" y="3939159"/>
            <a:ext cx="14607754" cy="5988310"/>
          </a:xfrm>
          <a:custGeom>
            <a:avLst/>
            <a:gdLst/>
            <a:ahLst/>
            <a:cxnLst/>
            <a:rect r="r" b="b" t="t" l="l"/>
            <a:pathLst>
              <a:path h="5988310" w="14607754">
                <a:moveTo>
                  <a:pt x="0" y="0"/>
                </a:moveTo>
                <a:lnTo>
                  <a:pt x="14607755" y="0"/>
                </a:lnTo>
                <a:lnTo>
                  <a:pt x="14607755" y="5988310"/>
                </a:lnTo>
                <a:lnTo>
                  <a:pt x="0" y="598831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769971" y="1452303"/>
            <a:ext cx="11161039" cy="3024180"/>
          </a:xfrm>
          <a:custGeom>
            <a:avLst/>
            <a:gdLst/>
            <a:ahLst/>
            <a:cxnLst/>
            <a:rect r="r" b="b" t="t" l="l"/>
            <a:pathLst>
              <a:path h="3024180" w="11161039">
                <a:moveTo>
                  <a:pt x="0" y="0"/>
                </a:moveTo>
                <a:lnTo>
                  <a:pt x="11161040" y="0"/>
                </a:lnTo>
                <a:lnTo>
                  <a:pt x="11161040" y="3024180"/>
                </a:lnTo>
                <a:lnTo>
                  <a:pt x="0" y="30241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182550" y="2551583"/>
            <a:ext cx="10335883" cy="1386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027"/>
              </a:lnSpc>
            </a:pPr>
            <a:r>
              <a:rPr lang="en-US" b="true" sz="10899" spc="108">
                <a:solidFill>
                  <a:srgbClr val="000000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ROZPRÁVANIE PRÍBEHOV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3883325" y="611584"/>
            <a:ext cx="8375616" cy="1300699"/>
          </a:xfrm>
          <a:custGeom>
            <a:avLst/>
            <a:gdLst/>
            <a:ahLst/>
            <a:cxnLst/>
            <a:rect r="r" b="b" t="t" l="l"/>
            <a:pathLst>
              <a:path h="1300699" w="8375616">
                <a:moveTo>
                  <a:pt x="0" y="0"/>
                </a:moveTo>
                <a:lnTo>
                  <a:pt x="8375616" y="0"/>
                </a:lnTo>
                <a:lnTo>
                  <a:pt x="8375616" y="1300699"/>
                </a:lnTo>
                <a:lnTo>
                  <a:pt x="0" y="13006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051263" y="967962"/>
            <a:ext cx="11817619" cy="6146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68"/>
              </a:lnSpc>
            </a:pPr>
            <a:r>
              <a:rPr lang="en-US" b="true" sz="3549" spc="2839">
                <a:solidFill>
                  <a:srgbClr val="EDF1F7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ČO NIE JE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45961" y="4234636"/>
            <a:ext cx="13556241" cy="54160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 nie je len anekdota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Každý deň si rozprávame anekdoty. Ale to nie je príbeh.</a:t>
            </a:r>
          </a:p>
          <a:p>
            <a:pPr algn="l" marL="0" indent="0" lvl="0">
              <a:lnSpc>
                <a:spcPts val="3990"/>
              </a:lnSpc>
            </a:pPr>
            <a:r>
              <a:rPr lang="en-US" sz="28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Anekdota = Okamih.</a:t>
            </a:r>
          </a:p>
          <a:p>
            <a:pPr algn="l" marL="0" indent="0" lvl="0">
              <a:lnSpc>
                <a:spcPts val="3990"/>
              </a:lnSpc>
            </a:pPr>
            <a:r>
              <a:rPr lang="en-US" sz="28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Príbeh = Cesta transformácie.</a:t>
            </a:r>
          </a:p>
          <a:p>
            <a:pPr algn="l" marL="0" indent="0" lvl="0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Silný príbeh obsahuje: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Konflikt alebo výzva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Uznesenie</a:t>
            </a:r>
          </a:p>
          <a:p>
            <a:pPr algn="l" marL="720090" indent="-240030" lvl="2">
              <a:lnSpc>
                <a:spcPts val="4408"/>
              </a:lnSpc>
              <a:buFont typeface="Arial"/>
              <a:buChar char="⚬"/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Hlboká zmena v hrdinovi alebo hrdinke</a:t>
            </a:r>
          </a:p>
          <a:p>
            <a:pPr algn="l" marL="720090" indent="-240030" lvl="2">
              <a:lnSpc>
                <a:spcPts val="4408"/>
              </a:lnSpc>
            </a:pPr>
            <a:r>
              <a:rPr lang="en-US" sz="3150">
                <a:solidFill>
                  <a:srgbClr val="231F20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Je to emocionálna a osobná transformácia – nielen samotná udalosť – ktorá premení anekdotu na príbeh.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89874" y="42726"/>
            <a:ext cx="1535422" cy="1676344"/>
          </a:xfrm>
          <a:custGeom>
            <a:avLst/>
            <a:gdLst/>
            <a:ahLst/>
            <a:cxnLst/>
            <a:rect r="r" b="b" t="t" l="l"/>
            <a:pathLst>
              <a:path h="1676344" w="1535422">
                <a:moveTo>
                  <a:pt x="0" y="0"/>
                </a:moveTo>
                <a:lnTo>
                  <a:pt x="1535422" y="0"/>
                </a:lnTo>
                <a:lnTo>
                  <a:pt x="1535422" y="1676344"/>
                </a:lnTo>
                <a:lnTo>
                  <a:pt x="0" y="167634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37" r="0" b="-37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522352" y="327936"/>
            <a:ext cx="3264194" cy="700764"/>
            <a:chOff x="0" y="0"/>
            <a:chExt cx="4352259" cy="9343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352290" cy="934339"/>
            </a:xfrm>
            <a:custGeom>
              <a:avLst/>
              <a:gdLst/>
              <a:ahLst/>
              <a:cxnLst/>
              <a:rect r="r" b="b" t="t" l="l"/>
              <a:pathLst>
                <a:path h="934339" w="4352290">
                  <a:moveTo>
                    <a:pt x="0" y="0"/>
                  </a:moveTo>
                  <a:lnTo>
                    <a:pt x="4352290" y="0"/>
                  </a:lnTo>
                  <a:lnTo>
                    <a:pt x="4352290" y="934339"/>
                  </a:lnTo>
                  <a:lnTo>
                    <a:pt x="0" y="9343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971" t="0" r="-971" b="-1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DAGpTGVh4Pw</dc:identifier>
  <dcterms:modified xsi:type="dcterms:W3CDTF">2011-08-01T06:04:30Z</dcterms:modified>
  <cp:revision>1</cp:revision>
  <dc:title>G.O.A.T Storytelling for social impact  English (2).pptx</dc:title>
</cp:coreProperties>
</file>