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8288000" cy="10287000"/>
  <p:notesSz cx="6858000" cy="9144000"/>
  <p:embeddedFontLst>
    <p:embeddedFont>
      <p:font typeface="Arial Bold" charset="1" panose="020B0802020202020204"/>
      <p:regular r:id="rId18"/>
    </p:embeddedFont>
    <p:embeddedFont>
      <p:font typeface="Arial" charset="1" panose="020B0502020202020204"/>
      <p:regular r:id="rId19"/>
    </p:embeddedFont>
    <p:embeddedFont>
      <p:font typeface="Tex Gyre Termes" charset="1" panose="000005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notesMasters/notesMaster1.xml" Type="http://schemas.openxmlformats.org/officeDocument/2006/relationships/notesMaster"/><Relationship Id="rId16" Target="theme/theme2.xml" Type="http://schemas.openxmlformats.org/officeDocument/2006/relationships/theme"/><Relationship Id="rId17" Target="notesSlides/notesSlide1.xml" Type="http://schemas.openxmlformats.org/officeDocument/2006/relationships/notesSlide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notesSlides/notesSlide2.xml" Type="http://schemas.openxmlformats.org/officeDocument/2006/relationships/notesSlide"/><Relationship Id="rId22" Target="notesSlides/notesSlide3.xml" Type="http://schemas.openxmlformats.org/officeDocument/2006/relationships/notesSlide"/><Relationship Id="rId23" Target="notesSlides/notesSlide4.xml" Type="http://schemas.openxmlformats.org/officeDocument/2006/relationships/notesSlide"/><Relationship Id="rId24" Target="notesSlides/notesSlide5.xml" Type="http://schemas.openxmlformats.org/officeDocument/2006/relationships/notesSlide"/><Relationship Id="rId25" Target="notesSlides/notesSlide6.xml" Type="http://schemas.openxmlformats.org/officeDocument/2006/relationships/notesSlide"/><Relationship Id="rId26" Target="notesSlides/notesSlide7.xml" Type="http://schemas.openxmlformats.org/officeDocument/2006/relationships/notesSlide"/><Relationship Id="rId27" Target="notesSlides/notesSlide8.xml" Type="http://schemas.openxmlformats.org/officeDocument/2006/relationships/notesSlide"/><Relationship Id="rId28" Target="notesSlides/notesSlide9.xml" Type="http://schemas.openxmlformats.org/officeDocument/2006/relationships/notes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/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3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4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5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2" Target="../notesSlides/notesSlide6.xml" Type="http://schemas.openxmlformats.org/officeDocument/2006/relationships/notesSlide"/><Relationship Id="rId3" Target="https://www.youtube.com/watch?v=80XcN1mNZ-c&amp;ab_channel=ThinkMedia" TargetMode="External" Type="http://schemas.openxmlformats.org/officeDocument/2006/relationships/hyperlink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png" Type="http://schemas.openxmlformats.org/officeDocument/2006/relationships/image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7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8.svg" Type="http://schemas.openxmlformats.org/officeDocument/2006/relationships/image"/><Relationship Id="rId11" Target="../media/image9.png" Type="http://schemas.openxmlformats.org/officeDocument/2006/relationships/image"/><Relationship Id="rId2" Target="../notesSlides/notesSlide8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Relationship Id="rId6" Target="../media/image4.png" Type="http://schemas.openxmlformats.org/officeDocument/2006/relationships/image"/><Relationship Id="rId7" Target="../media/image5.png" Type="http://schemas.openxmlformats.org/officeDocument/2006/relationships/image"/><Relationship Id="rId8" Target="../media/image6.png" Type="http://schemas.openxmlformats.org/officeDocument/2006/relationships/image"/><Relationship Id="rId9" Target="../media/image7.pn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2" Target="../notesSlides/notesSlide9.xml" Type="http://schemas.openxmlformats.org/officeDocument/2006/relationships/notesSlide"/><Relationship Id="rId3" Target="https://audio.com/tomas-janci/projects/1827017337722175" TargetMode="External" Type="http://schemas.openxmlformats.org/officeDocument/2006/relationships/hyperlink"/><Relationship Id="rId4" Target="../media/image1.png" Type="http://schemas.openxmlformats.org/officeDocument/2006/relationships/image"/><Relationship Id="rId5" Target="../media/image2.png" Type="http://schemas.openxmlformats.org/officeDocument/2006/relationships/image"/><Relationship Id="rId6" Target="../media/image3.png" Type="http://schemas.openxmlformats.org/officeDocument/2006/relationships/image"/><Relationship Id="rId7" Target="../media/image4.png" Type="http://schemas.openxmlformats.org/officeDocument/2006/relationships/image"/><Relationship Id="rId8" Target="../media/image5.png" Type="http://schemas.openxmlformats.org/officeDocument/2006/relationships/image"/><Relationship Id="rId9" Target="../media/image6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28700" y="2890651"/>
            <a:ext cx="15690622" cy="3779848"/>
            <a:chOff x="0" y="0"/>
            <a:chExt cx="22721600" cy="54736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2721601" cy="5473600"/>
            </a:xfrm>
            <a:custGeom>
              <a:avLst/>
              <a:gdLst/>
              <a:ahLst/>
              <a:cxnLst/>
              <a:rect r="r" b="b" t="t" l="l"/>
              <a:pathLst>
                <a:path h="5473600" w="22721601">
                  <a:moveTo>
                    <a:pt x="0" y="0"/>
                  </a:moveTo>
                  <a:lnTo>
                    <a:pt x="22721601" y="0"/>
                  </a:lnTo>
                  <a:lnTo>
                    <a:pt x="22721601" y="5473600"/>
                  </a:lnTo>
                  <a:lnTo>
                    <a:pt x="0" y="5473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71450"/>
              <a:ext cx="22721600" cy="56450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ctr" marL="0" indent="0" lvl="0">
                <a:lnSpc>
                  <a:spcPts val="10680"/>
                </a:lnSpc>
              </a:pPr>
              <a:r>
                <a:rPr lang="en-US" b="true" sz="8900">
                  <a:solidFill>
                    <a:srgbClr val="000000"/>
                  </a:solidFill>
                  <a:latin typeface="Arial Bold"/>
                  <a:ea typeface="Arial Bold"/>
                  <a:cs typeface="Arial Bold"/>
                  <a:sym typeface="Arial Bold"/>
                </a:rPr>
                <a:t>Tvorba podcastov </a:t>
              </a:r>
            </a:p>
            <a:p>
              <a:pPr algn="ctr" marL="0" indent="0" lvl="0">
                <a:lnSpc>
                  <a:spcPts val="10680"/>
                </a:lnSpc>
              </a:pPr>
              <a:r>
                <a:rPr lang="en-US" b="true" sz="8900">
                  <a:solidFill>
                    <a:srgbClr val="000000"/>
                  </a:solidFill>
                  <a:latin typeface="Arial Bold"/>
                  <a:ea typeface="Arial Bold"/>
                  <a:cs typeface="Arial Bold"/>
                  <a:sym typeface="Arial Bold"/>
                </a:rPr>
                <a:t>pre projektovú disemináciu</a:t>
              </a: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714825" y="6840505"/>
            <a:ext cx="16858350" cy="17330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2872"/>
              </a:lnSpc>
            </a:pPr>
          </a:p>
          <a:p>
            <a:pPr algn="ctr" marL="0" indent="0" lvl="0">
              <a:lnSpc>
                <a:spcPts val="5153"/>
              </a:lnSpc>
            </a:pPr>
            <a:r>
              <a:rPr lang="en-US" sz="477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Tomáš Janči</a:t>
            </a:r>
          </a:p>
          <a:p>
            <a:pPr algn="ctr" marL="0" indent="0" lvl="0">
              <a:lnSpc>
                <a:spcPts val="5153"/>
              </a:lnSpc>
            </a:pPr>
            <a:r>
              <a:rPr lang="en-US" sz="4771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Get On the Action Train (GOAT)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5" id="15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2512905"/>
            <a:ext cx="8612291" cy="942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647"/>
              </a:lnSpc>
            </a:pPr>
            <a:r>
              <a:rPr lang="en-US" b="true" sz="553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Prečo podcasting?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4094055"/>
            <a:ext cx="14389470" cy="41799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4691"/>
              </a:lnSpc>
            </a:pPr>
            <a:r>
              <a:rPr lang="en-US" b="true" sz="33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Kľúčové body:</a:t>
            </a:r>
          </a:p>
          <a:p>
            <a:pPr algn="l" marL="1061718" indent="-530859" lvl="1">
              <a:lnSpc>
                <a:spcPts val="4691"/>
              </a:lnSpc>
              <a:buFont typeface="Arial"/>
              <a:buChar char="•"/>
            </a:pPr>
            <a:r>
              <a:rPr lang="en-US" b="true" sz="33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Rastúca popularita podcastov vo vzdelávaní a šírení projektov</a:t>
            </a:r>
          </a:p>
          <a:p>
            <a:pPr algn="l" marL="0" indent="0" lvl="0">
              <a:lnSpc>
                <a:spcPts val="4691"/>
              </a:lnSpc>
            </a:pPr>
          </a:p>
          <a:p>
            <a:pPr algn="l" marL="1061718" indent="-530859" lvl="1">
              <a:lnSpc>
                <a:spcPts val="4691"/>
              </a:lnSpc>
              <a:buFont typeface="Arial"/>
              <a:buChar char="•"/>
            </a:pPr>
            <a:r>
              <a:rPr lang="en-US" b="true" sz="33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Flexibilný, prístupný a pútavý formát</a:t>
            </a:r>
          </a:p>
          <a:p>
            <a:pPr algn="l" marL="0" indent="0" lvl="0">
              <a:lnSpc>
                <a:spcPts val="4691"/>
              </a:lnSpc>
            </a:pPr>
          </a:p>
          <a:p>
            <a:pPr algn="l" marL="1061718" indent="-530859" lvl="1">
              <a:lnSpc>
                <a:spcPts val="4691"/>
              </a:lnSpc>
              <a:buFont typeface="Arial"/>
              <a:buChar char="•"/>
            </a:pPr>
            <a:r>
              <a:rPr lang="en-US" b="true" sz="33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Ideálne na rozprávanie príbehov, rozhovory a zdieľanie výsledkov projektov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429650" y="1993958"/>
            <a:ext cx="16858350" cy="86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Plánovanie vášho podcastu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429650" y="3028021"/>
            <a:ext cx="13912153" cy="55006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345"/>
              </a:lnSpc>
            </a:pPr>
            <a:r>
              <a:rPr lang="en-US" b="true" sz="2693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Začnite s jasným cieľom:</a:t>
            </a: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Aké je kľúčové posolstvo alebo príbeh?</a:t>
            </a:r>
          </a:p>
          <a:p>
            <a:pPr algn="l" marL="0" indent="0" lvl="0">
              <a:lnSpc>
                <a:spcPts val="3345"/>
              </a:lnSpc>
            </a:pPr>
          </a:p>
          <a:p>
            <a:pPr algn="l" marL="0" indent="0" lvl="0">
              <a:lnSpc>
                <a:spcPts val="3345"/>
              </a:lnSpc>
            </a:pPr>
            <a:r>
              <a:rPr lang="en-US" b="true" sz="2693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Definujte si cieľovú skupinu:</a:t>
            </a: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Hovoríte s mládežou, poskytovateľmi finančných prostriedkov alebo inými projektovými tímami?</a:t>
            </a:r>
          </a:p>
          <a:p>
            <a:pPr algn="l" marL="0" indent="0" lvl="0">
              <a:lnSpc>
                <a:spcPts val="3345"/>
              </a:lnSpc>
            </a:pPr>
          </a:p>
          <a:p>
            <a:pPr algn="l" marL="0" indent="0" lvl="0">
              <a:lnSpc>
                <a:spcPts val="3345"/>
              </a:lnSpc>
            </a:pPr>
            <a:r>
              <a:rPr lang="en-US" b="true" sz="2693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Vyberte vhodný formát:</a:t>
            </a:r>
          </a:p>
          <a:p>
            <a:pPr algn="l" marL="936119" indent="-468060" lvl="1">
              <a:lnSpc>
                <a:spcPts val="3345"/>
              </a:lnSpc>
              <a:buFont typeface="Arial"/>
              <a:buChar char="•"/>
            </a:pP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Sólové rozprávanie (možné aj kratšie formáty)</a:t>
            </a:r>
          </a:p>
          <a:p>
            <a:pPr algn="l" marL="0" indent="0" lvl="0">
              <a:lnSpc>
                <a:spcPts val="3345"/>
              </a:lnSpc>
            </a:pPr>
          </a:p>
          <a:p>
            <a:pPr algn="l" marL="936119" indent="-468060" lvl="1">
              <a:lnSpc>
                <a:spcPts val="3345"/>
              </a:lnSpc>
              <a:buFont typeface="Arial"/>
              <a:buChar char="•"/>
            </a:pP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Rozhovor so spoločne hostiteľom alebo hosťom (flexibilná dĺžka)</a:t>
            </a:r>
          </a:p>
          <a:p>
            <a:pPr algn="l" marL="0" indent="0" lvl="0">
              <a:lnSpc>
                <a:spcPts val="3345"/>
              </a:lnSpc>
            </a:pPr>
          </a:p>
          <a:p>
            <a:pPr algn="l" marL="936119" indent="-468060" lvl="1">
              <a:lnSpc>
                <a:spcPts val="3345"/>
              </a:lnSpc>
              <a:buFont typeface="Arial"/>
              <a:buChar char="•"/>
            </a:pP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Rozprávací alebo dokumentárny štýl (flexibilná dĺžka)</a:t>
            </a:r>
          </a:p>
          <a:p>
            <a:pPr algn="l" marL="0" indent="0" lvl="0">
              <a:lnSpc>
                <a:spcPts val="3345"/>
              </a:lnSpc>
            </a:pP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</a:p>
          <a:p>
            <a:pPr algn="l" marL="581549" indent="-290774" lvl="1">
              <a:lnSpc>
                <a:spcPts val="3345"/>
              </a:lnSpc>
              <a:buFont typeface="Arial"/>
              <a:buChar char="•"/>
            </a:pP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</a:t>
            </a:r>
            <a:r>
              <a:rPr lang="en-US" sz="2693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Prispôsobte dĺžku formátu a hĺbke obsahu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702377" y="2329653"/>
            <a:ext cx="16858350" cy="86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Základné nástroje – už máte, čo potrebujete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02377" y="3925605"/>
            <a:ext cx="16858350" cy="39269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863"/>
              </a:lnSpc>
            </a:pPr>
            <a:r>
              <a:rPr lang="en-US" b="true" sz="27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Nahrávacie zariadenia</a:t>
            </a: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Mikrofón smartfónu, notebooku, externý mikrofón (voliteľné)</a:t>
            </a:r>
          </a:p>
          <a:p>
            <a:pPr algn="l" marL="0" indent="0" lvl="0">
              <a:lnSpc>
                <a:spcPts val="3863"/>
              </a:lnSpc>
            </a:pPr>
          </a:p>
          <a:p>
            <a:pPr algn="l" marL="0" indent="0" lvl="0">
              <a:lnSpc>
                <a:spcPts val="3863"/>
              </a:lnSpc>
            </a:pPr>
            <a:r>
              <a:rPr lang="en-US" b="true" sz="2799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Možnosti softvéru:</a:t>
            </a:r>
          </a:p>
          <a:p>
            <a:pPr algn="l" marL="604519" indent="-302260" lvl="1">
              <a:lnSpc>
                <a:spcPts val="3863"/>
              </a:lnSpc>
              <a:buFont typeface="Arial"/>
              <a:buChar char="•"/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Nahrávanie: Hlasové poznámky, Zoom, OBS Studio</a:t>
            </a:r>
          </a:p>
          <a:p>
            <a:pPr algn="l">
              <a:lnSpc>
                <a:spcPts val="3863"/>
              </a:lnSpc>
            </a:pPr>
          </a:p>
          <a:p>
            <a:pPr algn="l" marL="604519" indent="-302260" lvl="1">
              <a:lnSpc>
                <a:spcPts val="3863"/>
              </a:lnSpc>
              <a:buFont typeface="Arial"/>
              <a:buChar char="•"/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Strih: Audacity, GarageBand, Descript</a:t>
            </a:r>
          </a:p>
          <a:p>
            <a:pPr algn="l">
              <a:lnSpc>
                <a:spcPts val="3863"/>
              </a:lnSpc>
            </a:pPr>
          </a:p>
          <a:p>
            <a:pPr algn="l" marL="604519" indent="-302260" lvl="1">
              <a:lnSpc>
                <a:spcPts val="3863"/>
              </a:lnSpc>
              <a:buFont typeface="Arial"/>
              <a:buChar char="•"/>
            </a:pPr>
            <a:r>
              <a:rPr lang="en-US" sz="2799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NotebookLM: Užitočný na štruktúrovanie skriptu, kladenie otázok alebo generovanie obsahu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21121" y="2374958"/>
            <a:ext cx="16858350" cy="86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Tipy pre nahrávanie pre čistý a jasný zvuk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028700" y="3698581"/>
            <a:ext cx="16858350" cy="40976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1097280" indent="-548640" lvl="1">
              <a:lnSpc>
                <a:spcPts val="6480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Nahrávajte v tichej miestnosti bez ozveny (skrine sú skvelé!).</a:t>
            </a:r>
          </a:p>
          <a:p>
            <a:pPr algn="l" marL="1097280" indent="-548640" lvl="1">
              <a:lnSpc>
                <a:spcPts val="6480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Hovorte prirodzene a jasne, stabilným tempom</a:t>
            </a:r>
          </a:p>
          <a:p>
            <a:pPr algn="l" marL="1097280" indent="-548640" lvl="1">
              <a:lnSpc>
                <a:spcPts val="6480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 lepšiu kvalitu zvuku použite slúchadlá s mikrofónom</a:t>
            </a:r>
          </a:p>
          <a:p>
            <a:pPr algn="l" marL="1097280" indent="-548640" lvl="1">
              <a:lnSpc>
                <a:spcPts val="6480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Pred spustením otestujte hladinu hluku</a:t>
            </a:r>
          </a:p>
          <a:p>
            <a:pPr algn="l" marL="1097280" indent="-548640" lvl="1">
              <a:lnSpc>
                <a:spcPts val="6480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Nahrajte krátku ukážku a vypočujte si ju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284891" y="3213315"/>
            <a:ext cx="14413753" cy="25452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94"/>
              </a:lnSpc>
            </a:pPr>
            <a:r>
              <a:rPr lang="en-US" sz="2894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 tooltip="https://www.youtube.com/watch?v=80XcN1mNZ-c&amp;ab_channel=ThinkMedia"/>
              </a:rPr>
              <a:t>Najlepšie LACNÉ nastavenie podcastu pre začiatočníkov (všetko, čo potrebujete na začiatok!) Špeciálna séria: Smerom k aktívnej demokratickej účasti / Epizóda 9: Rešpekt online a offline – Sila etikety a netikety - Agora NextGen | Podcast na Spotify Moment 208: Najhlúpejšie finančné rady, ktoré všetci čudne dodržiavajú a ktoré ich držia v chudobe! - Denník generálneho riaditeľa so Stevenom Bartlettom | Podcast na Spotify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-8741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7508" r="0" b="-7508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66190" r="0" b="-47731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-106795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5319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946419" y="2494271"/>
            <a:ext cx="16858350" cy="866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Z praxe do reálnej aplikácie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946419" y="3770621"/>
            <a:ext cx="16858350" cy="45396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974"/>
              </a:lnSpc>
            </a:pPr>
            <a:r>
              <a:rPr lang="en-US" b="true" sz="360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Podcasty môžu vylepšiť:</a:t>
            </a:r>
          </a:p>
          <a:p>
            <a:pPr algn="l" marL="777240" indent="-388620" lvl="1">
              <a:lnSpc>
                <a:spcPts val="3974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Záverečná správa a šírenie informácií</a:t>
            </a:r>
          </a:p>
          <a:p>
            <a:pPr algn="l">
              <a:lnSpc>
                <a:spcPts val="3974"/>
              </a:lnSpc>
            </a:pPr>
          </a:p>
          <a:p>
            <a:pPr algn="l" marL="777240" indent="-388620" lvl="1">
              <a:lnSpc>
                <a:spcPts val="3974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Webové stránky a sociálne médiá projektu</a:t>
            </a:r>
          </a:p>
          <a:p>
            <a:pPr algn="l">
              <a:lnSpc>
                <a:spcPts val="3974"/>
              </a:lnSpc>
            </a:pPr>
          </a:p>
          <a:p>
            <a:pPr algn="l" marL="777240" indent="-388620" lvl="1">
              <a:lnSpc>
                <a:spcPts val="3974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Aktivity práce s mládežou a následné opatrenia</a:t>
            </a:r>
          </a:p>
          <a:p>
            <a:pPr algn="l" marL="1554480" indent="-518160" lvl="2">
              <a:lnSpc>
                <a:spcPts val="3974"/>
              </a:lnSpc>
              <a:buFont typeface="Arial"/>
              <a:buChar char="⚬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Zapojte mladých ľudí ako tvorcov, nielen ako poslucháčov</a:t>
            </a:r>
          </a:p>
          <a:p>
            <a:pPr algn="l">
              <a:lnSpc>
                <a:spcPts val="3974"/>
              </a:lnSpc>
            </a:pPr>
          </a:p>
          <a:p>
            <a:pPr algn="l" marL="777240" indent="-388620" lvl="1">
              <a:lnSpc>
                <a:spcPts val="3974"/>
              </a:lnSpc>
              <a:buFont typeface="Arial"/>
              <a:buChar char="•"/>
            </a:pPr>
            <a:r>
              <a:rPr lang="en-US" sz="3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Zdieľateľný, udržateľný a kreatívny výstup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422366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1" y="0"/>
                </a:lnTo>
                <a:lnTo>
                  <a:pt x="995021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988887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4" y="0"/>
                </a:lnTo>
                <a:lnTo>
                  <a:pt x="1886814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737132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847046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4088197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808242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39" y="0"/>
                </a:lnTo>
                <a:lnTo>
                  <a:pt x="7386239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95529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629356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908930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133701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025269" y="422311"/>
            <a:ext cx="10784905" cy="162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Úloha workshopu: </a:t>
            </a:r>
          </a:p>
          <a:p>
            <a:pPr algn="l" marL="0" indent="0" lvl="0">
              <a:lnSpc>
                <a:spcPts val="6048"/>
              </a:lnSpc>
            </a:pPr>
            <a:r>
              <a:rPr lang="en-US" b="true" sz="5040">
                <a:solidFill>
                  <a:srgbClr val="000000"/>
                </a:solidFill>
                <a:latin typeface="Arial Bold"/>
                <a:ea typeface="Arial Bold"/>
                <a:cs typeface="Arial Bold"/>
                <a:sym typeface="Arial Bold"/>
              </a:rPr>
              <a:t>Vytvorte si svoj mini podcast</a:t>
            </a:r>
          </a:p>
        </p:txBody>
      </p:sp>
      <p:sp>
        <p:nvSpPr>
          <p:cNvPr name="TextBox 3" id="3"/>
          <p:cNvSpPr txBox="true"/>
          <p:nvPr/>
        </p:nvSpPr>
        <p:spPr>
          <a:xfrm rot="0">
            <a:off x="1786122" y="2470186"/>
            <a:ext cx="13586839" cy="62924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Nahrajte 3 – 5 minútový podcast na akúkoľvek tému, ktorá vás zaujíma – ideálne na takú, ktorá by sa dala použiť alebo preskúmať aj v rámci nejakého projektu (Erasmus+, práca s mládežou, vzdelávanie, sociálne otázky, kreativita atď.).</a:t>
            </a:r>
          </a:p>
          <a:p>
            <a:pPr algn="l" marL="0" indent="0" lvl="0">
              <a:lnSpc>
                <a:spcPts val="2749"/>
              </a:lnSpc>
            </a:pPr>
          </a:p>
          <a:p>
            <a:pPr algn="l" marL="0" indent="0" lvl="0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Postup krok za krokom:</a:t>
            </a:r>
          </a:p>
          <a:p>
            <a:pPr algn="l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Vyberte si tému</a:t>
            </a:r>
          </a:p>
          <a:p>
            <a:pPr algn="l" marL="733699" indent="-3668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Vyberte si niečo, čo vás zaujíma alebo vás nadchýna – napr. digitálna pohoda, klimatické zmeny, rozprávanie príbehov, duševné zdravie, umelá inteligencia vo vzdelávaní, aktivizmus mládeže atď.</a:t>
            </a:r>
          </a:p>
          <a:p>
            <a:pPr algn="l" marL="0" indent="0" lvl="0">
              <a:lnSpc>
                <a:spcPts val="2749"/>
              </a:lnSpc>
            </a:pPr>
          </a:p>
          <a:p>
            <a:pPr algn="l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Kanál NotebookLM</a:t>
            </a:r>
          </a:p>
          <a:p>
            <a:pPr algn="l" marL="733699" indent="-3668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Vložte nejaké podkladové informácie (vaše poznámky alebo text)</a:t>
            </a:r>
          </a:p>
          <a:p>
            <a:pPr algn="l" marL="733699" indent="-3668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Využite interaktívny chat na vytvorenie scenára alebo osnovy</a:t>
            </a:r>
          </a:p>
          <a:p>
            <a:pPr algn="l" marL="0" indent="0" lvl="0">
              <a:lnSpc>
                <a:spcPts val="2749"/>
              </a:lnSpc>
            </a:pPr>
          </a:p>
          <a:p>
            <a:pPr algn="l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 </a:t>
            </a: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Nahrajte si podcast</a:t>
            </a:r>
          </a:p>
          <a:p>
            <a:pPr algn="l" marL="733699" indent="-3668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Použite hlasový záznamník v telefóne alebo aplikáciu na nahrávanie obrazovky</a:t>
            </a:r>
          </a:p>
          <a:p>
            <a:pPr algn="l" marL="733699" indent="-3668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Hovorte prirodzene – netreba byť dokonalý!</a:t>
            </a:r>
          </a:p>
          <a:p>
            <a:pPr algn="l" marL="0" indent="0" lvl="0">
              <a:lnSpc>
                <a:spcPts val="2749"/>
              </a:lnSpc>
            </a:pPr>
          </a:p>
          <a:p>
            <a:pPr algn="l">
              <a:lnSpc>
                <a:spcPts val="2749"/>
              </a:lnSpc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4. </a:t>
            </a: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Nahrajte svoj súbor</a:t>
            </a:r>
          </a:p>
          <a:p>
            <a:pPr algn="l" marL="430100" indent="-215050" lvl="1">
              <a:lnSpc>
                <a:spcPts val="2749"/>
              </a:lnSpc>
              <a:buFont typeface="Arial"/>
              <a:buChar char="•"/>
            </a:pPr>
            <a:r>
              <a:rPr lang="en-US" sz="1992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Uložte si zvuk/video do nášho zdieľaného priečinka na Disku Google (odkaz v chate)</a:t>
            </a:r>
          </a:p>
        </p:txBody>
      </p:sp>
      <p:sp>
        <p:nvSpPr>
          <p:cNvPr name="Freeform 4" id="4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-8741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7508" r="0" b="-7508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66190" r="0" b="-47731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-106795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319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185341" y="4212708"/>
            <a:ext cx="9721858" cy="7528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599"/>
              </a:lnSpc>
            </a:pPr>
            <a:r>
              <a:rPr lang="en-US" sz="4057" u="sng">
                <a:solidFill>
                  <a:srgbClr val="0097A7"/>
                </a:solidFill>
                <a:latin typeface="Arial"/>
                <a:ea typeface="Arial"/>
                <a:cs typeface="Arial"/>
                <a:sym typeface="Arial"/>
                <a:hlinkClick r:id="rId3" tooltip="https://audio.com/tomas-janci/projects/1827017337722175"/>
              </a:rPr>
              <a:t>Projekt: Hlasový podcast s NotebookLM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323611" y="9040602"/>
            <a:ext cx="995021" cy="1085886"/>
          </a:xfrm>
          <a:custGeom>
            <a:avLst/>
            <a:gdLst/>
            <a:ahLst/>
            <a:cxnLst/>
            <a:rect r="r" b="b" t="t" l="l"/>
            <a:pathLst>
              <a:path h="1085886" w="995021">
                <a:moveTo>
                  <a:pt x="0" y="0"/>
                </a:moveTo>
                <a:lnTo>
                  <a:pt x="995020" y="0"/>
                </a:lnTo>
                <a:lnTo>
                  <a:pt x="995020" y="1085887"/>
                </a:lnTo>
                <a:lnTo>
                  <a:pt x="0" y="108588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-8741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890131" y="9302193"/>
            <a:ext cx="1886814" cy="638956"/>
          </a:xfrm>
          <a:custGeom>
            <a:avLst/>
            <a:gdLst/>
            <a:ahLst/>
            <a:cxnLst/>
            <a:rect r="r" b="b" t="t" l="l"/>
            <a:pathLst>
              <a:path h="638956" w="1886814">
                <a:moveTo>
                  <a:pt x="0" y="0"/>
                </a:moveTo>
                <a:lnTo>
                  <a:pt x="1886815" y="0"/>
                </a:lnTo>
                <a:lnTo>
                  <a:pt x="1886815" y="638956"/>
                </a:lnTo>
                <a:lnTo>
                  <a:pt x="0" y="63895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7508" r="0" b="-7508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638377" y="9258300"/>
            <a:ext cx="1681730" cy="786140"/>
          </a:xfrm>
          <a:custGeom>
            <a:avLst/>
            <a:gdLst/>
            <a:ahLst/>
            <a:cxnLst/>
            <a:rect r="r" b="b" t="t" l="l"/>
            <a:pathLst>
              <a:path h="786140" w="1681730">
                <a:moveTo>
                  <a:pt x="0" y="0"/>
                </a:moveTo>
                <a:lnTo>
                  <a:pt x="1681730" y="0"/>
                </a:lnTo>
                <a:lnTo>
                  <a:pt x="1681730" y="786140"/>
                </a:lnTo>
                <a:lnTo>
                  <a:pt x="0" y="78614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66190" r="0" b="-47731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1748291" y="9281637"/>
            <a:ext cx="1669651" cy="659512"/>
          </a:xfrm>
          <a:custGeom>
            <a:avLst/>
            <a:gdLst/>
            <a:ahLst/>
            <a:cxnLst/>
            <a:rect r="r" b="b" t="t" l="l"/>
            <a:pathLst>
              <a:path h="659512" w="1669651">
                <a:moveTo>
                  <a:pt x="0" y="0"/>
                </a:moveTo>
                <a:lnTo>
                  <a:pt x="1669651" y="0"/>
                </a:lnTo>
                <a:lnTo>
                  <a:pt x="1669651" y="659512"/>
                </a:lnTo>
                <a:lnTo>
                  <a:pt x="0" y="65951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3989442" y="8762591"/>
            <a:ext cx="1268872" cy="1967585"/>
          </a:xfrm>
          <a:custGeom>
            <a:avLst/>
            <a:gdLst/>
            <a:ahLst/>
            <a:cxnLst/>
            <a:rect r="r" b="b" t="t" l="l"/>
            <a:pathLst>
              <a:path h="1967585" w="1268872">
                <a:moveTo>
                  <a:pt x="0" y="0"/>
                </a:moveTo>
                <a:lnTo>
                  <a:pt x="1268872" y="0"/>
                </a:lnTo>
                <a:lnTo>
                  <a:pt x="1268872" y="1967585"/>
                </a:lnTo>
                <a:lnTo>
                  <a:pt x="0" y="1967585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 l="0" t="0" r="-106795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10800000">
            <a:off x="-1906998" y="0"/>
            <a:ext cx="7386240" cy="2860733"/>
          </a:xfrm>
          <a:custGeom>
            <a:avLst/>
            <a:gdLst/>
            <a:ahLst/>
            <a:cxnLst/>
            <a:rect r="r" b="b" t="t" l="l"/>
            <a:pathLst>
              <a:path h="2860733" w="7386240">
                <a:moveTo>
                  <a:pt x="0" y="0"/>
                </a:moveTo>
                <a:lnTo>
                  <a:pt x="7386240" y="0"/>
                </a:lnTo>
                <a:lnTo>
                  <a:pt x="7386240" y="2860733"/>
                </a:lnTo>
                <a:lnTo>
                  <a:pt x="0" y="2860733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96774" y="0"/>
            <a:ext cx="1501781" cy="1639615"/>
          </a:xfrm>
          <a:custGeom>
            <a:avLst/>
            <a:gdLst/>
            <a:ahLst/>
            <a:cxnLst/>
            <a:rect r="r" b="b" t="t" l="l"/>
            <a:pathLst>
              <a:path h="1639615" w="1501781">
                <a:moveTo>
                  <a:pt x="0" y="0"/>
                </a:moveTo>
                <a:lnTo>
                  <a:pt x="1501780" y="0"/>
                </a:lnTo>
                <a:lnTo>
                  <a:pt x="1501780" y="1639615"/>
                </a:lnTo>
                <a:lnTo>
                  <a:pt x="0" y="163961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-5400000">
            <a:off x="13530601" y="2634665"/>
            <a:ext cx="7441144" cy="2881998"/>
          </a:xfrm>
          <a:custGeom>
            <a:avLst/>
            <a:gdLst/>
            <a:ahLst/>
            <a:cxnLst/>
            <a:rect r="r" b="b" t="t" l="l"/>
            <a:pathLst>
              <a:path h="2881998" w="7441144">
                <a:moveTo>
                  <a:pt x="0" y="0"/>
                </a:moveTo>
                <a:lnTo>
                  <a:pt x="7441144" y="0"/>
                </a:lnTo>
                <a:lnTo>
                  <a:pt x="7441144" y="2881997"/>
                </a:lnTo>
                <a:lnTo>
                  <a:pt x="0" y="288199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5810174" y="9258300"/>
            <a:ext cx="2311656" cy="696623"/>
          </a:xfrm>
          <a:custGeom>
            <a:avLst/>
            <a:gdLst/>
            <a:ahLst/>
            <a:cxnLst/>
            <a:rect r="r" b="b" t="t" l="l"/>
            <a:pathLst>
              <a:path h="696623" w="2311656">
                <a:moveTo>
                  <a:pt x="0" y="0"/>
                </a:moveTo>
                <a:lnTo>
                  <a:pt x="2311656" y="0"/>
                </a:lnTo>
                <a:lnTo>
                  <a:pt x="2311656" y="696623"/>
                </a:lnTo>
                <a:lnTo>
                  <a:pt x="0" y="696623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-5319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7034945" y="9407855"/>
            <a:ext cx="4218109" cy="3323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349"/>
              </a:lnSpc>
              <a:spcBef>
                <a:spcPct val="0"/>
              </a:spcBef>
            </a:pPr>
            <a:r>
              <a:rPr lang="en-US" sz="964" spc="-48">
                <a:solidFill>
                  <a:srgbClr val="000000"/>
                </a:solidFill>
                <a:latin typeface="Tex Gyre Termes"/>
                <a:ea typeface="Tex Gyre Termes"/>
                <a:cs typeface="Tex Gyre Termes"/>
                <a:sym typeface="Tex Gyre Termes"/>
              </a:rPr>
              <a:t>AGREEMENT NUMBER: 2023-1-DE04-KA220-YOU-000123686 PROGRAMME: ERASMUS+, KEY ACTION 2, COOPERATION PARTNERSHIP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DAGpTGjIPe8</dc:identifier>
  <dcterms:modified xsi:type="dcterms:W3CDTF">2011-08-01T06:04:30Z</dcterms:modified>
  <cp:revision>1</cp:revision>
  <dc:title>SK_2nd webinar</dc:title>
</cp:coreProperties>
</file>