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8288000" cy="10287000"/>
  <p:notesSz cx="6858000" cy="9144000"/>
  <p:embeddedFontLst>
    <p:embeddedFont>
      <p:font typeface="Arial Italics" charset="1" panose="020B0502020202090204"/>
      <p:regular r:id="rId29"/>
    </p:embeddedFont>
    <p:embeddedFont>
      <p:font typeface="Arial" charset="1" panose="020B0502020202020204"/>
      <p:regular r:id="rId30"/>
    </p:embeddedFont>
    <p:embeddedFont>
      <p:font typeface="Arial Bold" charset="1" panose="020B0802020202020204"/>
      <p:regular r:id="rId31"/>
    </p:embeddedFont>
    <p:embeddedFont>
      <p:font typeface="Calibri (MS)" charset="1" panose="020F0502020204030204"/>
      <p:regular r:id="rId33"/>
    </p:embeddedFont>
    <p:embeddedFont>
      <p:font typeface="Calibri (MS) Bold" charset="1" panose="020F0702030404030204"/>
      <p:regular r:id="rId34"/>
    </p:embeddedFont>
    <p:embeddedFont>
      <p:font typeface="Calibri (MS) Bold Italics" charset="1" panose="020F07020304040A0204"/>
      <p:regular r:id="rId35"/>
    </p:embeddedFont>
    <p:embeddedFont>
      <p:font typeface="Calibri (MS) Italics" charset="1" panose="020F05020202040A0204"/>
      <p:regular r:id="rId36"/>
    </p:embeddedFont>
    <p:embeddedFont>
      <p:font typeface="Lato Bold" charset="1" panose="020F0502020204030203"/>
      <p:regular r:id="rId38"/>
    </p:embeddedFont>
    <p:embeddedFont>
      <p:font typeface="Inter" charset="1" panose="020B0502030000000004"/>
      <p:regular r:id="rId40"/>
    </p:embeddedFont>
    <p:embeddedFont>
      <p:font typeface="Inter Bold" charset="1" panose="020B0802030000000004"/>
      <p:regular r:id="rId41"/>
    </p:embeddedFont>
    <p:embeddedFont>
      <p:font typeface="Inter Medium" charset="1" panose="02000503000000020004"/>
      <p:regular r:id="rId42"/>
    </p:embeddedFont>
    <p:embeddedFont>
      <p:font typeface="Montserrat Heavy" charset="1" panose="00000A00000000000000"/>
      <p:regular r:id="rId43"/>
    </p:embeddedFont>
    <p:embeddedFont>
      <p:font typeface="Roboto Italics" charset="1" panose="0200000000000000000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notesMasters/notesMaster1.xml" Type="http://schemas.openxmlformats.org/officeDocument/2006/relationships/notesMaster"/><Relationship Id="rId27" Target="theme/theme2.xml" Type="http://schemas.openxmlformats.org/officeDocument/2006/relationships/theme"/><Relationship Id="rId28" Target="notesSlides/notesSlide1.xml" Type="http://schemas.openxmlformats.org/officeDocument/2006/relationships/note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notesSlides/notesSlide2.xml" Type="http://schemas.openxmlformats.org/officeDocument/2006/relationships/notesSlide"/><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notesSlides/notesSlide3.xml" Type="http://schemas.openxmlformats.org/officeDocument/2006/relationships/notesSlide"/><Relationship Id="rId38" Target="fonts/font38.fntdata" Type="http://schemas.openxmlformats.org/officeDocument/2006/relationships/font"/><Relationship Id="rId39" Target="notesSlides/notesSlide4.xml" Type="http://schemas.openxmlformats.org/officeDocument/2006/relationships/notesSlide"/><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notesSlides/notesSlide5.xml" Type="http://schemas.openxmlformats.org/officeDocument/2006/relationships/notesSlide"/><Relationship Id="rId45" Target="notesSlides/notesSlide6.xml" Type="http://schemas.openxmlformats.org/officeDocument/2006/relationships/notesSlide"/><Relationship Id="rId46" Target="fonts/font46.fntdata" Type="http://schemas.openxmlformats.org/officeDocument/2006/relationships/font"/><Relationship Id="rId47" Target="notesSlides/notesSlide7.xml" Type="http://schemas.openxmlformats.org/officeDocument/2006/relationships/notesSlide"/><Relationship Id="rId48" Target="notesSlides/notesSlide8.xml" Type="http://schemas.openxmlformats.org/officeDocument/2006/relationships/notesSlide"/><Relationship Id="rId49" Target="notesSlides/notesSlide9.xml" Type="http://schemas.openxmlformats.org/officeDocument/2006/relationships/notesSlide"/><Relationship Id="rId5" Target="tableStyles.xml" Type="http://schemas.openxmlformats.org/officeDocument/2006/relationships/tableStyles"/><Relationship Id="rId50" Target="notesSlides/notesSlide10.xml" Type="http://schemas.openxmlformats.org/officeDocument/2006/relationships/notesSlide"/><Relationship Id="rId51" Target="notesSlides/notesSlide11.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Breathing – square breathing, longer exhale (the insula lerns that it might be safe out there) – prolong the breathing-out phase</a:t>
            </a:r>
          </a:p>
          <a:p>
            <a:r>
              <a:rPr lang="en-US"/>
              <a:t/>
            </a:r>
          </a:p>
          <a:p>
            <a:r>
              <a:rPr lang="en-US"/>
              <a:t>An aroused state makes the amygdala more alert to danger</a:t>
            </a:r>
          </a:p>
          <a:p>
            <a:r>
              <a:rPr lang="en-US"/>
              <a:t/>
            </a:r>
          </a:p>
          <a:p>
            <a:r>
              <a:rPr lang="en-US"/>
              <a:t>Not surprisingly the amygdala finds more triggers and we perceive the world as a much more dangerous and negative place.</a:t>
            </a:r>
          </a:p>
          <a:p>
            <a:r>
              <a:rPr lang="en-US"/>
              <a:t/>
            </a:r>
          </a:p>
          <a:p>
            <a:r>
              <a:rPr lang="en-US"/>
              <a:t>When amygdala is calm, our PFC is active, giving it a chance to see the world more objectively</a:t>
            </a:r>
          </a:p>
          <a:p>
            <a:r>
              <a:rPr lang="en-US"/>
              <a:t/>
            </a:r>
          </a:p>
          <a:p>
            <a:r>
              <a:rPr lang="en-US"/>
              <a:t>1.IDENTIFY YOUR TRIGGERS. Write a list of events that leave you emotionally drained, with one or two ways to reduce your distress for each. When they occur, use them as an opportunity to practise your stress management techniques. Keep notes on what works for next time.</a:t>
            </a:r>
          </a:p>
          <a:p>
            <a:r>
              <a:rPr lang="en-US"/>
              <a:t/>
            </a:r>
          </a:p>
          <a:p>
            <a:r>
              <a:rPr lang="en-US"/>
              <a:t>2.PRACTICE THE RULE OF 3. Gaze into the distance and name three things you see. Then, stop and name three sounds you hear. Finally, take a moment to notice and wiggle three body parts. </a:t>
            </a:r>
          </a:p>
          <a:p>
            <a:r>
              <a:rPr lang="en-US"/>
              <a:t/>
            </a:r>
          </a:p>
          <a:p>
            <a:r>
              <a:rPr lang="en-US"/>
              <a:t>3.REWARD YOURSELF REGULARLY. It’s important to find joy in the small things and to wallow in moments of pleasure. Schedule indulgences that you can look forward to. The feel-good neurotransmitter dopamine is released not only when we receive a reward the first time but in anticipation of a reward or completion of a goal.</a:t>
            </a:r>
          </a:p>
          <a:p>
            <a:r>
              <a:rPr lang="en-US"/>
              <a:t/>
            </a:r>
          </a:p>
          <a:p>
            <a:r>
              <a:rPr lang="en-US"/>
              <a:t>3.WALK IN NATURE. Gentle repetitive exercises such as walking, swimming, and cycling are good for relieving stress and can be thought of as meditation in motion. When you exercise, you’re taking action. You’re getting out of your mind into your body. And by moving your body, you’re reminding your brain that you retain agency. Your brain evolved to move your body through the world, so moving your body reminds your brain you’re not helpless — you can still act independently and make choices.</a:t>
            </a:r>
          </a:p>
          <a:p>
            <a:r>
              <a:rPr lang="en-US"/>
              <a:t/>
            </a:r>
          </a:p>
          <a:p>
            <a:r>
              <a:rPr lang="en-US"/>
              <a:t>4.BREATHE A PHYSIOLOGICAL SIGH. Slow, deep-breathing exercises evoke the relaxation response by complex biomechanical and neural mechanisms that activate the parasympathetic nervous system. But another technique I’ve recently learned about is the physiological sigh: Breath in twice in quick succession through your nose (you’ll make a sniffing sound as you do so). Hold your breath for four seconds. Then, slowly exhale through your mouth (if you purse your lips like you’re blowing through a straw, that helps slow your breath down even more). </a:t>
            </a:r>
          </a:p>
          <a:p>
            <a:r>
              <a:rPr lang="en-US"/>
              <a:t/>
            </a:r>
          </a:p>
          <a:p>
            <a:r>
              <a:rPr lang="en-US"/>
              <a:t>5.RELAX, MUSCLE BY MUSCLE. In progressive muscle relaxation, you tense up particular muscles and then relax them. Starting with the muscles in your legs and gradually work your way up your body. Tense each muscle group in turn. Make sure you can feel the tension, but not so much that you feel much pain. Keep the muscle tensed for about five seconds. Relax the muscles and keep them relaxed for approximately 10 seconds. It may be helpful to say something like “Relax” as you relax the muscles.</a:t>
            </a:r>
          </a:p>
          <a:p>
            <a:r>
              <a:rPr lang="en-US"/>
              <a:t/>
            </a:r>
          </a:p>
          <a:p>
            <a:r>
              <a:rPr lang="en-US"/>
              <a:t>6.TRY TO STICK TO YOUR TIME ZONE. Often, we feel worried because we’re in a future-focussed state of mind. So, try to think about what is happening right now versus what might happen in the future.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Breathing – square breathing, longer exhale (the insula lerns that it might be safe out there) – prolong the breathing-out phase</a:t>
            </a:r>
          </a:p>
          <a:p>
            <a:r>
              <a:rPr lang="en-US"/>
              <a:t/>
            </a:r>
          </a:p>
          <a:p>
            <a:r>
              <a:rPr lang="en-US"/>
              <a:t>An aroused state makes the amygdala more alert to danger</a:t>
            </a:r>
          </a:p>
          <a:p>
            <a:r>
              <a:rPr lang="en-US"/>
              <a:t/>
            </a:r>
          </a:p>
          <a:p>
            <a:r>
              <a:rPr lang="en-US"/>
              <a:t>Not surprisingly the amygdala finds more triggers and we perceive the world as a much more dangerous and negative place.</a:t>
            </a:r>
          </a:p>
          <a:p>
            <a:r>
              <a:rPr lang="en-US"/>
              <a:t/>
            </a:r>
          </a:p>
          <a:p>
            <a:r>
              <a:rPr lang="en-US"/>
              <a:t>When amygdala is calm, our PFC is active, giving it a chance to see the world more objectively</a:t>
            </a:r>
          </a:p>
          <a:p>
            <a:r>
              <a:rPr lang="en-US"/>
              <a:t/>
            </a:r>
          </a:p>
          <a:p>
            <a:r>
              <a:rPr lang="en-US"/>
              <a:t>1.IDENTIFY YOUR TRIGGERS. Write a list of events that leave you emotionally drained, with one or two ways to reduce your distress for each. When they occur, use them as an opportunity to practise your stress management techniques. Keep notes on what works for next time.</a:t>
            </a:r>
          </a:p>
          <a:p>
            <a:r>
              <a:rPr lang="en-US"/>
              <a:t/>
            </a:r>
          </a:p>
          <a:p>
            <a:r>
              <a:rPr lang="en-US"/>
              <a:t>2.PRACTICE THE RULE OF 3. Gaze into the distance and name three things you see. Then, stop and name three sounds you hear. Finally, take a moment to notice and wiggle three body parts. </a:t>
            </a:r>
          </a:p>
          <a:p>
            <a:r>
              <a:rPr lang="en-US"/>
              <a:t/>
            </a:r>
          </a:p>
          <a:p>
            <a:r>
              <a:rPr lang="en-US"/>
              <a:t>3.REWARD YOURSELF REGULARLY. It’s important to find joy in the small things and to wallow in moments of pleasure. Schedule indulgences that you can look forward to. The feel-good neurotransmitter dopamine is released not only when we receive a reward the first time but in anticipation of a reward or completion of a goal.</a:t>
            </a:r>
          </a:p>
          <a:p>
            <a:r>
              <a:rPr lang="en-US"/>
              <a:t/>
            </a:r>
          </a:p>
          <a:p>
            <a:r>
              <a:rPr lang="en-US"/>
              <a:t>3.WALK IN NATURE. Gentle repetitive exercises such as walking, swimming, and cycling are good for relieving stress and can be thought of as meditation in motion. When you exercise, you’re taking action. You’re getting out of your mind into your body. And by moving your body, you’re reminding your brain that you retain agency. Your brain evolved to move your body through the world, so moving your body reminds your brain you’re not helpless — you can still act independently and make choices.</a:t>
            </a:r>
          </a:p>
          <a:p>
            <a:r>
              <a:rPr lang="en-US"/>
              <a:t/>
            </a:r>
          </a:p>
          <a:p>
            <a:r>
              <a:rPr lang="en-US"/>
              <a:t>4.BREATHE A PHYSIOLOGICAL SIGH. Slow, deep-breathing exercises evoke the relaxation response by complex biomechanical and neural mechanisms that activate the parasympathetic nervous system. But another technique I’ve recently learned about is the physiological sigh: Breath in twice in quick succession through your nose (you’ll make a sniffing sound as you do so). Hold your breath for four seconds. Then, slowly exhale through your mouth (if you purse your lips like you’re blowing through a straw, that helps slow your breath down even more). </a:t>
            </a:r>
          </a:p>
          <a:p>
            <a:r>
              <a:rPr lang="en-US"/>
              <a:t/>
            </a:r>
          </a:p>
          <a:p>
            <a:r>
              <a:rPr lang="en-US"/>
              <a:t>5.RELAX, MUSCLE BY MUSCLE. In progressive muscle relaxation, you tense up particular muscles and then relax them. Starting with the muscles in your legs and gradually work your way up your body. Tense each muscle group in turn. Make sure you can feel the tension, but not so much that you feel much pain. Keep the muscle tensed for about five seconds. Relax the muscles and keep them relaxed for approximately 10 seconds. It may be helpful to say something like “Relax” as you relax the muscles.</a:t>
            </a:r>
          </a:p>
          <a:p>
            <a:r>
              <a:rPr lang="en-US"/>
              <a:t/>
            </a:r>
          </a:p>
          <a:p>
            <a:r>
              <a:rPr lang="en-US"/>
              <a:t>6.TRY TO STICK TO YOUR TIME ZONE. Often, we feel worried because we’re in a future-focussed state of mind. So, try to think about what is happening right now versus what might happen in the future.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4.png" Type="http://schemas.openxmlformats.org/officeDocument/2006/relationships/image"/><Relationship Id="rId4" Target="../media/image25.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8.png" Type="http://schemas.openxmlformats.org/officeDocument/2006/relationships/image"/><Relationship Id="rId4" Target="../media/image2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30.jpeg" Type="http://schemas.openxmlformats.org/officeDocument/2006/relationships/image"/><Relationship Id="rId4" Target="../media/VAGpN4j0Mtc.mp4" Type="http://schemas.openxmlformats.org/officeDocument/2006/relationships/video"/><Relationship Id="rId5" Target="../media/VAGpN4j0Mtc.mp4" Type="http://schemas.microsoft.com/office/2007/relationships/media"/></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pn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35.png" Type="http://schemas.openxmlformats.org/officeDocument/2006/relationships/image"/><Relationship Id="rId7" Target="../media/image36.png" Type="http://schemas.openxmlformats.org/officeDocument/2006/relationships/image"/><Relationship Id="rId8" Target="../media/image2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37.png" Type="http://schemas.openxmlformats.org/officeDocument/2006/relationships/image"/><Relationship Id="rId4" Target="../media/image38.png" Type="http://schemas.openxmlformats.org/officeDocument/2006/relationships/image"/><Relationship Id="rId5" Target="../media/image39.png" Type="http://schemas.openxmlformats.org/officeDocument/2006/relationships/image"/><Relationship Id="rId6" Target="../media/image40.png" Type="http://schemas.openxmlformats.org/officeDocument/2006/relationships/image"/><Relationship Id="rId7" Target="../media/image41.png" Type="http://schemas.openxmlformats.org/officeDocument/2006/relationships/image"/><Relationship Id="rId8" Target="../media/image23.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42.png" Type="http://schemas.openxmlformats.org/officeDocument/2006/relationships/image"/><Relationship Id="rId4" Target="../media/image43.png" Type="http://schemas.openxmlformats.org/officeDocument/2006/relationships/image"/><Relationship Id="rId5" Target="../media/image44.png" Type="http://schemas.openxmlformats.org/officeDocument/2006/relationships/image"/><Relationship Id="rId6" Target="../media/image45.png" Type="http://schemas.openxmlformats.org/officeDocument/2006/relationships/image"/><Relationship Id="rId7" Target="../media/image46.png" Type="http://schemas.openxmlformats.org/officeDocument/2006/relationships/image"/><Relationship Id="rId8" Target="../media/image47.png" Type="http://schemas.openxmlformats.org/officeDocument/2006/relationships/image"/><Relationship Id="rId9" Target="../media/image2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48.png" Type="http://schemas.openxmlformats.org/officeDocument/2006/relationships/image"/><Relationship Id="rId4" Target="../media/image49.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50.png" Type="http://schemas.openxmlformats.org/officeDocument/2006/relationships/image"/><Relationship Id="rId4" Target="../media/image51.png" Type="http://schemas.openxmlformats.org/officeDocument/2006/relationships/image"/><Relationship Id="rId5" Target="../media/image52.png" Type="http://schemas.openxmlformats.org/officeDocument/2006/relationships/image"/><Relationship Id="rId6" Target="../media/image53.png" Type="http://schemas.openxmlformats.org/officeDocument/2006/relationships/image"/><Relationship Id="rId7" Target="../media/image54.png" Type="http://schemas.openxmlformats.org/officeDocument/2006/relationships/image"/><Relationship Id="rId8" Target="../media/image2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2.png" Type="http://schemas.openxmlformats.org/officeDocument/2006/relationships/image"/><Relationship Id="rId4" Target="../media/image5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4.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https://transitionmakers.nl/" TargetMode="External" Type="http://schemas.openxmlformats.org/officeDocument/2006/relationships/hyperlink"/><Relationship Id="rId11" Target="https://innerdevelopmentgoals.org/about/resources/" TargetMode="External" Type="http://schemas.openxmlformats.org/officeDocument/2006/relationships/hyperlink"/><Relationship Id="rId2" Target="../media/image9.jpeg" Type="http://schemas.openxmlformats.org/officeDocument/2006/relationships/image"/><Relationship Id="rId3" Target="../media/image10.jpe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7.pn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 Id="rId7" Target="../media/image21.png" Type="http://schemas.openxmlformats.org/officeDocument/2006/relationships/image"/><Relationship Id="rId8" Target="../media/image22.png" Type="http://schemas.openxmlformats.org/officeDocument/2006/relationships/image"/><Relationship Id="rId9" Target="../media/image2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 y="3564"/>
            <a:ext cx="18287994" cy="4563072"/>
          </a:xfrm>
          <a:custGeom>
            <a:avLst/>
            <a:gdLst/>
            <a:ahLst/>
            <a:cxnLst/>
            <a:rect r="r" b="b" t="t" l="l"/>
            <a:pathLst>
              <a:path h="4563072" w="18287994">
                <a:moveTo>
                  <a:pt x="0" y="0"/>
                </a:moveTo>
                <a:lnTo>
                  <a:pt x="18287994" y="0"/>
                </a:lnTo>
                <a:lnTo>
                  <a:pt x="18287994" y="4563072"/>
                </a:lnTo>
                <a:lnTo>
                  <a:pt x="0" y="4563072"/>
                </a:lnTo>
                <a:lnTo>
                  <a:pt x="0" y="0"/>
                </a:lnTo>
                <a:close/>
              </a:path>
            </a:pathLst>
          </a:custGeom>
          <a:blipFill>
            <a:blip r:embed="rId3"/>
            <a:stretch>
              <a:fillRect l="0" t="0" r="0" b="0"/>
            </a:stretch>
          </a:blipFill>
        </p:spPr>
      </p:sp>
      <p:grpSp>
        <p:nvGrpSpPr>
          <p:cNvPr name="Group 3" id="3"/>
          <p:cNvGrpSpPr/>
          <p:nvPr/>
        </p:nvGrpSpPr>
        <p:grpSpPr>
          <a:xfrm rot="0">
            <a:off x="-67800" y="9613474"/>
            <a:ext cx="18423600" cy="805200"/>
            <a:chOff x="0" y="0"/>
            <a:chExt cx="24564800" cy="1073600"/>
          </a:xfrm>
        </p:grpSpPr>
        <p:sp>
          <p:nvSpPr>
            <p:cNvPr name="Freeform 4" id="4"/>
            <p:cNvSpPr/>
            <p:nvPr/>
          </p:nvSpPr>
          <p:spPr>
            <a:xfrm flipH="false" flipV="false" rot="0">
              <a:off x="0" y="0"/>
              <a:ext cx="24564848" cy="1073658"/>
            </a:xfrm>
            <a:custGeom>
              <a:avLst/>
              <a:gdLst/>
              <a:ahLst/>
              <a:cxnLst/>
              <a:rect r="r" b="b" t="t" l="l"/>
              <a:pathLst>
                <a:path h="1073658" w="24564848">
                  <a:moveTo>
                    <a:pt x="0" y="0"/>
                  </a:moveTo>
                  <a:lnTo>
                    <a:pt x="24564848" y="0"/>
                  </a:lnTo>
                  <a:lnTo>
                    <a:pt x="24564848" y="1073658"/>
                  </a:lnTo>
                  <a:lnTo>
                    <a:pt x="0" y="1073658"/>
                  </a:lnTo>
                  <a:close/>
                </a:path>
              </a:pathLst>
            </a:custGeom>
            <a:solidFill>
              <a:srgbClr val="00FF00"/>
            </a:solidFill>
          </p:spPr>
        </p:sp>
        <p:sp>
          <p:nvSpPr>
            <p:cNvPr name="TextBox 5" id="5"/>
            <p:cNvSpPr txBox="true"/>
            <p:nvPr/>
          </p:nvSpPr>
          <p:spPr>
            <a:xfrm>
              <a:off x="0" y="-57150"/>
              <a:ext cx="24564800" cy="1130750"/>
            </a:xfrm>
            <a:prstGeom prst="rect">
              <a:avLst/>
            </a:prstGeom>
          </p:spPr>
          <p:txBody>
            <a:bodyPr anchor="t" rtlCol="false" tIns="50800" lIns="50800" bIns="50800" rIns="50800"/>
            <a:lstStyle/>
            <a:p>
              <a:pPr algn="ctr" marL="0" indent="0" lvl="0">
                <a:lnSpc>
                  <a:spcPts val="3120"/>
                </a:lnSpc>
              </a:pPr>
              <a:r>
                <a:rPr lang="en-US" sz="2600" i="true">
                  <a:solidFill>
                    <a:srgbClr val="595959"/>
                  </a:solidFill>
                  <a:latin typeface="Arial Italics"/>
                  <a:ea typeface="Arial Italics"/>
                  <a:cs typeface="Arial Italics"/>
                  <a:sym typeface="Arial Italics"/>
                </a:rPr>
                <a:t>Pripravila a viedla Irina Stefanova-Parigvozdeva, ACC, ambasádorka IDG pre Bulharsko</a:t>
              </a:r>
            </a:p>
          </p:txBody>
        </p:sp>
      </p:grpSp>
      <p:sp>
        <p:nvSpPr>
          <p:cNvPr name="TextBox 6" id="6"/>
          <p:cNvSpPr txBox="true"/>
          <p:nvPr/>
        </p:nvSpPr>
        <p:spPr>
          <a:xfrm rot="0">
            <a:off x="6630838" y="7387821"/>
            <a:ext cx="5890766" cy="895350"/>
          </a:xfrm>
          <a:prstGeom prst="rect">
            <a:avLst/>
          </a:prstGeom>
        </p:spPr>
        <p:txBody>
          <a:bodyPr anchor="t" rtlCol="false" tIns="0" lIns="0" bIns="0" rIns="0">
            <a:spAutoFit/>
          </a:bodyPr>
          <a:lstStyle/>
          <a:p>
            <a:pPr algn="ctr" marL="0" indent="0" lvl="0">
              <a:lnSpc>
                <a:spcPts val="3359"/>
              </a:lnSpc>
            </a:pPr>
            <a:r>
              <a:rPr lang="en-US" sz="2799">
                <a:solidFill>
                  <a:srgbClr val="000000"/>
                </a:solidFill>
                <a:latin typeface="Arial"/>
                <a:ea typeface="Arial"/>
                <a:cs typeface="Arial"/>
                <a:sym typeface="Arial"/>
              </a:rPr>
              <a:t>7. apríla 2025 G.O.A.T. Projekt virtuálnej učebne</a:t>
            </a:r>
          </a:p>
        </p:txBody>
      </p:sp>
      <p:sp>
        <p:nvSpPr>
          <p:cNvPr name="Freeform 7" id="7"/>
          <p:cNvSpPr/>
          <p:nvPr/>
        </p:nvSpPr>
        <p:spPr>
          <a:xfrm flipH="false" flipV="false" rot="0">
            <a:off x="4739640" y="6920970"/>
            <a:ext cx="1600052" cy="1600052"/>
          </a:xfrm>
          <a:custGeom>
            <a:avLst/>
            <a:gdLst/>
            <a:ahLst/>
            <a:cxnLst/>
            <a:rect r="r" b="b" t="t" l="l"/>
            <a:pathLst>
              <a:path h="1600052" w="1600052">
                <a:moveTo>
                  <a:pt x="0" y="0"/>
                </a:moveTo>
                <a:lnTo>
                  <a:pt x="1600052" y="0"/>
                </a:lnTo>
                <a:lnTo>
                  <a:pt x="1600052" y="1600052"/>
                </a:lnTo>
                <a:lnTo>
                  <a:pt x="0" y="1600052"/>
                </a:lnTo>
                <a:lnTo>
                  <a:pt x="0" y="0"/>
                </a:lnTo>
                <a:close/>
              </a:path>
            </a:pathLst>
          </a:custGeom>
          <a:blipFill>
            <a:blip r:embed="rId4"/>
            <a:stretch>
              <a:fillRect l="0" t="0" r="0" b="0"/>
            </a:stretch>
          </a:blipFill>
        </p:spPr>
      </p:sp>
      <p:grpSp>
        <p:nvGrpSpPr>
          <p:cNvPr name="Group 8" id="8"/>
          <p:cNvGrpSpPr/>
          <p:nvPr/>
        </p:nvGrpSpPr>
        <p:grpSpPr>
          <a:xfrm rot="0">
            <a:off x="623400" y="4671411"/>
            <a:ext cx="17041200" cy="2141220"/>
            <a:chOff x="0" y="0"/>
            <a:chExt cx="22721600" cy="2854960"/>
          </a:xfrm>
        </p:grpSpPr>
        <p:sp>
          <p:nvSpPr>
            <p:cNvPr name="Freeform 9" id="9"/>
            <p:cNvSpPr/>
            <p:nvPr/>
          </p:nvSpPr>
          <p:spPr>
            <a:xfrm flipH="false" flipV="false" rot="0">
              <a:off x="0" y="0"/>
              <a:ext cx="22721601" cy="2854960"/>
            </a:xfrm>
            <a:custGeom>
              <a:avLst/>
              <a:gdLst/>
              <a:ahLst/>
              <a:cxnLst/>
              <a:rect r="r" b="b" t="t" l="l"/>
              <a:pathLst>
                <a:path h="2854960" w="22721601">
                  <a:moveTo>
                    <a:pt x="0" y="0"/>
                  </a:moveTo>
                  <a:lnTo>
                    <a:pt x="22721601" y="0"/>
                  </a:lnTo>
                  <a:lnTo>
                    <a:pt x="22721601" y="2854960"/>
                  </a:lnTo>
                  <a:lnTo>
                    <a:pt x="0" y="2854960"/>
                  </a:lnTo>
                  <a:close/>
                </a:path>
              </a:pathLst>
            </a:custGeom>
            <a:solidFill>
              <a:srgbClr val="000000">
                <a:alpha val="0"/>
              </a:srgbClr>
            </a:solidFill>
          </p:spPr>
        </p:sp>
        <p:sp>
          <p:nvSpPr>
            <p:cNvPr name="TextBox 10" id="10"/>
            <p:cNvSpPr txBox="true"/>
            <p:nvPr/>
          </p:nvSpPr>
          <p:spPr>
            <a:xfrm>
              <a:off x="0" y="19050"/>
              <a:ext cx="22721600" cy="2835910"/>
            </a:xfrm>
            <a:prstGeom prst="rect">
              <a:avLst/>
            </a:prstGeom>
          </p:spPr>
          <p:txBody>
            <a:bodyPr anchor="b" rtlCol="false" tIns="0" lIns="0" bIns="0" rIns="0"/>
            <a:lstStyle/>
            <a:p>
              <a:pPr algn="ctr" marL="0" indent="0" lvl="0">
                <a:lnSpc>
                  <a:spcPts val="6739"/>
                </a:lnSpc>
              </a:pPr>
              <a:r>
                <a:rPr lang="en-US" b="true" sz="7019">
                  <a:solidFill>
                    <a:srgbClr val="000000"/>
                  </a:solidFill>
                  <a:latin typeface="Arial Bold"/>
                  <a:ea typeface="Arial Bold"/>
                  <a:cs typeface="Arial Bold"/>
                  <a:sym typeface="Arial Bold"/>
                </a:rPr>
                <a:t>Transformačné znalosti</a:t>
              </a:r>
            </a:p>
            <a:p>
              <a:pPr algn="ctr" marL="0" indent="0" lvl="0">
                <a:lnSpc>
                  <a:spcPts val="6739"/>
                </a:lnSpc>
              </a:pPr>
              <a:r>
                <a:rPr lang="en-US" b="true" sz="7019">
                  <a:solidFill>
                    <a:srgbClr val="000000"/>
                  </a:solidFill>
                  <a:latin typeface="Arial Bold"/>
                  <a:ea typeface="Arial Bold"/>
                  <a:cs typeface="Arial Bold"/>
                  <a:sym typeface="Arial Bold"/>
                </a:rPr>
                <a:t>pre udržateľný rozvoj</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80247"/>
            <a:ext cx="16230600" cy="9172575"/>
          </a:xfrm>
          <a:prstGeom prst="rect">
            <a:avLst/>
          </a:prstGeom>
        </p:spPr>
        <p:txBody>
          <a:bodyPr anchor="t" rtlCol="false" tIns="0" lIns="0" bIns="0" rIns="0">
            <a:spAutoFit/>
          </a:bodyPr>
          <a:lstStyle/>
          <a:p>
            <a:pPr algn="ctr" marL="0" indent="0" lvl="0">
              <a:lnSpc>
                <a:spcPts val="4800"/>
              </a:lnSpc>
            </a:pPr>
          </a:p>
          <a:p>
            <a:pPr algn="ctr" marL="0" indent="0" lvl="0">
              <a:lnSpc>
                <a:spcPts val="4800"/>
              </a:lnSpc>
            </a:pPr>
          </a:p>
          <a:p>
            <a:pPr algn="ctr" marL="0" indent="0" lvl="0">
              <a:lnSpc>
                <a:spcPts val="4800"/>
              </a:lnSpc>
            </a:pPr>
            <a:r>
              <a:rPr lang="en-US" sz="3000">
                <a:solidFill>
                  <a:srgbClr val="000000"/>
                </a:solidFill>
                <a:latin typeface="Calibri (MS)"/>
                <a:ea typeface="Calibri (MS)"/>
                <a:cs typeface="Calibri (MS)"/>
                <a:sym typeface="Calibri (MS)"/>
              </a:rPr>
              <a:t>„Prítomnosť je stav bytia, ktorý je nám vždy dostupný. Stav prítomnosti (úplná prítomnosť) dosahujeme: napojením sa na naše vnútorné vedomie (za hranicami ega) a plne si uvedomením prítomného okamihu.“  </a:t>
            </a:r>
          </a:p>
          <a:p>
            <a:pPr algn="ctr" marL="0" indent="0" lvl="0">
              <a:lnSpc>
                <a:spcPts val="4800"/>
              </a:lnSpc>
            </a:pPr>
            <a:r>
              <a:rPr lang="en-US" sz="3000">
                <a:solidFill>
                  <a:srgbClr val="000000"/>
                </a:solidFill>
                <a:latin typeface="Calibri (MS)"/>
                <a:ea typeface="Calibri (MS)"/>
                <a:cs typeface="Calibri (MS)"/>
                <a:sym typeface="Calibri (MS)"/>
              </a:rPr>
              <a:t> - Eckhart Tolle</a:t>
            </a:r>
          </a:p>
          <a:p>
            <a:pPr algn="ctr" marL="0" indent="0" lvl="0">
              <a:lnSpc>
                <a:spcPts val="4800"/>
              </a:lnSpc>
            </a:pPr>
          </a:p>
          <a:p>
            <a:pPr algn="ctr" marL="0" indent="0" lvl="0">
              <a:lnSpc>
                <a:spcPts val="4800"/>
              </a:lnSpc>
            </a:pPr>
            <a:r>
              <a:rPr lang="en-US" sz="3000">
                <a:solidFill>
                  <a:srgbClr val="000000"/>
                </a:solidFill>
                <a:latin typeface="Calibri (MS)"/>
                <a:ea typeface="Calibri (MS)"/>
                <a:cs typeface="Calibri (MS)"/>
                <a:sym typeface="Calibri (MS)"/>
              </a:rPr>
              <a:t>Toto je stav prekonania EGA. Zanechajte snahu o egoistickú predstavu o sebe samom. </a:t>
            </a:r>
          </a:p>
          <a:p>
            <a:pPr algn="ctr" marL="0" indent="0" lvl="0">
              <a:lnSpc>
                <a:spcPts val="4800"/>
              </a:lnSpc>
            </a:pPr>
            <a:r>
              <a:rPr lang="en-US" sz="3000">
                <a:solidFill>
                  <a:srgbClr val="000000"/>
                </a:solidFill>
                <a:latin typeface="Calibri (MS)"/>
                <a:ea typeface="Calibri (MS)"/>
                <a:cs typeface="Calibri (MS)"/>
                <a:sym typeface="Calibri (MS)"/>
              </a:rPr>
              <a:t>Zanechajte snahu o egoistickú predstavu o sebe samom. </a:t>
            </a:r>
          </a:p>
          <a:p>
            <a:pPr algn="ctr" marL="0" indent="0" lvl="0">
              <a:lnSpc>
                <a:spcPts val="4800"/>
              </a:lnSpc>
            </a:pPr>
          </a:p>
          <a:p>
            <a:pPr algn="ctr" marL="0" indent="0" lvl="0">
              <a:lnSpc>
                <a:spcPts val="4800"/>
              </a:lnSpc>
            </a:pPr>
            <a:r>
              <a:rPr lang="en-US" sz="3000">
                <a:solidFill>
                  <a:srgbClr val="1211CA"/>
                </a:solidFill>
                <a:latin typeface="Calibri (MS)"/>
                <a:ea typeface="Calibri (MS)"/>
                <a:cs typeface="Calibri (MS)"/>
                <a:sym typeface="Calibri (MS)"/>
              </a:rPr>
              <a:t>V stave PRÍTOMNOSTI stále pociťujeme strach, úzkosť, sklamanie, depresiu a iné „zlé“ emócie, ale tie nás netrápia. Neoznačujeme veci ako dobré alebo zlé, a preto nevytvárame negativitu ani zbytočný stres. Je to ego, ktoré poznačuje a vytvára stres; naše vnútorné vedomie to nerobí.</a:t>
            </a:r>
          </a:p>
          <a:p>
            <a:pPr algn="ctr" marL="0" indent="0" lvl="0">
              <a:lnSpc>
                <a:spcPts val="4800"/>
              </a:lnSpc>
            </a:pPr>
          </a:p>
          <a:p>
            <a:pPr algn="ctr" marL="0" indent="0" lvl="0">
              <a:lnSpc>
                <a:spcPts val="4800"/>
              </a:lnSpc>
            </a:pPr>
            <a:r>
              <a:rPr lang="en-US" sz="3000">
                <a:solidFill>
                  <a:srgbClr val="000000"/>
                </a:solidFill>
                <a:latin typeface="Calibri (MS)"/>
                <a:ea typeface="Calibri (MS)"/>
                <a:cs typeface="Calibri (MS)"/>
                <a:sym typeface="Calibri (MS)"/>
              </a:rPr>
              <a:t>„Niet nič dobré ani zlé, je to dôsledok myslenia.“ -William Shakespeare</a:t>
            </a:r>
          </a:p>
        </p:txBody>
      </p:sp>
      <p:sp>
        <p:nvSpPr>
          <p:cNvPr name="TextBox 3" id="3"/>
          <p:cNvSpPr txBox="true"/>
          <p:nvPr/>
        </p:nvSpPr>
        <p:spPr>
          <a:xfrm rot="0">
            <a:off x="1028700" y="585217"/>
            <a:ext cx="1856646" cy="425641"/>
          </a:xfrm>
          <a:prstGeom prst="rect">
            <a:avLst/>
          </a:prstGeom>
        </p:spPr>
        <p:txBody>
          <a:bodyPr anchor="t" rtlCol="false" tIns="0" lIns="0" bIns="0" rIns="0">
            <a:spAutoFit/>
          </a:bodyPr>
          <a:lstStyle/>
          <a:p>
            <a:pPr algn="l" marL="0" indent="0" lvl="0">
              <a:lnSpc>
                <a:spcPts val="3168"/>
              </a:lnSpc>
            </a:pPr>
            <a:r>
              <a:rPr lang="en-US" b="true" sz="3371">
                <a:solidFill>
                  <a:srgbClr val="1211CA"/>
                </a:solidFill>
                <a:latin typeface="Montserrat Heavy"/>
                <a:ea typeface="Montserrat Heavy"/>
                <a:cs typeface="Montserrat Heavy"/>
                <a:sym typeface="Montserrat Heavy"/>
              </a:rPr>
              <a:t>BYŤ </a:t>
            </a:r>
          </a:p>
        </p:txBody>
      </p:sp>
      <p:sp>
        <p:nvSpPr>
          <p:cNvPr name="Freeform 4" id="4"/>
          <p:cNvSpPr/>
          <p:nvPr/>
        </p:nvSpPr>
        <p:spPr>
          <a:xfrm flipH="false" flipV="false" rot="0">
            <a:off x="1028700" y="961222"/>
            <a:ext cx="1856646" cy="212736"/>
          </a:xfrm>
          <a:custGeom>
            <a:avLst/>
            <a:gdLst/>
            <a:ahLst/>
            <a:cxnLst/>
            <a:rect r="r" b="b" t="t" l="l"/>
            <a:pathLst>
              <a:path h="212736" w="1856646">
                <a:moveTo>
                  <a:pt x="0" y="0"/>
                </a:moveTo>
                <a:lnTo>
                  <a:pt x="1856646" y="0"/>
                </a:lnTo>
                <a:lnTo>
                  <a:pt x="1856646" y="212736"/>
                </a:lnTo>
                <a:lnTo>
                  <a:pt x="0" y="2127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28702" y="1383507"/>
            <a:ext cx="3148715" cy="529209"/>
          </a:xfrm>
          <a:prstGeom prst="rect">
            <a:avLst/>
          </a:prstGeom>
        </p:spPr>
        <p:txBody>
          <a:bodyPr anchor="t" rtlCol="false" tIns="0" lIns="0" bIns="0" rIns="0">
            <a:spAutoFit/>
          </a:bodyPr>
          <a:lstStyle/>
          <a:p>
            <a:pPr algn="l" marL="0" indent="0" lvl="0">
              <a:lnSpc>
                <a:spcPts val="3947"/>
              </a:lnSpc>
            </a:pPr>
            <a:r>
              <a:rPr lang="en-US" b="true" sz="4200">
                <a:solidFill>
                  <a:srgbClr val="F9B314"/>
                </a:solidFill>
                <a:latin typeface="Montserrat Heavy"/>
                <a:ea typeface="Montserrat Heavy"/>
                <a:cs typeface="Montserrat Heavy"/>
                <a:sym typeface="Montserrat Heavy"/>
              </a:rPr>
              <a:t>PRÍTOMNÝ</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26175" y="0"/>
            <a:ext cx="14635648" cy="1300535"/>
            <a:chOff x="0" y="0"/>
            <a:chExt cx="19514197" cy="1734046"/>
          </a:xfrm>
        </p:grpSpPr>
        <p:sp>
          <p:nvSpPr>
            <p:cNvPr name="Freeform 3" id="3"/>
            <p:cNvSpPr/>
            <p:nvPr/>
          </p:nvSpPr>
          <p:spPr>
            <a:xfrm flipH="false" flipV="false" rot="0">
              <a:off x="0" y="0"/>
              <a:ext cx="19514198" cy="1734046"/>
            </a:xfrm>
            <a:custGeom>
              <a:avLst/>
              <a:gdLst/>
              <a:ahLst/>
              <a:cxnLst/>
              <a:rect r="r" b="b" t="t" l="l"/>
              <a:pathLst>
                <a:path h="1734046" w="19514198">
                  <a:moveTo>
                    <a:pt x="0" y="0"/>
                  </a:moveTo>
                  <a:lnTo>
                    <a:pt x="19514198" y="0"/>
                  </a:lnTo>
                  <a:lnTo>
                    <a:pt x="19514198" y="1734046"/>
                  </a:lnTo>
                  <a:lnTo>
                    <a:pt x="0" y="1734046"/>
                  </a:lnTo>
                  <a:close/>
                </a:path>
              </a:pathLst>
            </a:custGeom>
            <a:solidFill>
              <a:srgbClr val="000000">
                <a:alpha val="0"/>
              </a:srgbClr>
            </a:solidFill>
          </p:spPr>
        </p:sp>
        <p:sp>
          <p:nvSpPr>
            <p:cNvPr name="TextBox 4" id="4"/>
            <p:cNvSpPr txBox="true"/>
            <p:nvPr/>
          </p:nvSpPr>
          <p:spPr>
            <a:xfrm>
              <a:off x="0" y="-133350"/>
              <a:ext cx="19514197" cy="1867396"/>
            </a:xfrm>
            <a:prstGeom prst="rect">
              <a:avLst/>
            </a:prstGeom>
          </p:spPr>
          <p:txBody>
            <a:bodyPr anchor="ctr" rtlCol="false" tIns="0" lIns="0" bIns="0" rIns="0"/>
            <a:lstStyle/>
            <a:p>
              <a:pPr algn="ctr" marL="0" indent="0" lvl="0">
                <a:lnSpc>
                  <a:spcPts val="7776"/>
                </a:lnSpc>
              </a:pPr>
              <a:r>
                <a:rPr lang="en-US" sz="6480">
                  <a:solidFill>
                    <a:srgbClr val="000000"/>
                  </a:solidFill>
                  <a:latin typeface="Calibri (MS)"/>
                  <a:ea typeface="Calibri (MS)"/>
                  <a:cs typeface="Calibri (MS)"/>
                  <a:sym typeface="Calibri (MS)"/>
                </a:rPr>
                <a:t>Zaostrovanie. Riadená meditácia</a:t>
              </a:r>
            </a:p>
          </p:txBody>
        </p:sp>
      </p:grpSp>
      <p:sp>
        <p:nvSpPr>
          <p:cNvPr name="Freeform 5" id="5"/>
          <p:cNvSpPr/>
          <p:nvPr/>
        </p:nvSpPr>
        <p:spPr>
          <a:xfrm flipH="false" flipV="false" rot="0">
            <a:off x="2066924" y="1238250"/>
            <a:ext cx="14154150" cy="8839200"/>
          </a:xfrm>
          <a:custGeom>
            <a:avLst/>
            <a:gdLst/>
            <a:ahLst/>
            <a:cxnLst/>
            <a:rect r="r" b="b" t="t" l="l"/>
            <a:pathLst>
              <a:path h="8839200" w="14154150">
                <a:moveTo>
                  <a:pt x="0" y="0"/>
                </a:moveTo>
                <a:lnTo>
                  <a:pt x="14154150" y="0"/>
                </a:lnTo>
                <a:lnTo>
                  <a:pt x="14154150" y="8839200"/>
                </a:lnTo>
                <a:lnTo>
                  <a:pt x="0" y="8839200"/>
                </a:lnTo>
                <a:lnTo>
                  <a:pt x="0" y="0"/>
                </a:lnTo>
                <a:close/>
              </a:path>
            </a:pathLst>
          </a:custGeom>
          <a:blipFill>
            <a:blip r:embed="rId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457700" y="664941"/>
            <a:ext cx="12801600" cy="1247775"/>
          </a:xfrm>
          <a:prstGeom prst="rect">
            <a:avLst/>
          </a:prstGeom>
        </p:spPr>
        <p:txBody>
          <a:bodyPr anchor="t" rtlCol="false" tIns="0" lIns="0" bIns="0" rIns="0">
            <a:spAutoFit/>
          </a:bodyPr>
          <a:lstStyle/>
          <a:p>
            <a:pPr algn="ctr" marL="0" indent="0" lvl="0">
              <a:lnSpc>
                <a:spcPts val="4800"/>
              </a:lnSpc>
            </a:pPr>
            <a:r>
              <a:rPr lang="en-US" sz="3000">
                <a:solidFill>
                  <a:srgbClr val="000000"/>
                </a:solidFill>
                <a:latin typeface="Calibri (MS)"/>
                <a:ea typeface="Calibri (MS)"/>
                <a:cs typeface="Calibri (MS)"/>
                <a:sym typeface="Calibri (MS)"/>
              </a:rPr>
              <a:t>Byť prítomný je zručnosť, ktorú treba precvičovať.  Vždy, keď sa vaša myseľ začne túlať, vráťte svoju pozornosť do prítomnosti.</a:t>
            </a:r>
          </a:p>
        </p:txBody>
      </p:sp>
      <p:sp>
        <p:nvSpPr>
          <p:cNvPr name="TextBox 3" id="3"/>
          <p:cNvSpPr txBox="true"/>
          <p:nvPr/>
        </p:nvSpPr>
        <p:spPr>
          <a:xfrm rot="0">
            <a:off x="1120140" y="8195927"/>
            <a:ext cx="16345900" cy="1442085"/>
          </a:xfrm>
          <a:prstGeom prst="rect">
            <a:avLst/>
          </a:prstGeom>
        </p:spPr>
        <p:txBody>
          <a:bodyPr anchor="t" rtlCol="false" tIns="0" lIns="0" bIns="0" rIns="0">
            <a:spAutoFit/>
          </a:bodyPr>
          <a:lstStyle/>
          <a:p>
            <a:pPr algn="l" marL="0" indent="0" lvl="0">
              <a:lnSpc>
                <a:spcPts val="5760"/>
              </a:lnSpc>
            </a:pPr>
            <a:r>
              <a:rPr lang="en-US" sz="3200" i="true">
                <a:solidFill>
                  <a:srgbClr val="000000"/>
                </a:solidFill>
                <a:latin typeface="Calibri (MS) Italics"/>
                <a:ea typeface="Calibri (MS) Italics"/>
                <a:cs typeface="Calibri (MS) Italics"/>
                <a:sym typeface="Calibri (MS) Italics"/>
              </a:rPr>
              <a:t>*Spracovanie emócií je schopnosť pozorovať, pomenovávať a spomaľovať emócie, aby ste mohli robiť dobré rozhodnutia a pokojnejšie sa posúvať vpred.</a:t>
            </a:r>
          </a:p>
        </p:txBody>
      </p:sp>
      <p:grpSp>
        <p:nvGrpSpPr>
          <p:cNvPr name="Group 4" id="4"/>
          <p:cNvGrpSpPr/>
          <p:nvPr/>
        </p:nvGrpSpPr>
        <p:grpSpPr>
          <a:xfrm rot="0">
            <a:off x="492746" y="3066686"/>
            <a:ext cx="7161302" cy="5050186"/>
            <a:chOff x="0" y="0"/>
            <a:chExt cx="9548403" cy="6733581"/>
          </a:xfrm>
        </p:grpSpPr>
        <p:sp>
          <p:nvSpPr>
            <p:cNvPr name="Freeform 5" id="5"/>
            <p:cNvSpPr/>
            <p:nvPr/>
          </p:nvSpPr>
          <p:spPr>
            <a:xfrm flipH="false" flipV="false" rot="0">
              <a:off x="0" y="0"/>
              <a:ext cx="9548368" cy="6733540"/>
            </a:xfrm>
            <a:custGeom>
              <a:avLst/>
              <a:gdLst/>
              <a:ahLst/>
              <a:cxnLst/>
              <a:rect r="r" b="b" t="t" l="l"/>
              <a:pathLst>
                <a:path h="6733540" w="9548368">
                  <a:moveTo>
                    <a:pt x="0" y="0"/>
                  </a:moveTo>
                  <a:lnTo>
                    <a:pt x="9548368" y="0"/>
                  </a:lnTo>
                  <a:lnTo>
                    <a:pt x="9548368" y="6733540"/>
                  </a:lnTo>
                  <a:lnTo>
                    <a:pt x="0" y="6733540"/>
                  </a:lnTo>
                  <a:lnTo>
                    <a:pt x="0" y="0"/>
                  </a:lnTo>
                  <a:close/>
                </a:path>
              </a:pathLst>
            </a:custGeom>
            <a:blipFill>
              <a:blip r:embed="rId2"/>
              <a:stretch>
                <a:fillRect l="0" t="-4245" r="0" b="-4245"/>
              </a:stretch>
            </a:blipFill>
          </p:spPr>
        </p:sp>
      </p:grpSp>
      <p:sp>
        <p:nvSpPr>
          <p:cNvPr name="TextBox 6" id="6"/>
          <p:cNvSpPr txBox="true"/>
          <p:nvPr/>
        </p:nvSpPr>
        <p:spPr>
          <a:xfrm rot="0">
            <a:off x="7745488" y="2970086"/>
            <a:ext cx="9586866" cy="3983190"/>
          </a:xfrm>
          <a:prstGeom prst="rect">
            <a:avLst/>
          </a:prstGeom>
        </p:spPr>
        <p:txBody>
          <a:bodyPr anchor="t" rtlCol="false" tIns="0" lIns="0" bIns="0" rIns="0">
            <a:spAutoFit/>
          </a:bodyPr>
          <a:lstStyle/>
          <a:p>
            <a:pPr algn="l" marL="953134" indent="-476567" lvl="1">
              <a:lnSpc>
                <a:spcPts val="7876"/>
              </a:lnSpc>
              <a:buAutoNum type="arabicPeriod" startAt="1"/>
            </a:pPr>
            <a:r>
              <a:rPr lang="en-US" b="true" sz="3949">
                <a:solidFill>
                  <a:srgbClr val="000000"/>
                </a:solidFill>
                <a:latin typeface="Calibri (MS) Bold"/>
                <a:ea typeface="Calibri (MS) Bold"/>
                <a:cs typeface="Calibri (MS) Bold"/>
                <a:sym typeface="Calibri (MS) Bold"/>
              </a:rPr>
              <a:t>Ako mi táto emócia slúži?</a:t>
            </a:r>
          </a:p>
          <a:p>
            <a:pPr algn="l" marL="953134" indent="-476567" lvl="1">
              <a:lnSpc>
                <a:spcPts val="7876"/>
              </a:lnSpc>
              <a:buAutoNum type="arabicPeriod" startAt="1"/>
            </a:pPr>
            <a:r>
              <a:rPr lang="en-US" b="true" sz="3949">
                <a:solidFill>
                  <a:srgbClr val="000000"/>
                </a:solidFill>
                <a:latin typeface="Calibri (MS) Bold"/>
                <a:ea typeface="Calibri (MS) Bold"/>
                <a:cs typeface="Calibri (MS) Bold"/>
                <a:sym typeface="Calibri (MS) Bold"/>
              </a:rPr>
              <a:t>Kde v tele to cítim?</a:t>
            </a:r>
          </a:p>
          <a:p>
            <a:pPr algn="l" marL="953134" indent="-476567" lvl="1">
              <a:lnSpc>
                <a:spcPts val="7876"/>
              </a:lnSpc>
              <a:buAutoNum type="arabicPeriod" startAt="1"/>
            </a:pPr>
            <a:r>
              <a:rPr lang="en-US" b="true" sz="3949">
                <a:solidFill>
                  <a:srgbClr val="000000"/>
                </a:solidFill>
                <a:latin typeface="Calibri (MS) Bold"/>
                <a:ea typeface="Calibri (MS) Bold"/>
                <a:cs typeface="Calibri (MS) Bold"/>
                <a:sym typeface="Calibri (MS) Bold"/>
              </a:rPr>
              <a:t>Aké zmeny si všímam vo svojom správaní po tom, čo som sa s tým vysporiadal/a?</a:t>
            </a:r>
          </a:p>
        </p:txBody>
      </p:sp>
      <p:sp>
        <p:nvSpPr>
          <p:cNvPr name="TextBox 7" id="7"/>
          <p:cNvSpPr txBox="true"/>
          <p:nvPr/>
        </p:nvSpPr>
        <p:spPr>
          <a:xfrm rot="0">
            <a:off x="1028700" y="758429"/>
            <a:ext cx="1856646" cy="425641"/>
          </a:xfrm>
          <a:prstGeom prst="rect">
            <a:avLst/>
          </a:prstGeom>
        </p:spPr>
        <p:txBody>
          <a:bodyPr anchor="t" rtlCol="false" tIns="0" lIns="0" bIns="0" rIns="0">
            <a:spAutoFit/>
          </a:bodyPr>
          <a:lstStyle/>
          <a:p>
            <a:pPr algn="l" marL="0" indent="0" lvl="0">
              <a:lnSpc>
                <a:spcPts val="3168"/>
              </a:lnSpc>
            </a:pPr>
            <a:r>
              <a:rPr lang="en-US" b="true" sz="3371">
                <a:solidFill>
                  <a:srgbClr val="1211CA"/>
                </a:solidFill>
                <a:latin typeface="Montserrat Heavy"/>
                <a:ea typeface="Montserrat Heavy"/>
                <a:cs typeface="Montserrat Heavy"/>
                <a:sym typeface="Montserrat Heavy"/>
              </a:rPr>
              <a:t>BYŤ </a:t>
            </a:r>
          </a:p>
        </p:txBody>
      </p:sp>
      <p:sp>
        <p:nvSpPr>
          <p:cNvPr name="Freeform 8" id="8"/>
          <p:cNvSpPr/>
          <p:nvPr/>
        </p:nvSpPr>
        <p:spPr>
          <a:xfrm flipH="false" flipV="false" rot="0">
            <a:off x="1028700" y="1134434"/>
            <a:ext cx="1856646" cy="212736"/>
          </a:xfrm>
          <a:custGeom>
            <a:avLst/>
            <a:gdLst/>
            <a:ahLst/>
            <a:cxnLst/>
            <a:rect r="r" b="b" t="t" l="l"/>
            <a:pathLst>
              <a:path h="212736" w="1856646">
                <a:moveTo>
                  <a:pt x="0" y="0"/>
                </a:moveTo>
                <a:lnTo>
                  <a:pt x="1856646" y="0"/>
                </a:lnTo>
                <a:lnTo>
                  <a:pt x="1856646" y="212736"/>
                </a:lnTo>
                <a:lnTo>
                  <a:pt x="0" y="2127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1028702" y="1556719"/>
            <a:ext cx="3148715" cy="529209"/>
          </a:xfrm>
          <a:prstGeom prst="rect">
            <a:avLst/>
          </a:prstGeom>
        </p:spPr>
        <p:txBody>
          <a:bodyPr anchor="t" rtlCol="false" tIns="0" lIns="0" bIns="0" rIns="0">
            <a:spAutoFit/>
          </a:bodyPr>
          <a:lstStyle/>
          <a:p>
            <a:pPr algn="l" marL="0" indent="0" lvl="0">
              <a:lnSpc>
                <a:spcPts val="3947"/>
              </a:lnSpc>
            </a:pPr>
            <a:r>
              <a:rPr lang="en-US" b="true" sz="4200">
                <a:solidFill>
                  <a:srgbClr val="F9B314"/>
                </a:solidFill>
                <a:latin typeface="Montserrat Heavy"/>
                <a:ea typeface="Montserrat Heavy"/>
                <a:cs typeface="Montserrat Heavy"/>
                <a:sym typeface="Montserrat Heavy"/>
              </a:rPr>
              <a:t>PRÍTOMNÝ</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942512" y="172111"/>
            <a:ext cx="15045198" cy="1733678"/>
          </a:xfrm>
          <a:prstGeom prst="rect">
            <a:avLst/>
          </a:prstGeom>
        </p:spPr>
        <p:txBody>
          <a:bodyPr anchor="t" rtlCol="false" tIns="0" lIns="0" bIns="0" rIns="0">
            <a:spAutoFit/>
          </a:bodyPr>
          <a:lstStyle/>
          <a:p>
            <a:pPr algn="l" marL="0" indent="0" lvl="0">
              <a:lnSpc>
                <a:spcPts val="13813"/>
              </a:lnSpc>
            </a:pPr>
            <a:r>
              <a:rPr lang="en-US" b="true" sz="7200">
                <a:solidFill>
                  <a:srgbClr val="92D050"/>
                </a:solidFill>
                <a:latin typeface="Calibri (MS) Bold"/>
                <a:ea typeface="Calibri (MS) Bold"/>
                <a:cs typeface="Calibri (MS) Bold"/>
                <a:sym typeface="Calibri (MS) Bold"/>
              </a:rPr>
              <a:t>Ako zvládať svoje emócie?</a:t>
            </a:r>
          </a:p>
        </p:txBody>
      </p:sp>
      <p:sp>
        <p:nvSpPr>
          <p:cNvPr name="TextBox 3" id="3"/>
          <p:cNvSpPr txBox="true"/>
          <p:nvPr/>
        </p:nvSpPr>
        <p:spPr>
          <a:xfrm rot="0">
            <a:off x="942512" y="1715289"/>
            <a:ext cx="14753066" cy="1114425"/>
          </a:xfrm>
          <a:prstGeom prst="rect">
            <a:avLst/>
          </a:prstGeom>
        </p:spPr>
        <p:txBody>
          <a:bodyPr anchor="t" rtlCol="false" tIns="0" lIns="0" bIns="0" rIns="0">
            <a:spAutoFit/>
          </a:bodyPr>
          <a:lstStyle/>
          <a:p>
            <a:pPr algn="l" marL="0" indent="0" lvl="0">
              <a:lnSpc>
                <a:spcPts val="7679"/>
              </a:lnSpc>
            </a:pPr>
            <a:r>
              <a:rPr lang="en-US" sz="6399">
                <a:solidFill>
                  <a:srgbClr val="F9B314"/>
                </a:solidFill>
                <a:latin typeface="Calibri (MS)"/>
                <a:ea typeface="Calibri (MS)"/>
                <a:cs typeface="Calibri (MS)"/>
                <a:sym typeface="Calibri (MS)"/>
              </a:rPr>
              <a:t>Samoregulácia: techniky</a:t>
            </a:r>
          </a:p>
        </p:txBody>
      </p:sp>
      <p:sp>
        <p:nvSpPr>
          <p:cNvPr name="TextBox 4" id="4"/>
          <p:cNvSpPr txBox="true"/>
          <p:nvPr/>
        </p:nvSpPr>
        <p:spPr>
          <a:xfrm rot="0">
            <a:off x="11571486" y="8673937"/>
            <a:ext cx="8832448" cy="685800"/>
          </a:xfrm>
          <a:prstGeom prst="rect">
            <a:avLst/>
          </a:prstGeom>
        </p:spPr>
        <p:txBody>
          <a:bodyPr anchor="t" rtlCol="false" tIns="0" lIns="0" bIns="0" rIns="0">
            <a:spAutoFit/>
          </a:bodyPr>
          <a:lstStyle/>
          <a:p>
            <a:pPr algn="l" marL="0" indent="0" lvl="0">
              <a:lnSpc>
                <a:spcPts val="4799"/>
              </a:lnSpc>
            </a:pPr>
            <a:r>
              <a:rPr lang="en-US" sz="3999">
                <a:solidFill>
                  <a:srgbClr val="000000"/>
                </a:solidFill>
                <a:latin typeface="Calibri (MS)"/>
                <a:ea typeface="Calibri (MS)"/>
                <a:cs typeface="Calibri (MS)"/>
                <a:sym typeface="Calibri (MS)"/>
              </a:rPr>
              <a:t>SIFT zručnosti od Dana Siegela</a:t>
            </a:r>
          </a:p>
        </p:txBody>
      </p:sp>
      <p:sp>
        <p:nvSpPr>
          <p:cNvPr name="TextBox 5" id="5"/>
          <p:cNvSpPr txBox="true"/>
          <p:nvPr/>
        </p:nvSpPr>
        <p:spPr>
          <a:xfrm rot="0">
            <a:off x="1028700" y="2763039"/>
            <a:ext cx="9813376" cy="5095875"/>
          </a:xfrm>
          <a:prstGeom prst="rect">
            <a:avLst/>
          </a:prstGeom>
        </p:spPr>
        <p:txBody>
          <a:bodyPr anchor="t" rtlCol="false" tIns="0" lIns="0" bIns="0" rIns="0">
            <a:spAutoFit/>
          </a:bodyPr>
          <a:lstStyle/>
          <a:p>
            <a:pPr algn="l" marL="0" indent="0" lvl="0">
              <a:lnSpc>
                <a:spcPts val="3359"/>
              </a:lnSpc>
            </a:pPr>
          </a:p>
          <a:p>
            <a:pPr algn="l" marL="0" indent="0" lvl="0">
              <a:lnSpc>
                <a:spcPts val="3359"/>
              </a:lnSpc>
            </a:pPr>
            <a:r>
              <a:rPr lang="en-US" b="true" sz="2799">
                <a:solidFill>
                  <a:srgbClr val="000000"/>
                </a:solidFill>
                <a:latin typeface="Calibri (MS) Bold"/>
                <a:ea typeface="Calibri (MS) Bold"/>
                <a:cs typeface="Calibri (MS) Bold"/>
                <a:sym typeface="Calibri (MS) Bold"/>
              </a:rPr>
              <a:t>Pocity - pozorovanie a opisovanie toho, čo sa deje v tele - fyzické pocity v tele</a:t>
            </a:r>
          </a:p>
          <a:p>
            <a:pPr algn="l" marL="0" indent="0" lvl="0">
              <a:lnSpc>
                <a:spcPts val="3359"/>
              </a:lnSpc>
            </a:pPr>
          </a:p>
          <a:p>
            <a:pPr algn="l" marL="0" indent="0" lvl="0">
              <a:lnSpc>
                <a:spcPts val="3359"/>
              </a:lnSpc>
            </a:pPr>
            <a:r>
              <a:rPr lang="en-US" b="true" sz="2799">
                <a:solidFill>
                  <a:srgbClr val="000000"/>
                </a:solidFill>
                <a:latin typeface="Calibri (MS) Bold"/>
                <a:ea typeface="Calibri (MS) Bold"/>
                <a:cs typeface="Calibri (MS) Bold"/>
                <a:sym typeface="Calibri (MS) Bold"/>
              </a:rPr>
              <a:t>Obrazy – aké obrazy sa vám práve vynárajú do mysle; niečo vizuálne.</a:t>
            </a:r>
          </a:p>
          <a:p>
            <a:pPr algn="l" marL="0" indent="0" lvl="0">
              <a:lnSpc>
                <a:spcPts val="3359"/>
              </a:lnSpc>
            </a:pPr>
          </a:p>
          <a:p>
            <a:pPr algn="l" marL="0" indent="0" lvl="0">
              <a:lnSpc>
                <a:spcPts val="3359"/>
              </a:lnSpc>
            </a:pPr>
            <a:r>
              <a:rPr lang="en-US" b="true" sz="2799">
                <a:solidFill>
                  <a:srgbClr val="000000"/>
                </a:solidFill>
                <a:latin typeface="Calibri (MS) Bold"/>
                <a:ea typeface="Calibri (MS) Bold"/>
                <a:cs typeface="Calibri (MS) Bold"/>
                <a:sym typeface="Calibri (MS) Bold"/>
              </a:rPr>
              <a:t>Pozorujte svoje emócie – všimnite si a pomenujte emóciu, ktorá sa vo vás deje – opíšte ju čo najlepšie – smutná, nahnevaná, vystrašená, šťastná...</a:t>
            </a:r>
          </a:p>
          <a:p>
            <a:pPr algn="l" marL="0" indent="0" lvl="0">
              <a:lnSpc>
                <a:spcPts val="3359"/>
              </a:lnSpc>
            </a:pPr>
          </a:p>
          <a:p>
            <a:pPr algn="l" marL="0" indent="0" lvl="0">
              <a:lnSpc>
                <a:spcPts val="3359"/>
              </a:lnSpc>
            </a:pPr>
            <a:r>
              <a:rPr lang="en-US" b="true" sz="2799">
                <a:solidFill>
                  <a:srgbClr val="000000"/>
                </a:solidFill>
                <a:latin typeface="Calibri (MS) Bold"/>
                <a:ea typeface="Calibri (MS) Bold"/>
                <a:cs typeface="Calibri (MS) Bold"/>
                <a:sym typeface="Calibri (MS) Bold"/>
              </a:rPr>
              <a:t>Myšlienky - aké sú vaše myšlienky?</a:t>
            </a:r>
          </a:p>
        </p:txBody>
      </p:sp>
      <p:sp>
        <p:nvSpPr>
          <p:cNvPr name="Freeform 6" id="6"/>
          <p:cNvSpPr/>
          <p:nvPr/>
        </p:nvSpPr>
        <p:spPr>
          <a:xfrm flipH="false" flipV="false" rot="0">
            <a:off x="16273462" y="8249122"/>
            <a:ext cx="2026842" cy="2026842"/>
          </a:xfrm>
          <a:custGeom>
            <a:avLst/>
            <a:gdLst/>
            <a:ahLst/>
            <a:cxnLst/>
            <a:rect r="r" b="b" t="t" l="l"/>
            <a:pathLst>
              <a:path h="2026842" w="2026842">
                <a:moveTo>
                  <a:pt x="0" y="0"/>
                </a:moveTo>
                <a:lnTo>
                  <a:pt x="2026842" y="0"/>
                </a:lnTo>
                <a:lnTo>
                  <a:pt x="2026842" y="2026842"/>
                </a:lnTo>
                <a:lnTo>
                  <a:pt x="0" y="2026842"/>
                </a:lnTo>
                <a:lnTo>
                  <a:pt x="0" y="0"/>
                </a:lnTo>
                <a:close/>
              </a:path>
            </a:pathLst>
          </a:custGeom>
          <a:blipFill>
            <a:blip r:embed="rId3"/>
            <a:stretch>
              <a:fillRect l="0" t="0" r="0" b="0"/>
            </a:stretch>
          </a:blipFill>
        </p:spPr>
      </p:sp>
      <p:sp>
        <p:nvSpPr>
          <p:cNvPr name="TextBox 7" id="7"/>
          <p:cNvSpPr txBox="true"/>
          <p:nvPr/>
        </p:nvSpPr>
        <p:spPr>
          <a:xfrm rot="0">
            <a:off x="1033952" y="8718367"/>
            <a:ext cx="10018392" cy="904875"/>
          </a:xfrm>
          <a:prstGeom prst="rect">
            <a:avLst/>
          </a:prstGeom>
        </p:spPr>
        <p:txBody>
          <a:bodyPr anchor="t" rtlCol="false" tIns="0" lIns="0" bIns="0" rIns="0">
            <a:spAutoFit/>
          </a:bodyPr>
          <a:lstStyle/>
          <a:p>
            <a:pPr algn="l" marL="0" indent="0" lvl="0">
              <a:lnSpc>
                <a:spcPts val="3359"/>
              </a:lnSpc>
            </a:pPr>
            <a:r>
              <a:rPr lang="en-US" sz="2799" i="true">
                <a:solidFill>
                  <a:srgbClr val="000000"/>
                </a:solidFill>
                <a:latin typeface="Calibri (MS) Italics"/>
                <a:ea typeface="Calibri (MS) Italics"/>
                <a:cs typeface="Calibri (MS) Italics"/>
                <a:sym typeface="Calibri (MS) Italics"/>
              </a:rPr>
              <a:t>Pomáha vám zlepšiť si uvedomenie toho, čo cítite, spomaliť veci a zistiť, čo sa s vami deje.</a:t>
            </a:r>
          </a:p>
        </p:txBody>
      </p:sp>
      <p:sp>
        <p:nvSpPr>
          <p:cNvPr name="Freeform 8" id="8"/>
          <p:cNvSpPr/>
          <p:nvPr/>
        </p:nvSpPr>
        <p:spPr>
          <a:xfrm flipH="false" flipV="false" rot="0">
            <a:off x="11571486" y="1615964"/>
            <a:ext cx="6276298" cy="6242950"/>
          </a:xfrm>
          <a:custGeom>
            <a:avLst/>
            <a:gdLst/>
            <a:ahLst/>
            <a:cxnLst/>
            <a:rect r="r" b="b" t="t" l="l"/>
            <a:pathLst>
              <a:path h="6242950" w="6276298">
                <a:moveTo>
                  <a:pt x="0" y="0"/>
                </a:moveTo>
                <a:lnTo>
                  <a:pt x="6276298" y="0"/>
                </a:lnTo>
                <a:lnTo>
                  <a:pt x="6276298" y="6242950"/>
                </a:lnTo>
                <a:lnTo>
                  <a:pt x="0" y="6242950"/>
                </a:lnTo>
                <a:lnTo>
                  <a:pt x="0" y="0"/>
                </a:lnTo>
                <a:close/>
              </a:path>
            </a:pathLst>
          </a:custGeom>
          <a:blipFill>
            <a:blip r:embed="rId4"/>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942512" y="-9094"/>
            <a:ext cx="15045198" cy="1733678"/>
          </a:xfrm>
          <a:prstGeom prst="rect">
            <a:avLst/>
          </a:prstGeom>
        </p:spPr>
        <p:txBody>
          <a:bodyPr anchor="t" rtlCol="false" tIns="0" lIns="0" bIns="0" rIns="0">
            <a:spAutoFit/>
          </a:bodyPr>
          <a:lstStyle/>
          <a:p>
            <a:pPr algn="l" marL="0" indent="0" lvl="0">
              <a:lnSpc>
                <a:spcPts val="13813"/>
              </a:lnSpc>
            </a:pPr>
            <a:r>
              <a:rPr lang="en-US" b="true" sz="7200">
                <a:solidFill>
                  <a:srgbClr val="92D050"/>
                </a:solidFill>
                <a:latin typeface="Calibri (MS) Bold"/>
                <a:ea typeface="Calibri (MS) Bold"/>
                <a:cs typeface="Calibri (MS) Bold"/>
                <a:sym typeface="Calibri (MS) Bold"/>
              </a:rPr>
              <a:t>Ako ovládať svoje emócie?</a:t>
            </a:r>
          </a:p>
        </p:txBody>
      </p:sp>
      <p:sp>
        <p:nvSpPr>
          <p:cNvPr name="TextBox 3" id="3"/>
          <p:cNvSpPr txBox="true"/>
          <p:nvPr/>
        </p:nvSpPr>
        <p:spPr>
          <a:xfrm rot="0">
            <a:off x="942512" y="1471349"/>
            <a:ext cx="14753066" cy="1114425"/>
          </a:xfrm>
          <a:prstGeom prst="rect">
            <a:avLst/>
          </a:prstGeom>
        </p:spPr>
        <p:txBody>
          <a:bodyPr anchor="t" rtlCol="false" tIns="0" lIns="0" bIns="0" rIns="0">
            <a:spAutoFit/>
          </a:bodyPr>
          <a:lstStyle/>
          <a:p>
            <a:pPr algn="l" marL="0" indent="0" lvl="0">
              <a:lnSpc>
                <a:spcPts val="7679"/>
              </a:lnSpc>
            </a:pPr>
            <a:r>
              <a:rPr lang="en-US" sz="6399">
                <a:solidFill>
                  <a:srgbClr val="F9B314"/>
                </a:solidFill>
                <a:latin typeface="Calibri (MS)"/>
                <a:ea typeface="Calibri (MS)"/>
                <a:cs typeface="Calibri (MS)"/>
                <a:sym typeface="Calibri (MS)"/>
              </a:rPr>
              <a:t>Samoregulácia: techniky</a:t>
            </a:r>
          </a:p>
        </p:txBody>
      </p:sp>
      <p:sp>
        <p:nvSpPr>
          <p:cNvPr name="TextBox 4" id="4"/>
          <p:cNvSpPr txBox="true"/>
          <p:nvPr/>
        </p:nvSpPr>
        <p:spPr>
          <a:xfrm rot="0">
            <a:off x="942512" y="2398422"/>
            <a:ext cx="18091212" cy="809625"/>
          </a:xfrm>
          <a:prstGeom prst="rect">
            <a:avLst/>
          </a:prstGeom>
        </p:spPr>
        <p:txBody>
          <a:bodyPr anchor="t" rtlCol="false" tIns="0" lIns="0" bIns="0" rIns="0">
            <a:spAutoFit/>
          </a:bodyPr>
          <a:lstStyle/>
          <a:p>
            <a:pPr algn="l" marL="0" indent="0" lvl="0">
              <a:lnSpc>
                <a:spcPts val="5759"/>
              </a:lnSpc>
            </a:pPr>
            <a:r>
              <a:rPr lang="en-US" sz="4800">
                <a:solidFill>
                  <a:srgbClr val="000000"/>
                </a:solidFill>
                <a:latin typeface="Calibri (MS)"/>
                <a:ea typeface="Calibri (MS)"/>
                <a:cs typeface="Calibri (MS)"/>
                <a:sym typeface="Calibri (MS)"/>
              </a:rPr>
              <a:t>Čo iné by mohlo fungovať, ak meditácia všímavosti nefunguje?</a:t>
            </a:r>
          </a:p>
        </p:txBody>
      </p:sp>
      <p:sp>
        <p:nvSpPr>
          <p:cNvPr name="TextBox 5" id="5"/>
          <p:cNvSpPr txBox="true"/>
          <p:nvPr/>
        </p:nvSpPr>
        <p:spPr>
          <a:xfrm rot="0">
            <a:off x="-170901" y="3159584"/>
            <a:ext cx="10389448" cy="6749415"/>
          </a:xfrm>
          <a:prstGeom prst="rect">
            <a:avLst/>
          </a:prstGeom>
        </p:spPr>
        <p:txBody>
          <a:bodyPr anchor="t" rtlCol="false" tIns="0" lIns="0" bIns="0" rIns="0">
            <a:spAutoFit/>
          </a:bodyPr>
          <a:lstStyle/>
          <a:p>
            <a:pPr algn="l" marL="1460238" indent="-486746" lvl="2">
              <a:lnSpc>
                <a:spcPts val="5039"/>
              </a:lnSpc>
              <a:buFont typeface="Arial"/>
              <a:buChar char="⚬"/>
            </a:pPr>
            <a:r>
              <a:rPr lang="en-US" sz="2799">
                <a:solidFill>
                  <a:srgbClr val="000000"/>
                </a:solidFill>
                <a:latin typeface="Calibri (MS)"/>
                <a:ea typeface="Calibri (MS)"/>
                <a:cs typeface="Calibri (MS)"/>
                <a:sym typeface="Calibri (MS)"/>
              </a:rPr>
              <a:t>Identifikujte svoje spúšťače </a:t>
            </a:r>
          </a:p>
          <a:p>
            <a:pPr algn="l" marL="1460238" indent="-486746" lvl="2">
              <a:lnSpc>
                <a:spcPts val="5039"/>
              </a:lnSpc>
              <a:buFont typeface="Arial"/>
              <a:buChar char="⚬"/>
            </a:pPr>
            <a:r>
              <a:rPr lang="en-US" sz="2799">
                <a:solidFill>
                  <a:srgbClr val="000000"/>
                </a:solidFill>
                <a:latin typeface="Calibri (MS)"/>
                <a:ea typeface="Calibri (MS)"/>
                <a:cs typeface="Calibri (MS)"/>
                <a:sym typeface="Calibri (MS)"/>
              </a:rPr>
              <a:t>Pravidlo 3 na precvičenie</a:t>
            </a:r>
          </a:p>
          <a:p>
            <a:pPr algn="l" marL="1251634" indent="-417211" lvl="2">
              <a:lnSpc>
                <a:spcPts val="4320"/>
              </a:lnSpc>
            </a:pPr>
            <a:r>
              <a:rPr lang="en-US" sz="2400" i="true">
                <a:solidFill>
                  <a:srgbClr val="000000"/>
                </a:solidFill>
                <a:latin typeface="Calibri (MS) Italics"/>
                <a:ea typeface="Calibri (MS) Italics"/>
                <a:cs typeface="Calibri (MS) Italics"/>
                <a:sym typeface="Calibri (MS) Italics"/>
              </a:rPr>
              <a:t>Pozri sa do diaľky a povedz tri veci, ktoré vidíš. Potom sa zastav a pomenuj tri zvuky, ktoré počuješ. Nakoniec si na chvíľu všimnite tri časti svojho tela a pohnite nimi.</a:t>
            </a:r>
          </a:p>
          <a:p>
            <a:pPr algn="l" marL="1460238" indent="-486746" lvl="2">
              <a:lnSpc>
                <a:spcPts val="5039"/>
              </a:lnSpc>
              <a:buFont typeface="Arial"/>
              <a:buChar char="⚬"/>
            </a:pPr>
            <a:r>
              <a:rPr lang="en-US" sz="2799" i="true">
                <a:solidFill>
                  <a:srgbClr val="000000"/>
                </a:solidFill>
                <a:latin typeface="Calibri (MS) Italics"/>
                <a:ea typeface="Calibri (MS) Italics"/>
                <a:cs typeface="Calibri (MS) Italics"/>
                <a:sym typeface="Calibri (MS) Italics"/>
              </a:rPr>
              <a:t>Prechádzka v prírode</a:t>
            </a:r>
          </a:p>
          <a:p>
            <a:pPr algn="l" marL="1460238" indent="-486746" lvl="2">
              <a:lnSpc>
                <a:spcPts val="5039"/>
              </a:lnSpc>
              <a:buFont typeface="Arial"/>
              <a:buChar char="⚬"/>
            </a:pPr>
            <a:r>
              <a:rPr lang="en-US" sz="2799" i="true">
                <a:solidFill>
                  <a:srgbClr val="000000"/>
                </a:solidFill>
                <a:latin typeface="Calibri (MS) Italics"/>
                <a:ea typeface="Calibri (MS) Italics"/>
                <a:cs typeface="Calibri (MS) Italics"/>
                <a:sym typeface="Calibri (MS) Italics"/>
              </a:rPr>
              <a:t>Odmeňte sa.</a:t>
            </a:r>
          </a:p>
          <a:p>
            <a:pPr algn="l" marL="1460238" indent="-486746" lvl="2">
              <a:lnSpc>
                <a:spcPts val="5039"/>
              </a:lnSpc>
              <a:buFont typeface="Arial"/>
              <a:buChar char="⚬"/>
            </a:pPr>
            <a:r>
              <a:rPr lang="en-US" sz="2799" i="true">
                <a:solidFill>
                  <a:srgbClr val="000000"/>
                </a:solidFill>
                <a:latin typeface="Roboto Italics"/>
                <a:ea typeface="Roboto Italics"/>
                <a:cs typeface="Roboto Italics"/>
                <a:sym typeface="Roboto Italics"/>
              </a:rPr>
              <a:t>Nadýchnite sa. Fyziologický vzdych.</a:t>
            </a:r>
          </a:p>
          <a:p>
            <a:pPr algn="l" marL="1460238" indent="-486746" lvl="2">
              <a:lnSpc>
                <a:spcPts val="5039"/>
              </a:lnSpc>
            </a:pPr>
            <a:r>
              <a:rPr lang="en-US" sz="2799" i="true" u="sng">
                <a:solidFill>
                  <a:srgbClr val="000000"/>
                </a:solidFill>
                <a:latin typeface="Calibri (MS) Italics"/>
                <a:ea typeface="Calibri (MS) Italics"/>
                <a:cs typeface="Calibri (MS) Italics"/>
                <a:sym typeface="Calibri (MS) Italics"/>
              </a:rPr>
              <a:t>(dva nádychy a následný predĺžený výdych)</a:t>
            </a:r>
          </a:p>
          <a:p>
            <a:pPr algn="l" marL="1460238" indent="-486746" lvl="2">
              <a:lnSpc>
                <a:spcPts val="5039"/>
              </a:lnSpc>
              <a:buFont typeface="Arial"/>
              <a:buChar char="⚬"/>
            </a:pPr>
            <a:r>
              <a:rPr lang="en-US" sz="2799" i="true" u="sng">
                <a:solidFill>
                  <a:srgbClr val="000000"/>
                </a:solidFill>
                <a:latin typeface="Calibri (MS) Italics"/>
                <a:ea typeface="Calibri (MS) Italics"/>
                <a:cs typeface="Calibri (MS) Italics"/>
                <a:sym typeface="Calibri (MS) Italics"/>
              </a:rPr>
              <a:t>Uvoľnite sa, sval po svale</a:t>
            </a:r>
          </a:p>
          <a:p>
            <a:pPr algn="l" marL="1460238" indent="-486746" lvl="2">
              <a:lnSpc>
                <a:spcPts val="5039"/>
              </a:lnSpc>
              <a:buFont typeface="Arial"/>
              <a:buChar char="⚬"/>
            </a:pPr>
            <a:r>
              <a:rPr lang="en-US" sz="2799" i="true" u="sng">
                <a:solidFill>
                  <a:srgbClr val="000000"/>
                </a:solidFill>
                <a:latin typeface="Calibri (MS) Italics"/>
                <a:ea typeface="Calibri (MS) Italics"/>
                <a:cs typeface="Calibri (MS) Italics"/>
                <a:sym typeface="Calibri (MS) Italics"/>
              </a:rPr>
              <a:t>Snažte sa držať svojho časového pásma.</a:t>
            </a:r>
          </a:p>
        </p:txBody>
      </p:sp>
      <p:pic>
        <p:nvPicPr>
          <p:cNvPr name="Picture 6" id="6">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1315" b="0"/>
          <a:stretch>
            <a:fillRect/>
          </a:stretch>
        </p:blipFill>
        <p:spPr>
          <a:xfrm flipH="false" flipV="false" rot="0">
            <a:off x="10434984" y="4343400"/>
            <a:ext cx="7416856" cy="4227608"/>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6"/>
                </p:tgtEl>
              </p:cMediaNode>
            </p:video>
          </p:childTnLst>
        </p:cTn>
      </p:par>
    </p:tnLst>
  </p:timing>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803378" y="6623825"/>
            <a:ext cx="4520800" cy="1559052"/>
          </a:xfrm>
          <a:prstGeom prst="rect">
            <a:avLst/>
          </a:prstGeom>
        </p:spPr>
        <p:txBody>
          <a:bodyPr anchor="t" rtlCol="false" tIns="0" lIns="0" bIns="0" rIns="0">
            <a:spAutoFit/>
          </a:bodyPr>
          <a:lstStyle/>
          <a:p>
            <a:pPr algn="l" marL="0" indent="0" lvl="0">
              <a:lnSpc>
                <a:spcPts val="2483"/>
              </a:lnSpc>
            </a:pPr>
            <a:r>
              <a:rPr lang="en-US" sz="1800">
                <a:solidFill>
                  <a:srgbClr val="000000"/>
                </a:solidFill>
                <a:latin typeface="Inter"/>
                <a:ea typeface="Inter"/>
                <a:cs typeface="Inter"/>
                <a:sym typeface="Inter"/>
              </a:rPr>
              <a:t>Rozvíjanie našich kognitívnych schopností prijímaním rôznych perspektív, hodnotením informácií a chápaním sveta ako prepojeného celku je nevyhnutné pre múdre rozhodovanie.</a:t>
            </a:r>
          </a:p>
        </p:txBody>
      </p:sp>
      <p:sp>
        <p:nvSpPr>
          <p:cNvPr name="TextBox 3" id="3"/>
          <p:cNvSpPr txBox="true"/>
          <p:nvPr/>
        </p:nvSpPr>
        <p:spPr>
          <a:xfrm rot="0">
            <a:off x="10070737" y="1825530"/>
            <a:ext cx="7121800" cy="5838952"/>
          </a:xfrm>
          <a:prstGeom prst="rect">
            <a:avLst/>
          </a:prstGeom>
        </p:spPr>
        <p:txBody>
          <a:bodyPr anchor="t" rtlCol="false" tIns="0" lIns="0" bIns="0" rIns="0">
            <a:spAutoFit/>
          </a:bodyPr>
          <a:lstStyle/>
          <a:p>
            <a:pPr algn="l" marL="0" indent="0" lvl="0">
              <a:lnSpc>
                <a:spcPts val="2483"/>
              </a:lnSpc>
            </a:pPr>
            <a:r>
              <a:rPr lang="en-US" b="true" sz="1800">
                <a:solidFill>
                  <a:srgbClr val="000000"/>
                </a:solidFill>
                <a:latin typeface="Inter Bold"/>
                <a:ea typeface="Inter Bold"/>
                <a:cs typeface="Inter Bold"/>
                <a:sym typeface="Inter Bold"/>
              </a:rPr>
              <a:t>Kritické myslenie</a:t>
            </a:r>
          </a:p>
          <a:p>
            <a:pPr algn="l" marL="0" indent="0" lvl="0">
              <a:lnSpc>
                <a:spcPts val="2483"/>
              </a:lnSpc>
            </a:pPr>
            <a:r>
              <a:rPr lang="en-US" b="true" sz="1800">
                <a:solidFill>
                  <a:srgbClr val="000000"/>
                </a:solidFill>
                <a:latin typeface="Inter Bold"/>
                <a:ea typeface="Inter Bold"/>
                <a:cs typeface="Inter Bold"/>
                <a:sym typeface="Inter Bold"/>
              </a:rPr>
              <a:t>Zručnosti v kritickom preskúmaní platnosti názorov, dôkazov a plánov.</a:t>
            </a:r>
          </a:p>
          <a:p>
            <a:pPr algn="l" marL="0" indent="0" lvl="0">
              <a:lnSpc>
                <a:spcPts val="2483"/>
              </a:lnSpc>
            </a:pPr>
          </a:p>
          <a:p>
            <a:pPr algn="l" marL="0" indent="0" lvl="0">
              <a:lnSpc>
                <a:spcPts val="1448"/>
              </a:lnSpc>
            </a:pPr>
            <a:r>
              <a:rPr lang="en-US" b="true" sz="1050">
                <a:solidFill>
                  <a:srgbClr val="000000"/>
                </a:solidFill>
                <a:latin typeface="Arial Bold"/>
                <a:ea typeface="Arial Bold"/>
                <a:cs typeface="Arial Bold"/>
                <a:sym typeface="Arial Bold"/>
              </a:rPr>
              <a:t>Povedomie o komplexnosti</a:t>
            </a:r>
          </a:p>
          <a:p>
            <a:pPr algn="l" marL="0" indent="0" lvl="0">
              <a:lnSpc>
                <a:spcPts val="2483"/>
              </a:lnSpc>
            </a:pPr>
            <a:r>
              <a:rPr lang="en-US" b="true" sz="1800">
                <a:solidFill>
                  <a:srgbClr val="000000"/>
                </a:solidFill>
                <a:latin typeface="Inter Bold"/>
                <a:ea typeface="Inter Bold"/>
                <a:cs typeface="Inter Bold"/>
                <a:sym typeface="Inter Bold"/>
              </a:rPr>
              <a:t>Pochopenie a zručnosti v práci s komplexnými a systémovými stavmi a kauzalitami.</a:t>
            </a:r>
          </a:p>
          <a:p>
            <a:pPr algn="l" marL="0" indent="0" lvl="0">
              <a:lnSpc>
                <a:spcPts val="2483"/>
              </a:lnSpc>
            </a:pPr>
          </a:p>
          <a:p>
            <a:pPr algn="l" marL="0" indent="0" lvl="0">
              <a:lnSpc>
                <a:spcPts val="2483"/>
              </a:lnSpc>
            </a:pPr>
            <a:r>
              <a:rPr lang="en-US" b="true" sz="1800">
                <a:solidFill>
                  <a:srgbClr val="000000"/>
                </a:solidFill>
                <a:latin typeface="Inter Bold"/>
                <a:ea typeface="Inter Bold"/>
                <a:cs typeface="Inter Bold"/>
                <a:sym typeface="Inter Bold"/>
              </a:rPr>
              <a:t>Perspektívne zručnosti</a:t>
            </a:r>
          </a:p>
          <a:p>
            <a:pPr algn="l" marL="0" indent="0" lvl="0">
              <a:lnSpc>
                <a:spcPts val="2483"/>
              </a:lnSpc>
            </a:pPr>
            <a:r>
              <a:rPr lang="en-US" b="true" sz="1800">
                <a:solidFill>
                  <a:srgbClr val="000000"/>
                </a:solidFill>
                <a:latin typeface="Inter Bold"/>
                <a:ea typeface="Inter Bold"/>
                <a:cs typeface="Inter Bold"/>
                <a:sym typeface="Inter Bold"/>
              </a:rPr>
              <a:t>Zručnosti v oblasti vyhľadávania, chápania a aktívneho využívania poznatkov z protichodných perspektív.</a:t>
            </a:r>
          </a:p>
          <a:p>
            <a:pPr algn="l" marL="0" indent="0" lvl="0">
              <a:lnSpc>
                <a:spcPts val="2483"/>
              </a:lnSpc>
            </a:pPr>
          </a:p>
          <a:p>
            <a:pPr algn="l" marL="0" indent="0" lvl="0">
              <a:lnSpc>
                <a:spcPts val="2483"/>
              </a:lnSpc>
            </a:pPr>
            <a:r>
              <a:rPr lang="en-US" b="true" sz="1800">
                <a:solidFill>
                  <a:srgbClr val="000000"/>
                </a:solidFill>
                <a:latin typeface="Inter Bold"/>
                <a:ea typeface="Inter Bold"/>
                <a:cs typeface="Inter Bold"/>
                <a:sym typeface="Inter Bold"/>
              </a:rPr>
              <a:t>Vytváranie zmyslu</a:t>
            </a:r>
          </a:p>
          <a:p>
            <a:pPr algn="l" marL="0" indent="0" lvl="0">
              <a:lnSpc>
                <a:spcPts val="2483"/>
              </a:lnSpc>
            </a:pPr>
            <a:r>
              <a:rPr lang="en-US" b="true" sz="1800">
                <a:solidFill>
                  <a:srgbClr val="000000"/>
                </a:solidFill>
                <a:latin typeface="Inter Bold"/>
                <a:ea typeface="Inter Bold"/>
                <a:cs typeface="Inter Bold"/>
                <a:sym typeface="Inter Bold"/>
              </a:rPr>
              <a:t>Zručnosti v rozpoznávaní vzorcov, štruktúrovaní neznámeho a schopnosti vedome vytvárať príbehy.</a:t>
            </a:r>
          </a:p>
          <a:p>
            <a:pPr algn="l" marL="0" indent="0" lvl="0">
              <a:lnSpc>
                <a:spcPts val="2483"/>
              </a:lnSpc>
            </a:pPr>
          </a:p>
          <a:p>
            <a:pPr algn="l" marL="0" indent="0" lvl="0">
              <a:lnSpc>
                <a:spcPts val="2483"/>
              </a:lnSpc>
            </a:pPr>
            <a:r>
              <a:rPr lang="en-US" b="true" sz="1800">
                <a:solidFill>
                  <a:srgbClr val="000000"/>
                </a:solidFill>
                <a:latin typeface="Inter Bold"/>
                <a:ea typeface="Inter Bold"/>
                <a:cs typeface="Inter Bold"/>
                <a:sym typeface="Inter Bold"/>
              </a:rPr>
              <a:t>Dlhodobá orientácia a vízia</a:t>
            </a:r>
          </a:p>
          <a:p>
            <a:pPr algn="l" marL="0" indent="0" lvl="0">
              <a:lnSpc>
                <a:spcPts val="2483"/>
              </a:lnSpc>
            </a:pPr>
            <a:r>
              <a:rPr lang="en-US" b="true" sz="1800">
                <a:solidFill>
                  <a:srgbClr val="000000"/>
                </a:solidFill>
                <a:latin typeface="Inter Bold"/>
                <a:ea typeface="Inter Bold"/>
                <a:cs typeface="Inter Bold"/>
                <a:sym typeface="Inter Bold"/>
              </a:rPr>
              <a:t>Dlhodobá orientácia a schopnosť formulovať a udržiavať si záväzok k víziám týkajúcim sa širšieho kontextu.</a:t>
            </a:r>
          </a:p>
        </p:txBody>
      </p:sp>
      <p:sp>
        <p:nvSpPr>
          <p:cNvPr name="TextBox 4" id="4"/>
          <p:cNvSpPr txBox="true"/>
          <p:nvPr/>
        </p:nvSpPr>
        <p:spPr>
          <a:xfrm rot="0">
            <a:off x="1803417" y="4455640"/>
            <a:ext cx="5248000" cy="1514475"/>
          </a:xfrm>
          <a:prstGeom prst="rect">
            <a:avLst/>
          </a:prstGeom>
        </p:spPr>
        <p:txBody>
          <a:bodyPr anchor="t" rtlCol="false" tIns="0" lIns="0" bIns="0" rIns="0">
            <a:spAutoFit/>
          </a:bodyPr>
          <a:lstStyle/>
          <a:p>
            <a:pPr algn="l" marL="0" indent="0" lvl="0">
              <a:lnSpc>
                <a:spcPts val="8189"/>
              </a:lnSpc>
            </a:pPr>
            <a:r>
              <a:rPr lang="en-US" b="true" sz="6825">
                <a:solidFill>
                  <a:srgbClr val="000000"/>
                </a:solidFill>
                <a:latin typeface="Inter Bold"/>
                <a:ea typeface="Inter Bold"/>
                <a:cs typeface="Inter Bold"/>
                <a:sym typeface="Inter Bold"/>
              </a:rPr>
              <a:t>Myslenie</a:t>
            </a:r>
          </a:p>
          <a:p>
            <a:pPr algn="l" marL="0" indent="0" lvl="0">
              <a:lnSpc>
                <a:spcPts val="3869"/>
              </a:lnSpc>
            </a:pPr>
            <a:r>
              <a:rPr lang="en-US" b="true" sz="3225">
                <a:solidFill>
                  <a:srgbClr val="000000"/>
                </a:solidFill>
                <a:latin typeface="Inter Medium"/>
                <a:ea typeface="Inter Medium"/>
                <a:cs typeface="Inter Medium"/>
                <a:sym typeface="Inter Medium"/>
              </a:rPr>
              <a:t>Kognitívne zručnosti</a:t>
            </a:r>
          </a:p>
        </p:txBody>
      </p:sp>
      <p:sp>
        <p:nvSpPr>
          <p:cNvPr name="Freeform 5" id="5"/>
          <p:cNvSpPr/>
          <p:nvPr/>
        </p:nvSpPr>
        <p:spPr>
          <a:xfrm flipH="false" flipV="false" rot="0">
            <a:off x="1416650" y="1032497"/>
            <a:ext cx="3318337" cy="3321400"/>
          </a:xfrm>
          <a:custGeom>
            <a:avLst/>
            <a:gdLst/>
            <a:ahLst/>
            <a:cxnLst/>
            <a:rect r="r" b="b" t="t" l="l"/>
            <a:pathLst>
              <a:path h="3321400" w="3318337">
                <a:moveTo>
                  <a:pt x="0" y="0"/>
                </a:moveTo>
                <a:lnTo>
                  <a:pt x="3318337" y="0"/>
                </a:lnTo>
                <a:lnTo>
                  <a:pt x="3318337" y="3321400"/>
                </a:lnTo>
                <a:lnTo>
                  <a:pt x="0" y="3321400"/>
                </a:lnTo>
                <a:lnTo>
                  <a:pt x="0" y="0"/>
                </a:lnTo>
                <a:close/>
              </a:path>
            </a:pathLst>
          </a:custGeom>
          <a:blipFill>
            <a:blip r:embed="rId2"/>
            <a:stretch>
              <a:fillRect l="0" t="0" r="0" b="0"/>
            </a:stretch>
          </a:blipFill>
        </p:spPr>
      </p:sp>
      <p:sp>
        <p:nvSpPr>
          <p:cNvPr name="Freeform 6" id="6"/>
          <p:cNvSpPr/>
          <p:nvPr/>
        </p:nvSpPr>
        <p:spPr>
          <a:xfrm flipH="false" flipV="false" rot="0">
            <a:off x="8325837" y="1487400"/>
            <a:ext cx="1551853" cy="1553273"/>
          </a:xfrm>
          <a:custGeom>
            <a:avLst/>
            <a:gdLst/>
            <a:ahLst/>
            <a:cxnLst/>
            <a:rect r="r" b="b" t="t" l="l"/>
            <a:pathLst>
              <a:path h="1553273" w="1551853">
                <a:moveTo>
                  <a:pt x="0" y="0"/>
                </a:moveTo>
                <a:lnTo>
                  <a:pt x="1551853" y="0"/>
                </a:lnTo>
                <a:lnTo>
                  <a:pt x="1551853" y="1553273"/>
                </a:lnTo>
                <a:lnTo>
                  <a:pt x="0" y="1553273"/>
                </a:lnTo>
                <a:lnTo>
                  <a:pt x="0" y="0"/>
                </a:lnTo>
                <a:close/>
              </a:path>
            </a:pathLst>
          </a:custGeom>
          <a:blipFill>
            <a:blip r:embed="rId3"/>
            <a:stretch>
              <a:fillRect l="0" t="0" r="0" b="0"/>
            </a:stretch>
          </a:blipFill>
        </p:spPr>
      </p:sp>
      <p:sp>
        <p:nvSpPr>
          <p:cNvPr name="Freeform 7" id="7"/>
          <p:cNvSpPr/>
          <p:nvPr/>
        </p:nvSpPr>
        <p:spPr>
          <a:xfrm flipH="false" flipV="false" rot="0">
            <a:off x="8325837" y="2900350"/>
            <a:ext cx="1551853" cy="1553273"/>
          </a:xfrm>
          <a:custGeom>
            <a:avLst/>
            <a:gdLst/>
            <a:ahLst/>
            <a:cxnLst/>
            <a:rect r="r" b="b" t="t" l="l"/>
            <a:pathLst>
              <a:path h="1553273" w="1551853">
                <a:moveTo>
                  <a:pt x="0" y="0"/>
                </a:moveTo>
                <a:lnTo>
                  <a:pt x="1551853" y="0"/>
                </a:lnTo>
                <a:lnTo>
                  <a:pt x="1551853" y="1553273"/>
                </a:lnTo>
                <a:lnTo>
                  <a:pt x="0" y="1553273"/>
                </a:lnTo>
                <a:lnTo>
                  <a:pt x="0" y="0"/>
                </a:lnTo>
                <a:close/>
              </a:path>
            </a:pathLst>
          </a:custGeom>
          <a:blipFill>
            <a:blip r:embed="rId4"/>
            <a:stretch>
              <a:fillRect l="0" t="0" r="0" b="0"/>
            </a:stretch>
          </a:blipFill>
        </p:spPr>
      </p:sp>
      <p:sp>
        <p:nvSpPr>
          <p:cNvPr name="Freeform 8" id="8"/>
          <p:cNvSpPr/>
          <p:nvPr/>
        </p:nvSpPr>
        <p:spPr>
          <a:xfrm flipH="false" flipV="false" rot="0">
            <a:off x="8325837" y="4358100"/>
            <a:ext cx="1551853" cy="1553273"/>
          </a:xfrm>
          <a:custGeom>
            <a:avLst/>
            <a:gdLst/>
            <a:ahLst/>
            <a:cxnLst/>
            <a:rect r="r" b="b" t="t" l="l"/>
            <a:pathLst>
              <a:path h="1553273" w="1551853">
                <a:moveTo>
                  <a:pt x="0" y="0"/>
                </a:moveTo>
                <a:lnTo>
                  <a:pt x="1551853" y="0"/>
                </a:lnTo>
                <a:lnTo>
                  <a:pt x="1551853" y="1553273"/>
                </a:lnTo>
                <a:lnTo>
                  <a:pt x="0" y="1553273"/>
                </a:lnTo>
                <a:lnTo>
                  <a:pt x="0" y="0"/>
                </a:lnTo>
                <a:close/>
              </a:path>
            </a:pathLst>
          </a:custGeom>
          <a:blipFill>
            <a:blip r:embed="rId5"/>
            <a:stretch>
              <a:fillRect l="0" t="0" r="0" b="0"/>
            </a:stretch>
          </a:blipFill>
        </p:spPr>
      </p:sp>
      <p:sp>
        <p:nvSpPr>
          <p:cNvPr name="Freeform 9" id="9"/>
          <p:cNvSpPr/>
          <p:nvPr/>
        </p:nvSpPr>
        <p:spPr>
          <a:xfrm flipH="false" flipV="false" rot="0">
            <a:off x="8325837" y="5770050"/>
            <a:ext cx="1551853" cy="1553273"/>
          </a:xfrm>
          <a:custGeom>
            <a:avLst/>
            <a:gdLst/>
            <a:ahLst/>
            <a:cxnLst/>
            <a:rect r="r" b="b" t="t" l="l"/>
            <a:pathLst>
              <a:path h="1553273" w="1551853">
                <a:moveTo>
                  <a:pt x="0" y="0"/>
                </a:moveTo>
                <a:lnTo>
                  <a:pt x="1551853" y="0"/>
                </a:lnTo>
                <a:lnTo>
                  <a:pt x="1551853" y="1553273"/>
                </a:lnTo>
                <a:lnTo>
                  <a:pt x="0" y="1553273"/>
                </a:lnTo>
                <a:lnTo>
                  <a:pt x="0" y="0"/>
                </a:lnTo>
                <a:close/>
              </a:path>
            </a:pathLst>
          </a:custGeom>
          <a:blipFill>
            <a:blip r:embed="rId6"/>
            <a:stretch>
              <a:fillRect l="0" t="0" r="0" b="0"/>
            </a:stretch>
          </a:blipFill>
        </p:spPr>
      </p:sp>
      <p:sp>
        <p:nvSpPr>
          <p:cNvPr name="Freeform 10" id="10"/>
          <p:cNvSpPr/>
          <p:nvPr/>
        </p:nvSpPr>
        <p:spPr>
          <a:xfrm flipH="false" flipV="false" rot="0">
            <a:off x="8325837" y="7228850"/>
            <a:ext cx="1551853" cy="1553273"/>
          </a:xfrm>
          <a:custGeom>
            <a:avLst/>
            <a:gdLst/>
            <a:ahLst/>
            <a:cxnLst/>
            <a:rect r="r" b="b" t="t" l="l"/>
            <a:pathLst>
              <a:path h="1553273" w="1551853">
                <a:moveTo>
                  <a:pt x="0" y="0"/>
                </a:moveTo>
                <a:lnTo>
                  <a:pt x="1551853" y="0"/>
                </a:lnTo>
                <a:lnTo>
                  <a:pt x="1551853" y="1553274"/>
                </a:lnTo>
                <a:lnTo>
                  <a:pt x="0" y="1553274"/>
                </a:lnTo>
                <a:lnTo>
                  <a:pt x="0" y="0"/>
                </a:lnTo>
                <a:close/>
              </a:path>
            </a:pathLst>
          </a:custGeom>
          <a:blipFill>
            <a:blip r:embed="rId7"/>
            <a:stretch>
              <a:fillRect l="0" t="0" r="0" b="0"/>
            </a:stretch>
          </a:blipFill>
        </p:spPr>
      </p:sp>
      <p:sp>
        <p:nvSpPr>
          <p:cNvPr name="Freeform 11" id="11"/>
          <p:cNvSpPr/>
          <p:nvPr/>
        </p:nvSpPr>
        <p:spPr>
          <a:xfrm flipH="false" flipV="false" rot="0">
            <a:off x="17599631" y="2687531"/>
            <a:ext cx="1377713" cy="5102682"/>
          </a:xfrm>
          <a:custGeom>
            <a:avLst/>
            <a:gdLst/>
            <a:ahLst/>
            <a:cxnLst/>
            <a:rect r="r" b="b" t="t" l="l"/>
            <a:pathLst>
              <a:path h="5102682" w="1377713">
                <a:moveTo>
                  <a:pt x="0" y="0"/>
                </a:moveTo>
                <a:lnTo>
                  <a:pt x="1377713" y="0"/>
                </a:lnTo>
                <a:lnTo>
                  <a:pt x="1377713" y="5102682"/>
                </a:lnTo>
                <a:lnTo>
                  <a:pt x="0" y="5102682"/>
                </a:lnTo>
                <a:lnTo>
                  <a:pt x="0" y="0"/>
                </a:lnTo>
                <a:close/>
              </a:path>
            </a:pathLst>
          </a:custGeom>
          <a:blipFill>
            <a:blip r:embed="rId8"/>
            <a:stretch>
              <a:fillRect l="-203352" t="-17939" r="-211463" b="-21059"/>
            </a:stretch>
          </a:blipFill>
        </p:spPr>
      </p:sp>
      <p:sp>
        <p:nvSpPr>
          <p:cNvPr name="Freeform 12" id="12"/>
          <p:cNvSpPr/>
          <p:nvPr/>
        </p:nvSpPr>
        <p:spPr>
          <a:xfrm flipH="false" flipV="false" rot="0">
            <a:off x="-574069" y="2687531"/>
            <a:ext cx="1377712" cy="5102682"/>
          </a:xfrm>
          <a:custGeom>
            <a:avLst/>
            <a:gdLst/>
            <a:ahLst/>
            <a:cxnLst/>
            <a:rect r="r" b="b" t="t" l="l"/>
            <a:pathLst>
              <a:path h="5102682" w="1377712">
                <a:moveTo>
                  <a:pt x="0" y="0"/>
                </a:moveTo>
                <a:lnTo>
                  <a:pt x="1377713" y="0"/>
                </a:lnTo>
                <a:lnTo>
                  <a:pt x="1377713" y="5102682"/>
                </a:lnTo>
                <a:lnTo>
                  <a:pt x="0" y="5102682"/>
                </a:lnTo>
                <a:lnTo>
                  <a:pt x="0" y="0"/>
                </a:lnTo>
                <a:close/>
              </a:path>
            </a:pathLst>
          </a:custGeom>
          <a:blipFill>
            <a:blip r:embed="rId8"/>
            <a:stretch>
              <a:fillRect l="-203352" t="-17939" r="-211463" b="-21059"/>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45741" y="6924825"/>
            <a:ext cx="4520800" cy="1559052"/>
          </a:xfrm>
          <a:prstGeom prst="rect">
            <a:avLst/>
          </a:prstGeom>
        </p:spPr>
        <p:txBody>
          <a:bodyPr anchor="t" rtlCol="false" tIns="0" lIns="0" bIns="0" rIns="0">
            <a:spAutoFit/>
          </a:bodyPr>
          <a:lstStyle/>
          <a:p>
            <a:pPr algn="l" marL="0" indent="0" lvl="0">
              <a:lnSpc>
                <a:spcPts val="2483"/>
              </a:lnSpc>
            </a:pPr>
            <a:r>
              <a:rPr lang="en-US" sz="1800">
                <a:solidFill>
                  <a:srgbClr val="000000"/>
                </a:solidFill>
                <a:latin typeface="Inter"/>
                <a:ea typeface="Inter"/>
                <a:cs typeface="Inter"/>
                <a:sym typeface="Inter"/>
              </a:rPr>
              <a:t>Váženie si, starostlivosť a pocit spojenia s ostatnými, ako sú susedia, budúce generácie alebo biosféra, nám pomáha vytvárať spravodlivejšie a udržateľnejšie systémy a spoločnosti pre všetkých.</a:t>
            </a:r>
          </a:p>
        </p:txBody>
      </p:sp>
      <p:sp>
        <p:nvSpPr>
          <p:cNvPr name="TextBox 3" id="3"/>
          <p:cNvSpPr txBox="true"/>
          <p:nvPr/>
        </p:nvSpPr>
        <p:spPr>
          <a:xfrm rot="0">
            <a:off x="9967331" y="2707708"/>
            <a:ext cx="7121800" cy="5330952"/>
          </a:xfrm>
          <a:prstGeom prst="rect">
            <a:avLst/>
          </a:prstGeom>
        </p:spPr>
        <p:txBody>
          <a:bodyPr anchor="t" rtlCol="false" tIns="0" lIns="0" bIns="0" rIns="0">
            <a:spAutoFit/>
          </a:bodyPr>
          <a:lstStyle/>
          <a:p>
            <a:pPr algn="l" marL="0" indent="0" lvl="0">
              <a:lnSpc>
                <a:spcPts val="2483"/>
              </a:lnSpc>
            </a:pPr>
            <a:r>
              <a:rPr lang="en-US" b="true" sz="1800">
                <a:solidFill>
                  <a:srgbClr val="000000"/>
                </a:solidFill>
                <a:latin typeface="Inter Bold"/>
                <a:ea typeface="Inter Bold"/>
                <a:cs typeface="Inter Bold"/>
                <a:sym typeface="Inter Bold"/>
              </a:rPr>
              <a:t>Ocenenie</a:t>
            </a:r>
          </a:p>
          <a:p>
            <a:pPr algn="l" marL="0" indent="0" lvl="0">
              <a:lnSpc>
                <a:spcPts val="2483"/>
              </a:lnSpc>
            </a:pPr>
            <a:r>
              <a:rPr lang="en-US" b="true" sz="1800">
                <a:solidFill>
                  <a:srgbClr val="000000"/>
                </a:solidFill>
                <a:latin typeface="Inter Bold"/>
                <a:ea typeface="Inter Bold"/>
                <a:cs typeface="Inter Bold"/>
                <a:sym typeface="Inter Bold"/>
              </a:rPr>
              <a:t>Vzťahovať sa k ostatným a k svetu so základným pocitom vďačnosti, uznania a radosti.</a:t>
            </a:r>
          </a:p>
          <a:p>
            <a:pPr algn="l" marL="0" indent="0" lvl="0">
              <a:lnSpc>
                <a:spcPts val="2483"/>
              </a:lnSpc>
            </a:pPr>
          </a:p>
          <a:p>
            <a:pPr algn="l" marL="0" indent="0" lvl="0">
              <a:lnSpc>
                <a:spcPts val="2483"/>
              </a:lnSpc>
            </a:pPr>
            <a:r>
              <a:rPr lang="en-US" b="true" sz="1800">
                <a:solidFill>
                  <a:srgbClr val="000000"/>
                </a:solidFill>
                <a:latin typeface="Arial Bold"/>
                <a:ea typeface="Arial Bold"/>
                <a:cs typeface="Arial Bold"/>
                <a:sym typeface="Arial Bold"/>
              </a:rPr>
              <a:t>Prepojenosť</a:t>
            </a:r>
          </a:p>
          <a:p>
            <a:pPr algn="l" marL="0" indent="0" lvl="0">
              <a:lnSpc>
                <a:spcPts val="2483"/>
              </a:lnSpc>
            </a:pPr>
            <a:r>
              <a:rPr lang="en-US" b="true" sz="1800">
                <a:solidFill>
                  <a:srgbClr val="000000"/>
                </a:solidFill>
                <a:latin typeface="Inter Bold"/>
                <a:ea typeface="Inter Bold"/>
                <a:cs typeface="Inter Bold"/>
                <a:sym typeface="Inter Bold"/>
              </a:rPr>
              <a:t>Mať silný zmysel pre prepojenie s väčším celkom a/alebo byť súčasťou väčšieho celku, ako je komunita, ľudstvo alebo globálny ekosystém</a:t>
            </a:r>
          </a:p>
          <a:p>
            <a:pPr algn="l" marL="0" indent="0" lvl="0">
              <a:lnSpc>
                <a:spcPts val="2483"/>
              </a:lnSpc>
            </a:pPr>
          </a:p>
          <a:p>
            <a:pPr algn="l" marL="0" indent="0" lvl="0">
              <a:lnSpc>
                <a:spcPts val="2483"/>
              </a:lnSpc>
            </a:pPr>
            <a:r>
              <a:rPr lang="en-US" b="true" sz="1800">
                <a:solidFill>
                  <a:srgbClr val="000000"/>
                </a:solidFill>
                <a:latin typeface="Inter Bold"/>
                <a:ea typeface="Inter Bold"/>
                <a:cs typeface="Inter Bold"/>
                <a:sym typeface="Inter Bold"/>
              </a:rPr>
              <a:t>Pokora</a:t>
            </a:r>
          </a:p>
          <a:p>
            <a:pPr algn="l" marL="0" indent="0" lvl="0">
              <a:lnSpc>
                <a:spcPts val="2483"/>
              </a:lnSpc>
            </a:pPr>
            <a:r>
              <a:rPr lang="en-US" b="true" sz="1800">
                <a:solidFill>
                  <a:srgbClr val="000000"/>
                </a:solidFill>
                <a:latin typeface="Inter Bold"/>
                <a:ea typeface="Inter Bold"/>
                <a:cs typeface="Inter Bold"/>
                <a:sym typeface="Inter Bold"/>
              </a:rPr>
              <a:t>Byť schopný konať v súlade s potrebami situácie bez ohľadu na vlastnú dôležitosť.</a:t>
            </a:r>
          </a:p>
          <a:p>
            <a:pPr algn="l" marL="0" indent="0" lvl="0">
              <a:lnSpc>
                <a:spcPts val="2483"/>
              </a:lnSpc>
            </a:pPr>
          </a:p>
          <a:p>
            <a:pPr algn="l" marL="0" indent="0" lvl="0">
              <a:lnSpc>
                <a:spcPts val="2483"/>
              </a:lnSpc>
            </a:pPr>
            <a:r>
              <a:rPr lang="en-US" b="true" sz="1800">
                <a:solidFill>
                  <a:srgbClr val="000000"/>
                </a:solidFill>
                <a:latin typeface="Inter Bold"/>
                <a:ea typeface="Inter Bold"/>
                <a:cs typeface="Inter Bold"/>
                <a:sym typeface="Inter Bold"/>
              </a:rPr>
              <a:t>Empatia a súcit</a:t>
            </a:r>
          </a:p>
          <a:p>
            <a:pPr algn="l" marL="0" indent="0" lvl="0">
              <a:lnSpc>
                <a:spcPts val="2483"/>
              </a:lnSpc>
            </a:pPr>
            <a:r>
              <a:rPr lang="en-US" b="true" sz="1800">
                <a:solidFill>
                  <a:srgbClr val="000000"/>
                </a:solidFill>
                <a:latin typeface="Inter Bold"/>
                <a:ea typeface="Inter Bold"/>
                <a:cs typeface="Inter Bold"/>
                <a:sym typeface="Inter Bold"/>
              </a:rPr>
              <a:t>Schopnosť vzťahovať sa k ostatným, k sebe samému a k prírode s láskavosťou, empatiou a súcitom a riešiť súvisiace utrpenie.</a:t>
            </a:r>
          </a:p>
        </p:txBody>
      </p:sp>
      <p:sp>
        <p:nvSpPr>
          <p:cNvPr name="TextBox 4" id="4"/>
          <p:cNvSpPr txBox="true"/>
          <p:nvPr/>
        </p:nvSpPr>
        <p:spPr>
          <a:xfrm rot="0">
            <a:off x="1745741" y="4239102"/>
            <a:ext cx="6106449" cy="1309158"/>
          </a:xfrm>
          <a:prstGeom prst="rect">
            <a:avLst/>
          </a:prstGeom>
        </p:spPr>
        <p:txBody>
          <a:bodyPr anchor="t" rtlCol="false" tIns="0" lIns="0" bIns="0" rIns="0">
            <a:spAutoFit/>
          </a:bodyPr>
          <a:lstStyle/>
          <a:p>
            <a:pPr algn="l" marL="0" indent="0" lvl="0">
              <a:lnSpc>
                <a:spcPts val="7029"/>
              </a:lnSpc>
            </a:pPr>
            <a:r>
              <a:rPr lang="en-US" b="true" sz="5857">
                <a:solidFill>
                  <a:srgbClr val="000000"/>
                </a:solidFill>
                <a:latin typeface="Inter Bold"/>
                <a:ea typeface="Inter Bold"/>
                <a:cs typeface="Inter Bold"/>
                <a:sym typeface="Inter Bold"/>
              </a:rPr>
              <a:t>Stotožnenie sa</a:t>
            </a:r>
          </a:p>
          <a:p>
            <a:pPr algn="l" marL="0" indent="0" lvl="0">
              <a:lnSpc>
                <a:spcPts val="3321"/>
              </a:lnSpc>
            </a:pPr>
            <a:r>
              <a:rPr lang="en-US" b="true" sz="2767">
                <a:solidFill>
                  <a:srgbClr val="000000"/>
                </a:solidFill>
                <a:latin typeface="Inter Medium"/>
                <a:ea typeface="Inter Medium"/>
                <a:cs typeface="Inter Medium"/>
                <a:sym typeface="Inter Medium"/>
              </a:rPr>
              <a:t>Starostlivosť o ostatných a svet</a:t>
            </a:r>
          </a:p>
        </p:txBody>
      </p:sp>
      <p:sp>
        <p:nvSpPr>
          <p:cNvPr name="Freeform 5" id="5"/>
          <p:cNvSpPr/>
          <p:nvPr/>
        </p:nvSpPr>
        <p:spPr>
          <a:xfrm flipH="false" flipV="false" rot="0">
            <a:off x="1292312" y="1028700"/>
            <a:ext cx="3207406" cy="3210402"/>
          </a:xfrm>
          <a:custGeom>
            <a:avLst/>
            <a:gdLst/>
            <a:ahLst/>
            <a:cxnLst/>
            <a:rect r="r" b="b" t="t" l="l"/>
            <a:pathLst>
              <a:path h="3210402" w="3207406">
                <a:moveTo>
                  <a:pt x="0" y="0"/>
                </a:moveTo>
                <a:lnTo>
                  <a:pt x="3207406" y="0"/>
                </a:lnTo>
                <a:lnTo>
                  <a:pt x="3207406" y="3210402"/>
                </a:lnTo>
                <a:lnTo>
                  <a:pt x="0" y="3210402"/>
                </a:lnTo>
                <a:lnTo>
                  <a:pt x="0" y="0"/>
                </a:lnTo>
                <a:close/>
              </a:path>
            </a:pathLst>
          </a:custGeom>
          <a:blipFill>
            <a:blip r:embed="rId3"/>
            <a:stretch>
              <a:fillRect l="0" t="0" r="0" b="0"/>
            </a:stretch>
          </a:blipFill>
        </p:spPr>
      </p:sp>
      <p:sp>
        <p:nvSpPr>
          <p:cNvPr name="Freeform 6" id="6"/>
          <p:cNvSpPr/>
          <p:nvPr/>
        </p:nvSpPr>
        <p:spPr>
          <a:xfrm flipH="false" flipV="false" rot="0">
            <a:off x="8455709" y="2253075"/>
            <a:ext cx="1511622" cy="1571759"/>
          </a:xfrm>
          <a:custGeom>
            <a:avLst/>
            <a:gdLst/>
            <a:ahLst/>
            <a:cxnLst/>
            <a:rect r="r" b="b" t="t" l="l"/>
            <a:pathLst>
              <a:path h="1571759" w="1511622">
                <a:moveTo>
                  <a:pt x="0" y="0"/>
                </a:moveTo>
                <a:lnTo>
                  <a:pt x="1511622" y="0"/>
                </a:lnTo>
                <a:lnTo>
                  <a:pt x="1511622" y="1571759"/>
                </a:lnTo>
                <a:lnTo>
                  <a:pt x="0" y="1571759"/>
                </a:lnTo>
                <a:lnTo>
                  <a:pt x="0" y="0"/>
                </a:lnTo>
                <a:close/>
              </a:path>
            </a:pathLst>
          </a:custGeom>
          <a:blipFill>
            <a:blip r:embed="rId4"/>
            <a:stretch>
              <a:fillRect l="-1941" t="0" r="-1941" b="0"/>
            </a:stretch>
          </a:blipFill>
        </p:spPr>
      </p:sp>
      <p:sp>
        <p:nvSpPr>
          <p:cNvPr name="Freeform 7" id="7"/>
          <p:cNvSpPr/>
          <p:nvPr/>
        </p:nvSpPr>
        <p:spPr>
          <a:xfrm flipH="false" flipV="false" rot="0">
            <a:off x="8455709" y="3732608"/>
            <a:ext cx="1511622" cy="1571758"/>
          </a:xfrm>
          <a:custGeom>
            <a:avLst/>
            <a:gdLst/>
            <a:ahLst/>
            <a:cxnLst/>
            <a:rect r="r" b="b" t="t" l="l"/>
            <a:pathLst>
              <a:path h="1571758" w="1511622">
                <a:moveTo>
                  <a:pt x="0" y="0"/>
                </a:moveTo>
                <a:lnTo>
                  <a:pt x="1511622" y="0"/>
                </a:lnTo>
                <a:lnTo>
                  <a:pt x="1511622" y="1571759"/>
                </a:lnTo>
                <a:lnTo>
                  <a:pt x="0" y="1571759"/>
                </a:lnTo>
                <a:lnTo>
                  <a:pt x="0" y="0"/>
                </a:lnTo>
                <a:close/>
              </a:path>
            </a:pathLst>
          </a:custGeom>
          <a:blipFill>
            <a:blip r:embed="rId5"/>
            <a:stretch>
              <a:fillRect l="-1941" t="0" r="-1941" b="0"/>
            </a:stretch>
          </a:blipFill>
        </p:spPr>
      </p:sp>
      <p:sp>
        <p:nvSpPr>
          <p:cNvPr name="Freeform 8" id="8"/>
          <p:cNvSpPr/>
          <p:nvPr/>
        </p:nvSpPr>
        <p:spPr>
          <a:xfrm flipH="false" flipV="false" rot="0">
            <a:off x="8488538" y="5304374"/>
            <a:ext cx="1445963" cy="1503497"/>
          </a:xfrm>
          <a:custGeom>
            <a:avLst/>
            <a:gdLst/>
            <a:ahLst/>
            <a:cxnLst/>
            <a:rect r="r" b="b" t="t" l="l"/>
            <a:pathLst>
              <a:path h="1503497" w="1445963">
                <a:moveTo>
                  <a:pt x="0" y="0"/>
                </a:moveTo>
                <a:lnTo>
                  <a:pt x="1445964" y="0"/>
                </a:lnTo>
                <a:lnTo>
                  <a:pt x="1445964" y="1503497"/>
                </a:lnTo>
                <a:lnTo>
                  <a:pt x="0" y="1503497"/>
                </a:lnTo>
                <a:lnTo>
                  <a:pt x="0" y="0"/>
                </a:lnTo>
                <a:close/>
              </a:path>
            </a:pathLst>
          </a:custGeom>
          <a:blipFill>
            <a:blip r:embed="rId6"/>
            <a:stretch>
              <a:fillRect l="-1941" t="0" r="-1941" b="0"/>
            </a:stretch>
          </a:blipFill>
        </p:spPr>
      </p:sp>
      <p:sp>
        <p:nvSpPr>
          <p:cNvPr name="Freeform 9" id="9"/>
          <p:cNvSpPr/>
          <p:nvPr/>
        </p:nvSpPr>
        <p:spPr>
          <a:xfrm flipH="false" flipV="false" rot="0">
            <a:off x="8455709" y="6807866"/>
            <a:ext cx="1511622" cy="1571759"/>
          </a:xfrm>
          <a:custGeom>
            <a:avLst/>
            <a:gdLst/>
            <a:ahLst/>
            <a:cxnLst/>
            <a:rect r="r" b="b" t="t" l="l"/>
            <a:pathLst>
              <a:path h="1571759" w="1511622">
                <a:moveTo>
                  <a:pt x="0" y="0"/>
                </a:moveTo>
                <a:lnTo>
                  <a:pt x="1511622" y="0"/>
                </a:lnTo>
                <a:lnTo>
                  <a:pt x="1511622" y="1571759"/>
                </a:lnTo>
                <a:lnTo>
                  <a:pt x="0" y="1571759"/>
                </a:lnTo>
                <a:lnTo>
                  <a:pt x="0" y="0"/>
                </a:lnTo>
                <a:close/>
              </a:path>
            </a:pathLst>
          </a:custGeom>
          <a:blipFill>
            <a:blip r:embed="rId7"/>
            <a:stretch>
              <a:fillRect l="-1941" t="0" r="-1941" b="0"/>
            </a:stretch>
          </a:blipFill>
        </p:spPr>
      </p:sp>
      <p:sp>
        <p:nvSpPr>
          <p:cNvPr name="Freeform 10" id="10"/>
          <p:cNvSpPr/>
          <p:nvPr/>
        </p:nvSpPr>
        <p:spPr>
          <a:xfrm flipH="false" flipV="false" rot="0">
            <a:off x="17541994" y="2836131"/>
            <a:ext cx="1377713" cy="5102682"/>
          </a:xfrm>
          <a:custGeom>
            <a:avLst/>
            <a:gdLst/>
            <a:ahLst/>
            <a:cxnLst/>
            <a:rect r="r" b="b" t="t" l="l"/>
            <a:pathLst>
              <a:path h="5102682" w="1377713">
                <a:moveTo>
                  <a:pt x="0" y="0"/>
                </a:moveTo>
                <a:lnTo>
                  <a:pt x="1377712" y="0"/>
                </a:lnTo>
                <a:lnTo>
                  <a:pt x="1377712" y="5102682"/>
                </a:lnTo>
                <a:lnTo>
                  <a:pt x="0" y="5102682"/>
                </a:lnTo>
                <a:lnTo>
                  <a:pt x="0" y="0"/>
                </a:lnTo>
                <a:close/>
              </a:path>
            </a:pathLst>
          </a:custGeom>
          <a:blipFill>
            <a:blip r:embed="rId8"/>
            <a:stretch>
              <a:fillRect l="-203352" t="-17939" r="-211463" b="-21059"/>
            </a:stretch>
          </a:blipFill>
        </p:spPr>
      </p:sp>
      <p:sp>
        <p:nvSpPr>
          <p:cNvPr name="Freeform 11" id="11"/>
          <p:cNvSpPr/>
          <p:nvPr/>
        </p:nvSpPr>
        <p:spPr>
          <a:xfrm flipH="false" flipV="false" rot="0">
            <a:off x="-631706" y="2836131"/>
            <a:ext cx="1377712" cy="5102682"/>
          </a:xfrm>
          <a:custGeom>
            <a:avLst/>
            <a:gdLst/>
            <a:ahLst/>
            <a:cxnLst/>
            <a:rect r="r" b="b" t="t" l="l"/>
            <a:pathLst>
              <a:path h="5102682" w="1377712">
                <a:moveTo>
                  <a:pt x="0" y="0"/>
                </a:moveTo>
                <a:lnTo>
                  <a:pt x="1377712" y="0"/>
                </a:lnTo>
                <a:lnTo>
                  <a:pt x="1377712" y="5102682"/>
                </a:lnTo>
                <a:lnTo>
                  <a:pt x="0" y="5102682"/>
                </a:lnTo>
                <a:lnTo>
                  <a:pt x="0" y="0"/>
                </a:lnTo>
                <a:close/>
              </a:path>
            </a:pathLst>
          </a:custGeom>
          <a:blipFill>
            <a:blip r:embed="rId8"/>
            <a:stretch>
              <a:fillRect l="-203352" t="-17939" r="-211463" b="-21059"/>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45741" y="6866074"/>
            <a:ext cx="4520800" cy="1873377"/>
          </a:xfrm>
          <a:prstGeom prst="rect">
            <a:avLst/>
          </a:prstGeom>
        </p:spPr>
        <p:txBody>
          <a:bodyPr anchor="t" rtlCol="false" tIns="0" lIns="0" bIns="0" rIns="0">
            <a:spAutoFit/>
          </a:bodyPr>
          <a:lstStyle/>
          <a:p>
            <a:pPr algn="l" marL="0" indent="0" lvl="0">
              <a:lnSpc>
                <a:spcPts val="2483"/>
              </a:lnSpc>
            </a:pPr>
            <a:r>
              <a:rPr lang="en-US" sz="1800">
                <a:solidFill>
                  <a:srgbClr val="000000"/>
                </a:solidFill>
                <a:latin typeface="Inter"/>
                <a:ea typeface="Inter"/>
                <a:cs typeface="Inter"/>
                <a:sym typeface="Inter"/>
              </a:rPr>
              <a:t>Aby sme dosiahli pokrok v spoločných otázkach, musíme rozvíjať naše schopnosti zapojiť, udržať si priestor a komunikovať so zainteresovanými stranami s rôznymi hodnotami, zručnosťami a kompetenciami.</a:t>
            </a:r>
          </a:p>
        </p:txBody>
      </p:sp>
      <p:sp>
        <p:nvSpPr>
          <p:cNvPr name="TextBox 3" id="3"/>
          <p:cNvSpPr txBox="true"/>
          <p:nvPr/>
        </p:nvSpPr>
        <p:spPr>
          <a:xfrm rot="0">
            <a:off x="10146449" y="1305780"/>
            <a:ext cx="7121800" cy="6467602"/>
          </a:xfrm>
          <a:prstGeom prst="rect">
            <a:avLst/>
          </a:prstGeom>
        </p:spPr>
        <p:txBody>
          <a:bodyPr anchor="t" rtlCol="false" tIns="0" lIns="0" bIns="0" rIns="0">
            <a:spAutoFit/>
          </a:bodyPr>
          <a:lstStyle/>
          <a:p>
            <a:pPr algn="l" marL="0" indent="0" lvl="0">
              <a:lnSpc>
                <a:spcPts val="2483"/>
              </a:lnSpc>
            </a:pPr>
            <a:r>
              <a:rPr lang="en-US" b="true" sz="1800">
                <a:solidFill>
                  <a:srgbClr val="000000"/>
                </a:solidFill>
                <a:latin typeface="Inter Bold"/>
                <a:ea typeface="Inter Bold"/>
                <a:cs typeface="Inter Bold"/>
                <a:sym typeface="Inter Bold"/>
              </a:rPr>
              <a:t>Komunikačné zručnosti</a:t>
            </a:r>
          </a:p>
          <a:p>
            <a:pPr algn="l" marL="0" indent="0" lvl="0">
              <a:lnSpc>
                <a:spcPts val="2483"/>
              </a:lnSpc>
            </a:pPr>
            <a:r>
              <a:rPr lang="en-US" b="true" sz="1800">
                <a:solidFill>
                  <a:srgbClr val="000000"/>
                </a:solidFill>
                <a:latin typeface="Inter Bold"/>
                <a:ea typeface="Inter Bold"/>
                <a:cs typeface="Inter Bold"/>
                <a:sym typeface="Inter Bold"/>
              </a:rPr>
              <a:t>Schopnosť skutočne počúvať ostatných, viesť úprimný dialóg, zručne obhajovať vlastné názory, konštruktívne riešiť konflikty a prispôsobovať komunikáciu rôznorodým skupinám.</a:t>
            </a:r>
          </a:p>
          <a:p>
            <a:pPr algn="l" marL="0" indent="0" lvl="0">
              <a:lnSpc>
                <a:spcPts val="2483"/>
              </a:lnSpc>
            </a:pPr>
          </a:p>
          <a:p>
            <a:pPr algn="l" marL="0" indent="0" lvl="0">
              <a:lnSpc>
                <a:spcPts val="1448"/>
              </a:lnSpc>
            </a:pPr>
            <a:r>
              <a:rPr lang="en-US" b="true" sz="1050">
                <a:solidFill>
                  <a:srgbClr val="000000"/>
                </a:solidFill>
                <a:latin typeface="Arial Bold"/>
                <a:ea typeface="Arial Bold"/>
                <a:cs typeface="Arial Bold"/>
                <a:sym typeface="Arial Bold"/>
              </a:rPr>
              <a:t>Zručnosti spolutvorenia</a:t>
            </a:r>
          </a:p>
          <a:p>
            <a:pPr algn="l" marL="0" indent="0" lvl="0">
              <a:lnSpc>
                <a:spcPts val="2483"/>
              </a:lnSpc>
            </a:pPr>
            <a:r>
              <a:rPr lang="en-US" b="true" sz="1800">
                <a:solidFill>
                  <a:srgbClr val="000000"/>
                </a:solidFill>
                <a:latin typeface="Inter Bold"/>
                <a:ea typeface="Inter Bold"/>
                <a:cs typeface="Inter Bold"/>
                <a:sym typeface="Inter Bold"/>
              </a:rPr>
              <a:t>Zručnosti a motivácia budovať, rozvíjať a uľahčovať spoluprácu s rôznymi zainteresovanými stranami, charakterizovanú psychologickou bezpečnosťou a skutočnou spolutvorbou.</a:t>
            </a:r>
          </a:p>
          <a:p>
            <a:pPr algn="l" marL="0" indent="0" lvl="0">
              <a:lnSpc>
                <a:spcPts val="2483"/>
              </a:lnSpc>
            </a:pPr>
          </a:p>
          <a:p>
            <a:pPr algn="l" marL="0" indent="0" lvl="0">
              <a:lnSpc>
                <a:spcPts val="2483"/>
              </a:lnSpc>
            </a:pPr>
            <a:r>
              <a:rPr lang="en-US" b="true" sz="1800">
                <a:solidFill>
                  <a:srgbClr val="000000"/>
                </a:solidFill>
                <a:latin typeface="Inter Bold"/>
                <a:ea typeface="Inter Bold"/>
                <a:cs typeface="Inter Bold"/>
                <a:sym typeface="Inter Bold"/>
              </a:rPr>
              <a:t>Inkluzívne myslenie a medzikultúrna kompetencia</a:t>
            </a:r>
          </a:p>
          <a:p>
            <a:pPr algn="l" marL="0" indent="0" lvl="0">
              <a:lnSpc>
                <a:spcPts val="2483"/>
              </a:lnSpc>
            </a:pPr>
            <a:r>
              <a:rPr lang="en-US" b="true" sz="1800">
                <a:solidFill>
                  <a:srgbClr val="000000"/>
                </a:solidFill>
                <a:latin typeface="Inter Bold"/>
                <a:ea typeface="Inter Bold"/>
                <a:cs typeface="Inter Bold"/>
                <a:sym typeface="Inter Bold"/>
              </a:rPr>
              <a:t>Ochota a kompetencia prijať rozmanitosť a zapojiť ľudí a kolektívy s rôznymi názormi a zázemím.</a:t>
            </a:r>
          </a:p>
          <a:p>
            <a:pPr algn="l" marL="0" indent="0" lvl="0">
              <a:lnSpc>
                <a:spcPts val="2483"/>
              </a:lnSpc>
            </a:pPr>
          </a:p>
          <a:p>
            <a:pPr algn="l" marL="0" indent="0" lvl="0">
              <a:lnSpc>
                <a:spcPts val="2483"/>
              </a:lnSpc>
            </a:pPr>
            <a:r>
              <a:rPr lang="en-US" b="true" sz="1800">
                <a:solidFill>
                  <a:srgbClr val="000000"/>
                </a:solidFill>
                <a:latin typeface="Inter Bold"/>
                <a:ea typeface="Inter Bold"/>
                <a:cs typeface="Inter Bold"/>
                <a:sym typeface="Inter Bold"/>
              </a:rPr>
              <a:t>Dôvera</a:t>
            </a:r>
          </a:p>
          <a:p>
            <a:pPr algn="l" marL="0" indent="0" lvl="0">
              <a:lnSpc>
                <a:spcPts val="2483"/>
              </a:lnSpc>
            </a:pPr>
            <a:r>
              <a:rPr lang="en-US" b="true" sz="1800">
                <a:solidFill>
                  <a:srgbClr val="000000"/>
                </a:solidFill>
                <a:latin typeface="Inter Bold"/>
                <a:ea typeface="Inter Bold"/>
                <a:cs typeface="Inter Bold"/>
                <a:sym typeface="Inter Bold"/>
              </a:rPr>
              <a:t>Schopnosť prejavovať dôveru a vytvárať a udržiavať dôveryhodné vzťahy.</a:t>
            </a:r>
          </a:p>
          <a:p>
            <a:pPr algn="l" marL="0" indent="0" lvl="0">
              <a:lnSpc>
                <a:spcPts val="2483"/>
              </a:lnSpc>
            </a:pPr>
          </a:p>
          <a:p>
            <a:pPr algn="l" marL="0" indent="0" lvl="0">
              <a:lnSpc>
                <a:spcPts val="2483"/>
              </a:lnSpc>
            </a:pPr>
            <a:r>
              <a:rPr lang="en-US" b="true" sz="1800">
                <a:solidFill>
                  <a:srgbClr val="000000"/>
                </a:solidFill>
                <a:latin typeface="Inter Bold"/>
                <a:ea typeface="Inter Bold"/>
                <a:cs typeface="Inter Bold"/>
                <a:sym typeface="Inter Bold"/>
              </a:rPr>
              <a:t>Mobilizačné zručnosti</a:t>
            </a:r>
          </a:p>
          <a:p>
            <a:pPr algn="l" marL="0" indent="0" lvl="0">
              <a:lnSpc>
                <a:spcPts val="2483"/>
              </a:lnSpc>
            </a:pPr>
            <a:r>
              <a:rPr lang="en-US" b="true" sz="1800">
                <a:solidFill>
                  <a:srgbClr val="000000"/>
                </a:solidFill>
                <a:latin typeface="Inter Bold"/>
                <a:ea typeface="Inter Bold"/>
                <a:cs typeface="Inter Bold"/>
                <a:sym typeface="Inter Bold"/>
              </a:rPr>
              <a:t>Zručnosti v inšpirovaní a mobilizácii ostatných, aby sa zapojili do spoločných cieľov.</a:t>
            </a:r>
          </a:p>
        </p:txBody>
      </p:sp>
      <p:sp>
        <p:nvSpPr>
          <p:cNvPr name="TextBox 4" id="4"/>
          <p:cNvSpPr txBox="true"/>
          <p:nvPr/>
        </p:nvSpPr>
        <p:spPr>
          <a:xfrm rot="0">
            <a:off x="1745762" y="4697875"/>
            <a:ext cx="6935275" cy="1514475"/>
          </a:xfrm>
          <a:prstGeom prst="rect">
            <a:avLst/>
          </a:prstGeom>
        </p:spPr>
        <p:txBody>
          <a:bodyPr anchor="t" rtlCol="false" tIns="0" lIns="0" bIns="0" rIns="0">
            <a:spAutoFit/>
          </a:bodyPr>
          <a:lstStyle/>
          <a:p>
            <a:pPr algn="l" marL="0" indent="0" lvl="0">
              <a:lnSpc>
                <a:spcPts val="8189"/>
              </a:lnSpc>
            </a:pPr>
            <a:r>
              <a:rPr lang="en-US" b="true" sz="6825">
                <a:solidFill>
                  <a:srgbClr val="000000"/>
                </a:solidFill>
                <a:latin typeface="Inter Bold"/>
                <a:ea typeface="Inter Bold"/>
                <a:cs typeface="Inter Bold"/>
                <a:sym typeface="Inter Bold"/>
              </a:rPr>
              <a:t>Spolupráca</a:t>
            </a:r>
          </a:p>
          <a:p>
            <a:pPr algn="l" marL="0" indent="0" lvl="0">
              <a:lnSpc>
                <a:spcPts val="3869"/>
              </a:lnSpc>
            </a:pPr>
            <a:r>
              <a:rPr lang="en-US" b="true" sz="3225">
                <a:solidFill>
                  <a:srgbClr val="000000"/>
                </a:solidFill>
                <a:latin typeface="Inter Medium"/>
                <a:ea typeface="Inter Medium"/>
                <a:cs typeface="Inter Medium"/>
                <a:sym typeface="Inter Medium"/>
              </a:rPr>
              <a:t>Sociálne zručnosti</a:t>
            </a:r>
          </a:p>
        </p:txBody>
      </p:sp>
      <p:sp>
        <p:nvSpPr>
          <p:cNvPr name="Freeform 5" id="5"/>
          <p:cNvSpPr/>
          <p:nvPr/>
        </p:nvSpPr>
        <p:spPr>
          <a:xfrm flipH="false" flipV="false" rot="0">
            <a:off x="1259911" y="1283544"/>
            <a:ext cx="3318349" cy="3321406"/>
          </a:xfrm>
          <a:custGeom>
            <a:avLst/>
            <a:gdLst/>
            <a:ahLst/>
            <a:cxnLst/>
            <a:rect r="r" b="b" t="t" l="l"/>
            <a:pathLst>
              <a:path h="3321406" w="3318349">
                <a:moveTo>
                  <a:pt x="0" y="0"/>
                </a:moveTo>
                <a:lnTo>
                  <a:pt x="3318349" y="0"/>
                </a:lnTo>
                <a:lnTo>
                  <a:pt x="3318349" y="3321405"/>
                </a:lnTo>
                <a:lnTo>
                  <a:pt x="0" y="3321405"/>
                </a:lnTo>
                <a:lnTo>
                  <a:pt x="0" y="0"/>
                </a:lnTo>
                <a:close/>
              </a:path>
            </a:pathLst>
          </a:custGeom>
          <a:blipFill>
            <a:blip r:embed="rId3"/>
            <a:stretch>
              <a:fillRect l="0" t="0" r="0" b="0"/>
            </a:stretch>
          </a:blipFill>
        </p:spPr>
      </p:sp>
      <p:sp>
        <p:nvSpPr>
          <p:cNvPr name="Freeform 6" id="6"/>
          <p:cNvSpPr/>
          <p:nvPr/>
        </p:nvSpPr>
        <p:spPr>
          <a:xfrm flipH="false" flipV="false" rot="0">
            <a:off x="8378913" y="1064499"/>
            <a:ext cx="1551853" cy="1553251"/>
          </a:xfrm>
          <a:custGeom>
            <a:avLst/>
            <a:gdLst/>
            <a:ahLst/>
            <a:cxnLst/>
            <a:rect r="r" b="b" t="t" l="l"/>
            <a:pathLst>
              <a:path h="1553251" w="1551853">
                <a:moveTo>
                  <a:pt x="0" y="0"/>
                </a:moveTo>
                <a:lnTo>
                  <a:pt x="1551853" y="0"/>
                </a:lnTo>
                <a:lnTo>
                  <a:pt x="1551853" y="1553251"/>
                </a:lnTo>
                <a:lnTo>
                  <a:pt x="0" y="1553251"/>
                </a:lnTo>
                <a:lnTo>
                  <a:pt x="0" y="0"/>
                </a:lnTo>
                <a:close/>
              </a:path>
            </a:pathLst>
          </a:custGeom>
          <a:blipFill>
            <a:blip r:embed="rId4"/>
            <a:stretch>
              <a:fillRect l="0" t="-1" r="0" b="-1"/>
            </a:stretch>
          </a:blipFill>
        </p:spPr>
      </p:sp>
      <p:sp>
        <p:nvSpPr>
          <p:cNvPr name="Freeform 7" id="7"/>
          <p:cNvSpPr/>
          <p:nvPr/>
        </p:nvSpPr>
        <p:spPr>
          <a:xfrm flipH="false" flipV="false" rot="0">
            <a:off x="8378913" y="2836800"/>
            <a:ext cx="1551853" cy="1553251"/>
          </a:xfrm>
          <a:custGeom>
            <a:avLst/>
            <a:gdLst/>
            <a:ahLst/>
            <a:cxnLst/>
            <a:rect r="r" b="b" t="t" l="l"/>
            <a:pathLst>
              <a:path h="1553251" w="1551853">
                <a:moveTo>
                  <a:pt x="0" y="0"/>
                </a:moveTo>
                <a:lnTo>
                  <a:pt x="1551853" y="0"/>
                </a:lnTo>
                <a:lnTo>
                  <a:pt x="1551853" y="1553250"/>
                </a:lnTo>
                <a:lnTo>
                  <a:pt x="0" y="1553250"/>
                </a:lnTo>
                <a:lnTo>
                  <a:pt x="0" y="0"/>
                </a:lnTo>
                <a:close/>
              </a:path>
            </a:pathLst>
          </a:custGeom>
          <a:blipFill>
            <a:blip r:embed="rId5"/>
            <a:stretch>
              <a:fillRect l="0" t="-1" r="0" b="-1"/>
            </a:stretch>
          </a:blipFill>
        </p:spPr>
      </p:sp>
      <p:sp>
        <p:nvSpPr>
          <p:cNvPr name="Freeform 8" id="8"/>
          <p:cNvSpPr/>
          <p:nvPr/>
        </p:nvSpPr>
        <p:spPr>
          <a:xfrm flipH="false" flipV="false" rot="0">
            <a:off x="8378913" y="4482849"/>
            <a:ext cx="1551853" cy="1553251"/>
          </a:xfrm>
          <a:custGeom>
            <a:avLst/>
            <a:gdLst/>
            <a:ahLst/>
            <a:cxnLst/>
            <a:rect r="r" b="b" t="t" l="l"/>
            <a:pathLst>
              <a:path h="1553251" w="1551853">
                <a:moveTo>
                  <a:pt x="0" y="0"/>
                </a:moveTo>
                <a:lnTo>
                  <a:pt x="1551853" y="0"/>
                </a:lnTo>
                <a:lnTo>
                  <a:pt x="1551853" y="1553251"/>
                </a:lnTo>
                <a:lnTo>
                  <a:pt x="0" y="1553251"/>
                </a:lnTo>
                <a:lnTo>
                  <a:pt x="0" y="0"/>
                </a:lnTo>
                <a:close/>
              </a:path>
            </a:pathLst>
          </a:custGeom>
          <a:blipFill>
            <a:blip r:embed="rId6"/>
            <a:stretch>
              <a:fillRect l="0" t="-1" r="0" b="-1"/>
            </a:stretch>
          </a:blipFill>
        </p:spPr>
      </p:sp>
      <p:sp>
        <p:nvSpPr>
          <p:cNvPr name="Freeform 9" id="9"/>
          <p:cNvSpPr/>
          <p:nvPr/>
        </p:nvSpPr>
        <p:spPr>
          <a:xfrm flipH="false" flipV="false" rot="0">
            <a:off x="8378913" y="6128900"/>
            <a:ext cx="1551853" cy="1553251"/>
          </a:xfrm>
          <a:custGeom>
            <a:avLst/>
            <a:gdLst/>
            <a:ahLst/>
            <a:cxnLst/>
            <a:rect r="r" b="b" t="t" l="l"/>
            <a:pathLst>
              <a:path h="1553251" w="1551853">
                <a:moveTo>
                  <a:pt x="0" y="0"/>
                </a:moveTo>
                <a:lnTo>
                  <a:pt x="1551853" y="0"/>
                </a:lnTo>
                <a:lnTo>
                  <a:pt x="1551853" y="1553251"/>
                </a:lnTo>
                <a:lnTo>
                  <a:pt x="0" y="1553251"/>
                </a:lnTo>
                <a:lnTo>
                  <a:pt x="0" y="0"/>
                </a:lnTo>
                <a:close/>
              </a:path>
            </a:pathLst>
          </a:custGeom>
          <a:blipFill>
            <a:blip r:embed="rId7"/>
            <a:stretch>
              <a:fillRect l="0" t="-1" r="0" b="-1"/>
            </a:stretch>
          </a:blipFill>
        </p:spPr>
      </p:sp>
      <p:sp>
        <p:nvSpPr>
          <p:cNvPr name="Freeform 10" id="10"/>
          <p:cNvSpPr/>
          <p:nvPr/>
        </p:nvSpPr>
        <p:spPr>
          <a:xfrm flipH="false" flipV="false" rot="0">
            <a:off x="8378913" y="7669250"/>
            <a:ext cx="1551853" cy="1553251"/>
          </a:xfrm>
          <a:custGeom>
            <a:avLst/>
            <a:gdLst/>
            <a:ahLst/>
            <a:cxnLst/>
            <a:rect r="r" b="b" t="t" l="l"/>
            <a:pathLst>
              <a:path h="1553251" w="1551853">
                <a:moveTo>
                  <a:pt x="0" y="0"/>
                </a:moveTo>
                <a:lnTo>
                  <a:pt x="1551853" y="0"/>
                </a:lnTo>
                <a:lnTo>
                  <a:pt x="1551853" y="1553251"/>
                </a:lnTo>
                <a:lnTo>
                  <a:pt x="0" y="1553251"/>
                </a:lnTo>
                <a:lnTo>
                  <a:pt x="0" y="0"/>
                </a:lnTo>
                <a:close/>
              </a:path>
            </a:pathLst>
          </a:custGeom>
          <a:blipFill>
            <a:blip r:embed="rId8"/>
            <a:stretch>
              <a:fillRect l="0" t="-1" r="0" b="-1"/>
            </a:stretch>
          </a:blipFill>
        </p:spPr>
      </p:sp>
      <p:sp>
        <p:nvSpPr>
          <p:cNvPr name="Freeform 11" id="11"/>
          <p:cNvSpPr/>
          <p:nvPr/>
        </p:nvSpPr>
        <p:spPr>
          <a:xfrm flipH="false" flipV="false" rot="0">
            <a:off x="17541994" y="2929781"/>
            <a:ext cx="1377713" cy="5102682"/>
          </a:xfrm>
          <a:custGeom>
            <a:avLst/>
            <a:gdLst/>
            <a:ahLst/>
            <a:cxnLst/>
            <a:rect r="r" b="b" t="t" l="l"/>
            <a:pathLst>
              <a:path h="5102682" w="1377713">
                <a:moveTo>
                  <a:pt x="0" y="0"/>
                </a:moveTo>
                <a:lnTo>
                  <a:pt x="1377712" y="0"/>
                </a:lnTo>
                <a:lnTo>
                  <a:pt x="1377712" y="5102682"/>
                </a:lnTo>
                <a:lnTo>
                  <a:pt x="0" y="5102682"/>
                </a:lnTo>
                <a:lnTo>
                  <a:pt x="0" y="0"/>
                </a:lnTo>
                <a:close/>
              </a:path>
            </a:pathLst>
          </a:custGeom>
          <a:blipFill>
            <a:blip r:embed="rId9"/>
            <a:stretch>
              <a:fillRect l="-203352" t="-17939" r="-211463" b="-21059"/>
            </a:stretch>
          </a:blipFill>
        </p:spPr>
      </p:sp>
      <p:sp>
        <p:nvSpPr>
          <p:cNvPr name="Freeform 12" id="12"/>
          <p:cNvSpPr/>
          <p:nvPr/>
        </p:nvSpPr>
        <p:spPr>
          <a:xfrm flipH="false" flipV="false" rot="0">
            <a:off x="-631706" y="2929781"/>
            <a:ext cx="1377712" cy="5102682"/>
          </a:xfrm>
          <a:custGeom>
            <a:avLst/>
            <a:gdLst/>
            <a:ahLst/>
            <a:cxnLst/>
            <a:rect r="r" b="b" t="t" l="l"/>
            <a:pathLst>
              <a:path h="5102682" w="1377712">
                <a:moveTo>
                  <a:pt x="0" y="0"/>
                </a:moveTo>
                <a:lnTo>
                  <a:pt x="1377712" y="0"/>
                </a:lnTo>
                <a:lnTo>
                  <a:pt x="1377712" y="5102682"/>
                </a:lnTo>
                <a:lnTo>
                  <a:pt x="0" y="5102682"/>
                </a:lnTo>
                <a:lnTo>
                  <a:pt x="0" y="0"/>
                </a:lnTo>
                <a:close/>
              </a:path>
            </a:pathLst>
          </a:custGeom>
          <a:blipFill>
            <a:blip r:embed="rId9"/>
            <a:stretch>
              <a:fillRect l="-203352" t="-17939" r="-211463" b="-21059"/>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39486" y="2619536"/>
            <a:ext cx="18012462" cy="6531074"/>
          </a:xfrm>
          <a:custGeom>
            <a:avLst/>
            <a:gdLst/>
            <a:ahLst/>
            <a:cxnLst/>
            <a:rect r="r" b="b" t="t" l="l"/>
            <a:pathLst>
              <a:path h="6531074" w="18012462">
                <a:moveTo>
                  <a:pt x="0" y="0"/>
                </a:moveTo>
                <a:lnTo>
                  <a:pt x="18012462" y="0"/>
                </a:lnTo>
                <a:lnTo>
                  <a:pt x="18012462" y="6531074"/>
                </a:lnTo>
                <a:lnTo>
                  <a:pt x="0" y="6531074"/>
                </a:lnTo>
                <a:lnTo>
                  <a:pt x="0" y="0"/>
                </a:lnTo>
                <a:close/>
              </a:path>
            </a:pathLst>
          </a:custGeom>
          <a:blipFill>
            <a:blip r:embed="rId3"/>
            <a:stretch>
              <a:fillRect l="0" t="-10669" r="0" b="-10669"/>
            </a:stretch>
          </a:blipFill>
        </p:spPr>
      </p:sp>
      <p:grpSp>
        <p:nvGrpSpPr>
          <p:cNvPr name="Group 3" id="3"/>
          <p:cNvGrpSpPr/>
          <p:nvPr/>
        </p:nvGrpSpPr>
        <p:grpSpPr>
          <a:xfrm rot="0">
            <a:off x="623400" y="641001"/>
            <a:ext cx="17041200" cy="1778510"/>
            <a:chOff x="0" y="0"/>
            <a:chExt cx="22721600" cy="2371347"/>
          </a:xfrm>
        </p:grpSpPr>
        <p:sp>
          <p:nvSpPr>
            <p:cNvPr name="Freeform 4" id="4"/>
            <p:cNvSpPr/>
            <p:nvPr/>
          </p:nvSpPr>
          <p:spPr>
            <a:xfrm flipH="false" flipV="false" rot="0">
              <a:off x="0" y="0"/>
              <a:ext cx="22721601" cy="2371347"/>
            </a:xfrm>
            <a:custGeom>
              <a:avLst/>
              <a:gdLst/>
              <a:ahLst/>
              <a:cxnLst/>
              <a:rect r="r" b="b" t="t" l="l"/>
              <a:pathLst>
                <a:path h="2371347" w="22721601">
                  <a:moveTo>
                    <a:pt x="0" y="0"/>
                  </a:moveTo>
                  <a:lnTo>
                    <a:pt x="22721601" y="0"/>
                  </a:lnTo>
                  <a:lnTo>
                    <a:pt x="22721601" y="2371347"/>
                  </a:lnTo>
                  <a:lnTo>
                    <a:pt x="0" y="2371347"/>
                  </a:lnTo>
                  <a:close/>
                </a:path>
              </a:pathLst>
            </a:custGeom>
            <a:solidFill>
              <a:srgbClr val="000000">
                <a:alpha val="0"/>
              </a:srgbClr>
            </a:solidFill>
          </p:spPr>
        </p:sp>
        <p:sp>
          <p:nvSpPr>
            <p:cNvPr name="TextBox 5" id="5"/>
            <p:cNvSpPr txBox="true"/>
            <p:nvPr/>
          </p:nvSpPr>
          <p:spPr>
            <a:xfrm>
              <a:off x="0" y="-76200"/>
              <a:ext cx="22721600" cy="2447547"/>
            </a:xfrm>
            <a:prstGeom prst="rect">
              <a:avLst/>
            </a:prstGeom>
          </p:spPr>
          <p:txBody>
            <a:bodyPr anchor="ctr" rtlCol="false" tIns="0" lIns="0" bIns="0" rIns="0"/>
            <a:lstStyle/>
            <a:p>
              <a:pPr algn="ctr" marL="0" indent="0" lvl="0">
                <a:lnSpc>
                  <a:spcPts val="4403"/>
                </a:lnSpc>
              </a:pPr>
              <a:r>
                <a:rPr lang="en-US" sz="3669">
                  <a:solidFill>
                    <a:srgbClr val="FF5050"/>
                  </a:solidFill>
                  <a:latin typeface="Arial"/>
                  <a:ea typeface="Arial"/>
                  <a:cs typeface="Arial"/>
                  <a:sym typeface="Arial"/>
                </a:rPr>
                <a:t>Plán spolupráce</a:t>
              </a:r>
            </a:p>
            <a:p>
              <a:pPr algn="ctr" marL="0" indent="0" lvl="0">
                <a:lnSpc>
                  <a:spcPts val="4403"/>
                </a:lnSpc>
              </a:pPr>
              <a:r>
                <a:rPr lang="en-US" sz="3669">
                  <a:solidFill>
                    <a:srgbClr val="FF5050"/>
                  </a:solidFill>
                  <a:latin typeface="Arial"/>
                  <a:ea typeface="Arial"/>
                  <a:cs typeface="Arial"/>
                  <a:sym typeface="Arial"/>
                </a:rPr>
                <a:t>Tímy prekladajú svoje nahromadené očakávania</a:t>
              </a:r>
            </a:p>
            <a:p>
              <a:pPr algn="ctr" marL="0" indent="0" lvl="0">
                <a:lnSpc>
                  <a:spcPts val="4403"/>
                </a:lnSpc>
              </a:pPr>
              <a:r>
                <a:rPr lang="en-US" sz="3669">
                  <a:solidFill>
                    <a:srgbClr val="FF5050"/>
                  </a:solidFill>
                  <a:latin typeface="Arial"/>
                  <a:ea typeface="Arial"/>
                  <a:cs typeface="Arial"/>
                  <a:sym typeface="Arial"/>
                </a:rPr>
                <a:t>* slúži ako súhrn a symbol tímovej práce</a:t>
              </a:r>
            </a:p>
          </p:txBody>
        </p:sp>
      </p:grpSp>
      <p:sp>
        <p:nvSpPr>
          <p:cNvPr name="TextBox 6" id="6"/>
          <p:cNvSpPr txBox="true"/>
          <p:nvPr/>
        </p:nvSpPr>
        <p:spPr>
          <a:xfrm rot="0">
            <a:off x="1391838" y="3208570"/>
            <a:ext cx="7429902" cy="895350"/>
          </a:xfrm>
          <a:prstGeom prst="rect">
            <a:avLst/>
          </a:prstGeom>
        </p:spPr>
        <p:txBody>
          <a:bodyPr anchor="t" rtlCol="false" tIns="0" lIns="0" bIns="0" rIns="0">
            <a:spAutoFit/>
          </a:bodyPr>
          <a:lstStyle/>
          <a:p>
            <a:pPr algn="l" marL="0" indent="0" lvl="0">
              <a:lnSpc>
                <a:spcPts val="3359"/>
              </a:lnSpc>
            </a:pPr>
            <a:r>
              <a:rPr lang="en-US" sz="2799">
                <a:solidFill>
                  <a:srgbClr val="000000"/>
                </a:solidFill>
                <a:latin typeface="Arial"/>
                <a:ea typeface="Arial"/>
                <a:cs typeface="Arial"/>
                <a:sym typeface="Arial"/>
              </a:rPr>
              <a:t>Stanovenie cieľov: aký je hlavný cieľ tejto spolupráce?</a:t>
            </a:r>
          </a:p>
        </p:txBody>
      </p:sp>
      <p:sp>
        <p:nvSpPr>
          <p:cNvPr name="TextBox 7" id="7"/>
          <p:cNvSpPr txBox="true"/>
          <p:nvPr/>
        </p:nvSpPr>
        <p:spPr>
          <a:xfrm rot="0">
            <a:off x="1328212" y="5132070"/>
            <a:ext cx="7589702" cy="1314450"/>
          </a:xfrm>
          <a:prstGeom prst="rect">
            <a:avLst/>
          </a:prstGeom>
        </p:spPr>
        <p:txBody>
          <a:bodyPr anchor="t" rtlCol="false" tIns="0" lIns="0" bIns="0" rIns="0">
            <a:spAutoFit/>
          </a:bodyPr>
          <a:lstStyle/>
          <a:p>
            <a:pPr algn="l" marL="675639" indent="-337820" lvl="1">
              <a:lnSpc>
                <a:spcPts val="3359"/>
              </a:lnSpc>
              <a:buFont typeface="Arial"/>
              <a:buChar char="•"/>
            </a:pPr>
            <a:r>
              <a:rPr lang="en-US" sz="2799">
                <a:solidFill>
                  <a:srgbClr val="000000"/>
                </a:solidFill>
                <a:latin typeface="Arial"/>
                <a:ea typeface="Arial"/>
                <a:cs typeface="Arial"/>
                <a:sym typeface="Arial"/>
              </a:rPr>
              <a:t>Aké sú naše kritériá úspechu?</a:t>
            </a:r>
          </a:p>
          <a:p>
            <a:pPr algn="l" marL="675639" indent="-337820" lvl="1">
              <a:lnSpc>
                <a:spcPts val="3359"/>
              </a:lnSpc>
              <a:buFont typeface="Arial"/>
              <a:buChar char="•"/>
            </a:pPr>
            <a:r>
              <a:rPr lang="en-US" sz="2799">
                <a:solidFill>
                  <a:srgbClr val="000000"/>
                </a:solidFill>
                <a:latin typeface="Arial"/>
                <a:ea typeface="Arial"/>
                <a:cs typeface="Arial"/>
                <a:sym typeface="Arial"/>
              </a:rPr>
              <a:t>Kedy sme so vstupom spokojní? </a:t>
            </a:r>
          </a:p>
          <a:p>
            <a:pPr algn="l" marL="675639" indent="-337820" lvl="1">
              <a:lnSpc>
                <a:spcPts val="3359"/>
              </a:lnSpc>
              <a:buFont typeface="Arial"/>
              <a:buChar char="•"/>
            </a:pPr>
            <a:r>
              <a:rPr lang="en-US" sz="2799">
                <a:solidFill>
                  <a:srgbClr val="000000"/>
                </a:solidFill>
                <a:latin typeface="Arial"/>
                <a:ea typeface="Arial"/>
                <a:cs typeface="Arial"/>
                <a:sym typeface="Arial"/>
              </a:rPr>
              <a:t>A kedy sme s výsledkami spokojní?</a:t>
            </a:r>
          </a:p>
        </p:txBody>
      </p:sp>
      <p:sp>
        <p:nvSpPr>
          <p:cNvPr name="TextBox 8" id="8"/>
          <p:cNvSpPr txBox="true"/>
          <p:nvPr/>
        </p:nvSpPr>
        <p:spPr>
          <a:xfrm rot="0">
            <a:off x="1391838" y="7696494"/>
            <a:ext cx="6542136" cy="704850"/>
          </a:xfrm>
          <a:prstGeom prst="rect">
            <a:avLst/>
          </a:prstGeom>
        </p:spPr>
        <p:txBody>
          <a:bodyPr anchor="t" rtlCol="false" tIns="0" lIns="0" bIns="0" rIns="0">
            <a:spAutoFit/>
          </a:bodyPr>
          <a:lstStyle/>
          <a:p>
            <a:pPr algn="l" marL="532910" indent="-266455" lvl="1">
              <a:lnSpc>
                <a:spcPts val="2650"/>
              </a:lnSpc>
              <a:buFont typeface="Arial"/>
              <a:buChar char="•"/>
            </a:pPr>
            <a:r>
              <a:rPr lang="en-US" sz="2208">
                <a:solidFill>
                  <a:srgbClr val="000000"/>
                </a:solidFill>
                <a:latin typeface="Arial"/>
                <a:ea typeface="Arial"/>
                <a:cs typeface="Arial"/>
                <a:sym typeface="Arial"/>
              </a:rPr>
              <a:t>Prečo je náš cieľ dôležitý? </a:t>
            </a:r>
          </a:p>
          <a:p>
            <a:pPr algn="l" marL="532910" indent="-266455" lvl="1">
              <a:lnSpc>
                <a:spcPts val="2650"/>
              </a:lnSpc>
              <a:buFont typeface="Arial"/>
              <a:buChar char="•"/>
            </a:pPr>
            <a:r>
              <a:rPr lang="en-US" sz="2208">
                <a:solidFill>
                  <a:srgbClr val="000000"/>
                </a:solidFill>
                <a:latin typeface="Arial"/>
                <a:ea typeface="Arial"/>
                <a:cs typeface="Arial"/>
                <a:sym typeface="Arial"/>
              </a:rPr>
              <a:t>Ako sa zasadzujeme za dosiahnutie tohto cieľa?</a:t>
            </a:r>
          </a:p>
        </p:txBody>
      </p:sp>
      <p:sp>
        <p:nvSpPr>
          <p:cNvPr name="TextBox 9" id="9"/>
          <p:cNvSpPr txBox="true"/>
          <p:nvPr/>
        </p:nvSpPr>
        <p:spPr>
          <a:xfrm rot="0">
            <a:off x="9270950" y="3612662"/>
            <a:ext cx="6759460" cy="2571750"/>
          </a:xfrm>
          <a:prstGeom prst="rect">
            <a:avLst/>
          </a:prstGeom>
        </p:spPr>
        <p:txBody>
          <a:bodyPr anchor="t" rtlCol="false" tIns="0" lIns="0" bIns="0" rIns="0">
            <a:spAutoFit/>
          </a:bodyPr>
          <a:lstStyle/>
          <a:p>
            <a:pPr algn="l" marL="675639" indent="-337820" lvl="1">
              <a:lnSpc>
                <a:spcPts val="3359"/>
              </a:lnSpc>
              <a:buFont typeface="Arial"/>
              <a:buChar char="•"/>
            </a:pPr>
            <a:r>
              <a:rPr lang="en-US" sz="2799">
                <a:solidFill>
                  <a:srgbClr val="000000"/>
                </a:solidFill>
                <a:latin typeface="Arial"/>
                <a:ea typeface="Arial"/>
                <a:cs typeface="Arial"/>
                <a:sym typeface="Arial"/>
              </a:rPr>
              <a:t>Nakoniec tím navrhne kreatívny výraz, ktorý symbolizuje spoluprácu ich tímu.</a:t>
            </a:r>
          </a:p>
          <a:p>
            <a:pPr algn="l" marL="0" indent="0" lvl="0">
              <a:lnSpc>
                <a:spcPts val="3359"/>
              </a:lnSpc>
            </a:pPr>
          </a:p>
          <a:p>
            <a:pPr algn="l" marL="675639" indent="-337820" lvl="1">
              <a:lnSpc>
                <a:spcPts val="3359"/>
              </a:lnSpc>
            </a:pPr>
            <a:r>
              <a:rPr lang="en-US" sz="2799" i="true">
                <a:solidFill>
                  <a:srgbClr val="000000"/>
                </a:solidFill>
                <a:latin typeface="Arial Italics"/>
                <a:ea typeface="Arial Italics"/>
                <a:cs typeface="Arial Italics"/>
                <a:sym typeface="Arial Italics"/>
              </a:rPr>
              <a:t>Tento výraz môže mať akúkoľvek formu, napríklad symbol, obrázok, vetu alebo živú sochu.</a:t>
            </a:r>
          </a:p>
        </p:txBody>
      </p:sp>
      <p:sp>
        <p:nvSpPr>
          <p:cNvPr name="Freeform 10" id="10"/>
          <p:cNvSpPr/>
          <p:nvPr/>
        </p:nvSpPr>
        <p:spPr>
          <a:xfrm flipH="false" flipV="false" rot="0">
            <a:off x="13463950" y="7209534"/>
            <a:ext cx="2924230" cy="1783538"/>
          </a:xfrm>
          <a:custGeom>
            <a:avLst/>
            <a:gdLst/>
            <a:ahLst/>
            <a:cxnLst/>
            <a:rect r="r" b="b" t="t" l="l"/>
            <a:pathLst>
              <a:path h="1783538" w="2924230">
                <a:moveTo>
                  <a:pt x="0" y="0"/>
                </a:moveTo>
                <a:lnTo>
                  <a:pt x="2924230" y="0"/>
                </a:lnTo>
                <a:lnTo>
                  <a:pt x="2924230" y="1783538"/>
                </a:lnTo>
                <a:lnTo>
                  <a:pt x="0" y="1783538"/>
                </a:lnTo>
                <a:lnTo>
                  <a:pt x="0" y="0"/>
                </a:lnTo>
                <a:close/>
              </a:path>
            </a:pathLst>
          </a:custGeom>
          <a:blipFill>
            <a:blip r:embed="rId4"/>
            <a:stretch>
              <a:fillRect l="0" t="0" r="0" b="0"/>
            </a:stretch>
          </a:blipFill>
        </p:spPr>
      </p:sp>
      <p:sp>
        <p:nvSpPr>
          <p:cNvPr name="TextBox 11" id="11"/>
          <p:cNvSpPr txBox="true"/>
          <p:nvPr/>
        </p:nvSpPr>
        <p:spPr>
          <a:xfrm rot="0">
            <a:off x="9675848" y="9102985"/>
            <a:ext cx="7576204" cy="771525"/>
          </a:xfrm>
          <a:prstGeom prst="rect">
            <a:avLst/>
          </a:prstGeom>
        </p:spPr>
        <p:txBody>
          <a:bodyPr anchor="t" rtlCol="false" tIns="0" lIns="0" bIns="0" rIns="0">
            <a:spAutoFit/>
          </a:bodyPr>
          <a:lstStyle/>
          <a:p>
            <a:pPr algn="r" marL="0" indent="0" lvl="0">
              <a:lnSpc>
                <a:spcPts val="2879"/>
              </a:lnSpc>
            </a:pPr>
            <a:r>
              <a:rPr lang="en-US" sz="2400">
                <a:solidFill>
                  <a:srgbClr val="000000"/>
                </a:solidFill>
                <a:latin typeface="Arial"/>
                <a:ea typeface="Arial"/>
                <a:cs typeface="Arial"/>
                <a:sym typeface="Arial"/>
              </a:rPr>
              <a:t>Na sladkosti: </a:t>
            </a:r>
          </a:p>
          <a:p>
            <a:pPr algn="l" marL="0" indent="0" lvl="0">
              <a:lnSpc>
                <a:spcPts val="2879"/>
              </a:lnSpc>
            </a:pPr>
            <a:r>
              <a:rPr lang="en-US" sz="2400">
                <a:solidFill>
                  <a:srgbClr val="000000"/>
                </a:solidFill>
                <a:latin typeface="Arial"/>
                <a:ea typeface="Arial"/>
                <a:cs typeface="Arial"/>
                <a:sym typeface="Arial"/>
              </a:rPr>
              <a:t>  http://logobook.com/business/business-development/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45741" y="7030026"/>
            <a:ext cx="4520800" cy="1559052"/>
          </a:xfrm>
          <a:prstGeom prst="rect">
            <a:avLst/>
          </a:prstGeom>
        </p:spPr>
        <p:txBody>
          <a:bodyPr anchor="t" rtlCol="false" tIns="0" lIns="0" bIns="0" rIns="0">
            <a:spAutoFit/>
          </a:bodyPr>
          <a:lstStyle/>
          <a:p>
            <a:pPr algn="l" marL="0" indent="0" lvl="0">
              <a:lnSpc>
                <a:spcPts val="2483"/>
              </a:lnSpc>
            </a:pPr>
            <a:r>
              <a:rPr lang="en-US" sz="1800">
                <a:solidFill>
                  <a:srgbClr val="000000"/>
                </a:solidFill>
                <a:latin typeface="Inter"/>
                <a:ea typeface="Inter"/>
                <a:cs typeface="Inter"/>
                <a:sym typeface="Inter"/>
              </a:rPr>
              <a:t>Vlastnosti ako odvaha a optimizmus nám pomáhajú získať skutočnú samostatnosť, prelomiť staré vzorce, generovať originálne nápady a konať vytrvalo v neistých časoch.</a:t>
            </a:r>
          </a:p>
        </p:txBody>
      </p:sp>
      <p:sp>
        <p:nvSpPr>
          <p:cNvPr name="TextBox 3" id="3"/>
          <p:cNvSpPr txBox="true"/>
          <p:nvPr/>
        </p:nvSpPr>
        <p:spPr>
          <a:xfrm rot="0">
            <a:off x="10146450" y="2307906"/>
            <a:ext cx="7121800" cy="6131052"/>
          </a:xfrm>
          <a:prstGeom prst="rect">
            <a:avLst/>
          </a:prstGeom>
        </p:spPr>
        <p:txBody>
          <a:bodyPr anchor="t" rtlCol="false" tIns="0" lIns="0" bIns="0" rIns="0">
            <a:spAutoFit/>
          </a:bodyPr>
          <a:lstStyle/>
          <a:p>
            <a:pPr algn="l" marL="0" indent="0" lvl="0">
              <a:lnSpc>
                <a:spcPts val="2483"/>
              </a:lnSpc>
            </a:pPr>
            <a:r>
              <a:rPr lang="en-US" b="true" sz="1800">
                <a:solidFill>
                  <a:srgbClr val="000000"/>
                </a:solidFill>
                <a:latin typeface="Inter Bold"/>
                <a:ea typeface="Inter Bold"/>
                <a:cs typeface="Inter Bold"/>
                <a:sym typeface="Inter Bold"/>
              </a:rPr>
              <a:t>Odvaha</a:t>
            </a:r>
          </a:p>
          <a:p>
            <a:pPr algn="l" marL="0" indent="0" lvl="0">
              <a:lnSpc>
                <a:spcPts val="2483"/>
              </a:lnSpc>
            </a:pPr>
            <a:r>
              <a:rPr lang="en-US" b="true" sz="1800">
                <a:solidFill>
                  <a:srgbClr val="000000"/>
                </a:solidFill>
                <a:latin typeface="Inter Bold"/>
                <a:ea typeface="Inter Bold"/>
                <a:cs typeface="Inter Bold"/>
                <a:sym typeface="Inter Bold"/>
              </a:rPr>
              <a:t>Schopnosť obhajovať hodnoty, robiť rozhodnutia, konať rozhodne a v prípade potreby spochybňovať a narúšať existujúce štruktúry a názory.</a:t>
            </a:r>
          </a:p>
          <a:p>
            <a:pPr algn="l" marL="0" indent="0" lvl="0">
              <a:lnSpc>
                <a:spcPts val="2483"/>
              </a:lnSpc>
            </a:pPr>
          </a:p>
          <a:p>
            <a:pPr algn="l" marL="0" indent="0" lvl="0">
              <a:lnSpc>
                <a:spcPts val="2483"/>
              </a:lnSpc>
            </a:pPr>
          </a:p>
          <a:p>
            <a:pPr algn="l" marL="0" indent="0" lvl="0">
              <a:lnSpc>
                <a:spcPts val="2483"/>
              </a:lnSpc>
            </a:pPr>
            <a:r>
              <a:rPr lang="en-US" b="true" sz="1800">
                <a:solidFill>
                  <a:srgbClr val="000000"/>
                </a:solidFill>
                <a:latin typeface="Inter Bold"/>
                <a:ea typeface="Inter Bold"/>
                <a:cs typeface="Inter Bold"/>
                <a:sym typeface="Inter Bold"/>
              </a:rPr>
              <a:t>Kreativita</a:t>
            </a:r>
          </a:p>
          <a:p>
            <a:pPr algn="l" marL="0" indent="0" lvl="0">
              <a:lnSpc>
                <a:spcPts val="2483"/>
              </a:lnSpc>
            </a:pPr>
            <a:r>
              <a:rPr lang="en-US" b="true" sz="1800">
                <a:solidFill>
                  <a:srgbClr val="000000"/>
                </a:solidFill>
                <a:latin typeface="Inter Bold"/>
                <a:ea typeface="Inter Bold"/>
                <a:cs typeface="Inter Bold"/>
                <a:sym typeface="Inter Bold"/>
              </a:rPr>
              <a:t>Schopnosť generovať a rozvíjať originálne nápady, inovovať a byť ochotný narúšať zaužívané vzorce.</a:t>
            </a:r>
          </a:p>
          <a:p>
            <a:pPr algn="l" marL="0" indent="0" lvl="0">
              <a:lnSpc>
                <a:spcPts val="2483"/>
              </a:lnSpc>
            </a:pPr>
          </a:p>
          <a:p>
            <a:pPr algn="l" marL="0" indent="0" lvl="0">
              <a:lnSpc>
                <a:spcPts val="2483"/>
              </a:lnSpc>
            </a:pPr>
          </a:p>
          <a:p>
            <a:pPr algn="l" marL="0" indent="0" lvl="0">
              <a:lnSpc>
                <a:spcPts val="2483"/>
              </a:lnSpc>
            </a:pPr>
            <a:r>
              <a:rPr lang="en-US" b="true" sz="1800">
                <a:solidFill>
                  <a:srgbClr val="000000"/>
                </a:solidFill>
                <a:latin typeface="Inter Bold"/>
                <a:ea typeface="Inter Bold"/>
                <a:cs typeface="Inter Bold"/>
                <a:sym typeface="Inter Bold"/>
              </a:rPr>
              <a:t>Optimizmus</a:t>
            </a:r>
          </a:p>
          <a:p>
            <a:pPr algn="l" marL="0" indent="0" lvl="0">
              <a:lnSpc>
                <a:spcPts val="2483"/>
              </a:lnSpc>
            </a:pPr>
            <a:r>
              <a:rPr lang="en-US" b="true" sz="1800">
                <a:solidFill>
                  <a:srgbClr val="000000"/>
                </a:solidFill>
                <a:latin typeface="Inter Bold"/>
                <a:ea typeface="Inter Bold"/>
                <a:cs typeface="Inter Bold"/>
                <a:sym typeface="Inter Bold"/>
              </a:rPr>
              <a:t>Schopnosť udržiavať a komunikovať pocit nádeje, pozitívny prístup a dôveru v možnosť zmysluplnej zmeny.</a:t>
            </a:r>
          </a:p>
          <a:p>
            <a:pPr algn="l" marL="0" indent="0" lvl="0">
              <a:lnSpc>
                <a:spcPts val="2483"/>
              </a:lnSpc>
            </a:pPr>
          </a:p>
          <a:p>
            <a:pPr algn="l" marL="0" indent="0" lvl="0">
              <a:lnSpc>
                <a:spcPts val="2483"/>
              </a:lnSpc>
            </a:pPr>
          </a:p>
          <a:p>
            <a:pPr algn="l" marL="0" indent="0" lvl="0">
              <a:lnSpc>
                <a:spcPts val="1380"/>
              </a:lnSpc>
            </a:pPr>
          </a:p>
          <a:p>
            <a:pPr algn="l" marL="0" indent="0" lvl="0">
              <a:lnSpc>
                <a:spcPts val="2483"/>
              </a:lnSpc>
            </a:pPr>
            <a:r>
              <a:rPr lang="en-US" b="true" sz="1800">
                <a:solidFill>
                  <a:srgbClr val="000000"/>
                </a:solidFill>
                <a:latin typeface="Inter Bold"/>
                <a:ea typeface="Inter Bold"/>
                <a:cs typeface="Inter Bold"/>
                <a:sym typeface="Inter Bold"/>
              </a:rPr>
              <a:t>Vytrvalosť</a:t>
            </a:r>
          </a:p>
          <a:p>
            <a:pPr algn="l" marL="0" indent="0" lvl="0">
              <a:lnSpc>
                <a:spcPts val="2483"/>
              </a:lnSpc>
            </a:pPr>
            <a:r>
              <a:rPr lang="en-US" b="true" sz="1800">
                <a:solidFill>
                  <a:srgbClr val="000000"/>
                </a:solidFill>
                <a:latin typeface="Inter Bold"/>
                <a:ea typeface="Inter Bold"/>
                <a:cs typeface="Inter Bold"/>
                <a:sym typeface="Inter Bold"/>
              </a:rPr>
              <a:t>Schopnosť udržať si angažovanosť a zostať odhodlaný a trpezlivý, aj keď úsilie prináša ovocie dlho.</a:t>
            </a:r>
          </a:p>
        </p:txBody>
      </p:sp>
      <p:sp>
        <p:nvSpPr>
          <p:cNvPr name="TextBox 4" id="4"/>
          <p:cNvSpPr txBox="true"/>
          <p:nvPr/>
        </p:nvSpPr>
        <p:spPr>
          <a:xfrm rot="0">
            <a:off x="1745763" y="5014226"/>
            <a:ext cx="6935275" cy="1514475"/>
          </a:xfrm>
          <a:prstGeom prst="rect">
            <a:avLst/>
          </a:prstGeom>
        </p:spPr>
        <p:txBody>
          <a:bodyPr anchor="t" rtlCol="false" tIns="0" lIns="0" bIns="0" rIns="0">
            <a:spAutoFit/>
          </a:bodyPr>
          <a:lstStyle/>
          <a:p>
            <a:pPr algn="l" marL="0" indent="0" lvl="0">
              <a:lnSpc>
                <a:spcPts val="8189"/>
              </a:lnSpc>
            </a:pPr>
            <a:r>
              <a:rPr lang="en-US" b="true" sz="6825">
                <a:solidFill>
                  <a:srgbClr val="000000"/>
                </a:solidFill>
                <a:latin typeface="Inter Bold"/>
                <a:ea typeface="Inter Bold"/>
                <a:cs typeface="Inter Bold"/>
                <a:sym typeface="Inter Bold"/>
              </a:rPr>
              <a:t>Konanie</a:t>
            </a:r>
          </a:p>
          <a:p>
            <a:pPr algn="l" marL="0" indent="0" lvl="0">
              <a:lnSpc>
                <a:spcPts val="3869"/>
              </a:lnSpc>
            </a:pPr>
            <a:r>
              <a:rPr lang="en-US" b="true" sz="3225">
                <a:solidFill>
                  <a:srgbClr val="000000"/>
                </a:solidFill>
                <a:latin typeface="Inter Medium"/>
                <a:ea typeface="Inter Medium"/>
                <a:cs typeface="Inter Medium"/>
                <a:sym typeface="Inter Medium"/>
              </a:rPr>
              <a:t>Podpora zmeny</a:t>
            </a:r>
          </a:p>
        </p:txBody>
      </p:sp>
      <p:sp>
        <p:nvSpPr>
          <p:cNvPr name="Freeform 5" id="5"/>
          <p:cNvSpPr/>
          <p:nvPr/>
        </p:nvSpPr>
        <p:spPr>
          <a:xfrm flipH="false" flipV="false" rot="0">
            <a:off x="1237763" y="1380851"/>
            <a:ext cx="3730600" cy="3734049"/>
          </a:xfrm>
          <a:custGeom>
            <a:avLst/>
            <a:gdLst/>
            <a:ahLst/>
            <a:cxnLst/>
            <a:rect r="r" b="b" t="t" l="l"/>
            <a:pathLst>
              <a:path h="3734049" w="3730600">
                <a:moveTo>
                  <a:pt x="0" y="0"/>
                </a:moveTo>
                <a:lnTo>
                  <a:pt x="3730600" y="0"/>
                </a:lnTo>
                <a:lnTo>
                  <a:pt x="3730600" y="3734049"/>
                </a:lnTo>
                <a:lnTo>
                  <a:pt x="0" y="3734049"/>
                </a:lnTo>
                <a:lnTo>
                  <a:pt x="0" y="0"/>
                </a:lnTo>
                <a:close/>
              </a:path>
            </a:pathLst>
          </a:custGeom>
          <a:blipFill>
            <a:blip r:embed="rId3"/>
            <a:stretch>
              <a:fillRect l="0" t="0" r="0" b="0"/>
            </a:stretch>
          </a:blipFill>
        </p:spPr>
      </p:sp>
      <p:sp>
        <p:nvSpPr>
          <p:cNvPr name="Freeform 6" id="6"/>
          <p:cNvSpPr/>
          <p:nvPr/>
        </p:nvSpPr>
        <p:spPr>
          <a:xfrm flipH="false" flipV="false" rot="0">
            <a:off x="8316163" y="1967201"/>
            <a:ext cx="1724652" cy="1726249"/>
          </a:xfrm>
          <a:custGeom>
            <a:avLst/>
            <a:gdLst/>
            <a:ahLst/>
            <a:cxnLst/>
            <a:rect r="r" b="b" t="t" l="l"/>
            <a:pathLst>
              <a:path h="1726249" w="1724652">
                <a:moveTo>
                  <a:pt x="0" y="0"/>
                </a:moveTo>
                <a:lnTo>
                  <a:pt x="1724652" y="0"/>
                </a:lnTo>
                <a:lnTo>
                  <a:pt x="1724652" y="1726248"/>
                </a:lnTo>
                <a:lnTo>
                  <a:pt x="0" y="1726248"/>
                </a:lnTo>
                <a:lnTo>
                  <a:pt x="0" y="0"/>
                </a:lnTo>
                <a:close/>
              </a:path>
            </a:pathLst>
          </a:custGeom>
          <a:blipFill>
            <a:blip r:embed="rId4"/>
            <a:stretch>
              <a:fillRect l="0" t="0" r="0" b="0"/>
            </a:stretch>
          </a:blipFill>
        </p:spPr>
      </p:sp>
      <p:sp>
        <p:nvSpPr>
          <p:cNvPr name="Freeform 7" id="7"/>
          <p:cNvSpPr/>
          <p:nvPr/>
        </p:nvSpPr>
        <p:spPr>
          <a:xfrm flipH="false" flipV="false" rot="0">
            <a:off x="8316163" y="3793951"/>
            <a:ext cx="1724652" cy="1726249"/>
          </a:xfrm>
          <a:custGeom>
            <a:avLst/>
            <a:gdLst/>
            <a:ahLst/>
            <a:cxnLst/>
            <a:rect r="r" b="b" t="t" l="l"/>
            <a:pathLst>
              <a:path h="1726249" w="1724652">
                <a:moveTo>
                  <a:pt x="0" y="0"/>
                </a:moveTo>
                <a:lnTo>
                  <a:pt x="1724652" y="0"/>
                </a:lnTo>
                <a:lnTo>
                  <a:pt x="1724652" y="1726249"/>
                </a:lnTo>
                <a:lnTo>
                  <a:pt x="0" y="1726249"/>
                </a:lnTo>
                <a:lnTo>
                  <a:pt x="0" y="0"/>
                </a:lnTo>
                <a:close/>
              </a:path>
            </a:pathLst>
          </a:custGeom>
          <a:blipFill>
            <a:blip r:embed="rId5"/>
            <a:stretch>
              <a:fillRect l="0" t="0" r="0" b="0"/>
            </a:stretch>
          </a:blipFill>
        </p:spPr>
      </p:sp>
      <p:sp>
        <p:nvSpPr>
          <p:cNvPr name="Freeform 8" id="8"/>
          <p:cNvSpPr/>
          <p:nvPr/>
        </p:nvSpPr>
        <p:spPr>
          <a:xfrm flipH="false" flipV="false" rot="0">
            <a:off x="8316163" y="5474726"/>
            <a:ext cx="1724652" cy="1726249"/>
          </a:xfrm>
          <a:custGeom>
            <a:avLst/>
            <a:gdLst/>
            <a:ahLst/>
            <a:cxnLst/>
            <a:rect r="r" b="b" t="t" l="l"/>
            <a:pathLst>
              <a:path h="1726249" w="1724652">
                <a:moveTo>
                  <a:pt x="0" y="0"/>
                </a:moveTo>
                <a:lnTo>
                  <a:pt x="1724652" y="0"/>
                </a:lnTo>
                <a:lnTo>
                  <a:pt x="1724652" y="1726248"/>
                </a:lnTo>
                <a:lnTo>
                  <a:pt x="0" y="1726248"/>
                </a:lnTo>
                <a:lnTo>
                  <a:pt x="0" y="0"/>
                </a:lnTo>
                <a:close/>
              </a:path>
            </a:pathLst>
          </a:custGeom>
          <a:blipFill>
            <a:blip r:embed="rId6"/>
            <a:stretch>
              <a:fillRect l="0" t="0" r="0" b="0"/>
            </a:stretch>
          </a:blipFill>
        </p:spPr>
      </p:sp>
      <p:sp>
        <p:nvSpPr>
          <p:cNvPr name="Freeform 9" id="9"/>
          <p:cNvSpPr/>
          <p:nvPr/>
        </p:nvSpPr>
        <p:spPr>
          <a:xfrm flipH="false" flipV="false" rot="0">
            <a:off x="8316163" y="7179901"/>
            <a:ext cx="1724652" cy="1726249"/>
          </a:xfrm>
          <a:custGeom>
            <a:avLst/>
            <a:gdLst/>
            <a:ahLst/>
            <a:cxnLst/>
            <a:rect r="r" b="b" t="t" l="l"/>
            <a:pathLst>
              <a:path h="1726249" w="1724652">
                <a:moveTo>
                  <a:pt x="0" y="0"/>
                </a:moveTo>
                <a:lnTo>
                  <a:pt x="1724652" y="0"/>
                </a:lnTo>
                <a:lnTo>
                  <a:pt x="1724652" y="1726249"/>
                </a:lnTo>
                <a:lnTo>
                  <a:pt x="0" y="1726249"/>
                </a:lnTo>
                <a:lnTo>
                  <a:pt x="0" y="0"/>
                </a:lnTo>
                <a:close/>
              </a:path>
            </a:pathLst>
          </a:custGeom>
          <a:blipFill>
            <a:blip r:embed="rId7"/>
            <a:stretch>
              <a:fillRect l="0" t="0" r="0" b="0"/>
            </a:stretch>
          </a:blipFill>
        </p:spPr>
      </p:sp>
      <p:sp>
        <p:nvSpPr>
          <p:cNvPr name="Freeform 10" id="10"/>
          <p:cNvSpPr/>
          <p:nvPr/>
        </p:nvSpPr>
        <p:spPr>
          <a:xfrm flipH="false" flipV="false" rot="0">
            <a:off x="17541994" y="3246132"/>
            <a:ext cx="1377713" cy="5102682"/>
          </a:xfrm>
          <a:custGeom>
            <a:avLst/>
            <a:gdLst/>
            <a:ahLst/>
            <a:cxnLst/>
            <a:rect r="r" b="b" t="t" l="l"/>
            <a:pathLst>
              <a:path h="5102682" w="1377713">
                <a:moveTo>
                  <a:pt x="0" y="0"/>
                </a:moveTo>
                <a:lnTo>
                  <a:pt x="1377712" y="0"/>
                </a:lnTo>
                <a:lnTo>
                  <a:pt x="1377712" y="5102682"/>
                </a:lnTo>
                <a:lnTo>
                  <a:pt x="0" y="5102682"/>
                </a:lnTo>
                <a:lnTo>
                  <a:pt x="0" y="0"/>
                </a:lnTo>
                <a:close/>
              </a:path>
            </a:pathLst>
          </a:custGeom>
          <a:blipFill>
            <a:blip r:embed="rId8"/>
            <a:stretch>
              <a:fillRect l="-203352" t="-17939" r="-211463" b="-21059"/>
            </a:stretch>
          </a:blipFill>
        </p:spPr>
      </p:sp>
      <p:sp>
        <p:nvSpPr>
          <p:cNvPr name="Freeform 11" id="11"/>
          <p:cNvSpPr/>
          <p:nvPr/>
        </p:nvSpPr>
        <p:spPr>
          <a:xfrm flipH="false" flipV="false" rot="0">
            <a:off x="-631706" y="3246132"/>
            <a:ext cx="1377712" cy="5102682"/>
          </a:xfrm>
          <a:custGeom>
            <a:avLst/>
            <a:gdLst/>
            <a:ahLst/>
            <a:cxnLst/>
            <a:rect r="r" b="b" t="t" l="l"/>
            <a:pathLst>
              <a:path h="5102682" w="1377712">
                <a:moveTo>
                  <a:pt x="0" y="0"/>
                </a:moveTo>
                <a:lnTo>
                  <a:pt x="1377712" y="0"/>
                </a:lnTo>
                <a:lnTo>
                  <a:pt x="1377712" y="5102682"/>
                </a:lnTo>
                <a:lnTo>
                  <a:pt x="0" y="5102682"/>
                </a:lnTo>
                <a:lnTo>
                  <a:pt x="0" y="0"/>
                </a:lnTo>
                <a:close/>
              </a:path>
            </a:pathLst>
          </a:custGeom>
          <a:blipFill>
            <a:blip r:embed="rId8"/>
            <a:stretch>
              <a:fillRect l="-203352" t="-17939" r="-211463" b="-21059"/>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982200"/>
            <a:ext cx="18288000" cy="540000"/>
            <a:chOff x="0" y="0"/>
            <a:chExt cx="24384000" cy="720000"/>
          </a:xfrm>
        </p:grpSpPr>
        <p:sp>
          <p:nvSpPr>
            <p:cNvPr name="Freeform 3" id="3"/>
            <p:cNvSpPr/>
            <p:nvPr/>
          </p:nvSpPr>
          <p:spPr>
            <a:xfrm flipH="false" flipV="false" rot="0">
              <a:off x="0" y="0"/>
              <a:ext cx="24384000" cy="719963"/>
            </a:xfrm>
            <a:custGeom>
              <a:avLst/>
              <a:gdLst/>
              <a:ahLst/>
              <a:cxnLst/>
              <a:rect r="r" b="b" t="t" l="l"/>
              <a:pathLst>
                <a:path h="719963" w="24384000">
                  <a:moveTo>
                    <a:pt x="0" y="0"/>
                  </a:moveTo>
                  <a:lnTo>
                    <a:pt x="24384000" y="0"/>
                  </a:lnTo>
                  <a:lnTo>
                    <a:pt x="24384000" y="719963"/>
                  </a:lnTo>
                  <a:lnTo>
                    <a:pt x="0" y="719963"/>
                  </a:lnTo>
                  <a:close/>
                </a:path>
              </a:pathLst>
            </a:custGeom>
            <a:solidFill>
              <a:srgbClr val="00FF00"/>
            </a:solidFill>
          </p:spPr>
        </p:sp>
      </p:grpSp>
      <p:sp>
        <p:nvSpPr>
          <p:cNvPr name="TextBox 4" id="4"/>
          <p:cNvSpPr txBox="true"/>
          <p:nvPr/>
        </p:nvSpPr>
        <p:spPr>
          <a:xfrm rot="0">
            <a:off x="480367" y="1605026"/>
            <a:ext cx="17590612" cy="8010525"/>
          </a:xfrm>
          <a:prstGeom prst="rect">
            <a:avLst/>
          </a:prstGeom>
        </p:spPr>
        <p:txBody>
          <a:bodyPr anchor="t" rtlCol="false" tIns="0" lIns="0" bIns="0" rIns="0">
            <a:spAutoFit/>
          </a:bodyPr>
          <a:lstStyle/>
          <a:p>
            <a:pPr algn="just" marL="0" indent="0" lvl="0">
              <a:lnSpc>
                <a:spcPts val="6720"/>
              </a:lnSpc>
            </a:pPr>
            <a:r>
              <a:rPr lang="en-US" sz="5600">
                <a:solidFill>
                  <a:srgbClr val="000000"/>
                </a:solidFill>
                <a:latin typeface="Calibri (MS)"/>
                <a:ea typeface="Calibri (MS)"/>
                <a:cs typeface="Calibri (MS)"/>
                <a:sym typeface="Calibri (MS)"/>
              </a:rPr>
              <a:t>Účelom rámca IDG je pomôcť ľuďom pochopiť, ako môže vyzerať vnútorný rozvoj a prečo je dôležitý pre katalyzáciu externých zmien.</a:t>
            </a:r>
          </a:p>
          <a:p>
            <a:pPr algn="l" marL="1709415" indent="-854708" lvl="1">
              <a:lnSpc>
                <a:spcPts val="7679"/>
              </a:lnSpc>
              <a:buFont typeface="Arial"/>
              <a:buChar char="•"/>
            </a:pPr>
            <a:r>
              <a:rPr lang="en-US" b="true" sz="6399">
                <a:solidFill>
                  <a:srgbClr val="FF6821"/>
                </a:solidFill>
                <a:latin typeface="Calibri (MS) Bold"/>
                <a:ea typeface="Calibri (MS) Bold"/>
                <a:cs typeface="Calibri (MS) Bold"/>
                <a:sym typeface="Calibri (MS) Bold"/>
              </a:rPr>
              <a:t>Vnútorné</a:t>
            </a:r>
            <a:r>
              <a:rPr lang="en-US" b="true" sz="6399">
                <a:solidFill>
                  <a:srgbClr val="FF6821"/>
                </a:solidFill>
                <a:latin typeface="Calibri (MS) Bold"/>
                <a:ea typeface="Calibri (MS) Bold"/>
                <a:cs typeface="Calibri (MS) Bold"/>
                <a:sym typeface="Calibri (MS) Bold"/>
              </a:rPr>
              <a:t> nie je to isté ako individuálne</a:t>
            </a:r>
          </a:p>
          <a:p>
            <a:pPr algn="l">
              <a:lnSpc>
                <a:spcPts val="8640"/>
              </a:lnSpc>
            </a:pPr>
            <a:r>
              <a:rPr lang="en-US" b="true" sz="7200">
                <a:solidFill>
                  <a:srgbClr val="000000"/>
                </a:solidFill>
                <a:latin typeface="Calibri (MS) Bold"/>
                <a:ea typeface="Calibri (MS) Bold"/>
                <a:cs typeface="Calibri (MS) Bold"/>
                <a:sym typeface="Calibri (MS) Bold"/>
              </a:rPr>
              <a:t>„Povaha vnútorného vývoja je v podstate kolektívna, systémová, viacrozmerná, nelineárna, komplexná</a:t>
            </a:r>
          </a:p>
          <a:p>
            <a:pPr algn="l" marL="1923093" indent="-961546" lvl="1">
              <a:lnSpc>
                <a:spcPts val="8640"/>
              </a:lnSpc>
            </a:pPr>
            <a:r>
              <a:rPr lang="en-US" b="true" sz="7200">
                <a:solidFill>
                  <a:srgbClr val="000000"/>
                </a:solidFill>
                <a:latin typeface="Calibri (MS) Bold"/>
                <a:ea typeface="Calibri (MS) Bold"/>
                <a:cs typeface="Calibri (MS) Bold"/>
                <a:sym typeface="Calibri (MS) Bold"/>
              </a:rPr>
              <a:t>a neusporiadaná.“</a:t>
            </a:r>
          </a:p>
        </p:txBody>
      </p:sp>
      <p:sp>
        <p:nvSpPr>
          <p:cNvPr name="Freeform 5" id="5"/>
          <p:cNvSpPr/>
          <p:nvPr/>
        </p:nvSpPr>
        <p:spPr>
          <a:xfrm flipH="false" flipV="false" rot="0">
            <a:off x="321088" y="151390"/>
            <a:ext cx="4776186" cy="1205986"/>
          </a:xfrm>
          <a:custGeom>
            <a:avLst/>
            <a:gdLst/>
            <a:ahLst/>
            <a:cxnLst/>
            <a:rect r="r" b="b" t="t" l="l"/>
            <a:pathLst>
              <a:path h="1205986" w="4776186">
                <a:moveTo>
                  <a:pt x="0" y="0"/>
                </a:moveTo>
                <a:lnTo>
                  <a:pt x="4776186" y="0"/>
                </a:lnTo>
                <a:lnTo>
                  <a:pt x="4776186" y="1205986"/>
                </a:lnTo>
                <a:lnTo>
                  <a:pt x="0" y="1205986"/>
                </a:lnTo>
                <a:lnTo>
                  <a:pt x="0" y="0"/>
                </a:lnTo>
                <a:close/>
              </a:path>
            </a:pathLst>
          </a:custGeom>
          <a:blipFill>
            <a:blip r:embed="rId3"/>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0FF00"/>
        </a:solidFill>
      </p:bgPr>
    </p:bg>
    <p:spTree>
      <p:nvGrpSpPr>
        <p:cNvPr id="1" name=""/>
        <p:cNvGrpSpPr/>
        <p:nvPr/>
      </p:nvGrpSpPr>
      <p:grpSpPr>
        <a:xfrm>
          <a:off x="0" y="0"/>
          <a:ext cx="0" cy="0"/>
          <a:chOff x="0" y="0"/>
          <a:chExt cx="0" cy="0"/>
        </a:xfrm>
      </p:grpSpPr>
      <p:sp>
        <p:nvSpPr>
          <p:cNvPr name="Freeform 2" id="2"/>
          <p:cNvSpPr/>
          <p:nvPr/>
        </p:nvSpPr>
        <p:spPr>
          <a:xfrm flipH="false" flipV="false" rot="0">
            <a:off x="7406212" y="0"/>
            <a:ext cx="3475576" cy="3323404"/>
          </a:xfrm>
          <a:custGeom>
            <a:avLst/>
            <a:gdLst/>
            <a:ahLst/>
            <a:cxnLst/>
            <a:rect r="r" b="b" t="t" l="l"/>
            <a:pathLst>
              <a:path h="3323404" w="3475576">
                <a:moveTo>
                  <a:pt x="0" y="0"/>
                </a:moveTo>
                <a:lnTo>
                  <a:pt x="3475576" y="0"/>
                </a:lnTo>
                <a:lnTo>
                  <a:pt x="3475576" y="3323404"/>
                </a:lnTo>
                <a:lnTo>
                  <a:pt x="0" y="3323404"/>
                </a:lnTo>
                <a:lnTo>
                  <a:pt x="0" y="0"/>
                </a:lnTo>
                <a:close/>
              </a:path>
            </a:pathLst>
          </a:custGeom>
          <a:blipFill>
            <a:blip r:embed="rId3"/>
            <a:stretch>
              <a:fillRect l="0" t="-2289" r="0" b="-2289"/>
            </a:stretch>
          </a:blipFill>
        </p:spPr>
      </p:sp>
      <p:grpSp>
        <p:nvGrpSpPr>
          <p:cNvPr name="Group 3" id="3"/>
          <p:cNvGrpSpPr/>
          <p:nvPr/>
        </p:nvGrpSpPr>
        <p:grpSpPr>
          <a:xfrm rot="0">
            <a:off x="0" y="9281776"/>
            <a:ext cx="18423600" cy="805200"/>
            <a:chOff x="0" y="0"/>
            <a:chExt cx="24564800" cy="1073600"/>
          </a:xfrm>
        </p:grpSpPr>
        <p:sp>
          <p:nvSpPr>
            <p:cNvPr name="Freeform 4" id="4"/>
            <p:cNvSpPr/>
            <p:nvPr/>
          </p:nvSpPr>
          <p:spPr>
            <a:xfrm flipH="false" flipV="false" rot="0">
              <a:off x="0" y="0"/>
              <a:ext cx="24564848" cy="1073658"/>
            </a:xfrm>
            <a:custGeom>
              <a:avLst/>
              <a:gdLst/>
              <a:ahLst/>
              <a:cxnLst/>
              <a:rect r="r" b="b" t="t" l="l"/>
              <a:pathLst>
                <a:path h="1073658" w="24564848">
                  <a:moveTo>
                    <a:pt x="0" y="0"/>
                  </a:moveTo>
                  <a:lnTo>
                    <a:pt x="24564848" y="0"/>
                  </a:lnTo>
                  <a:lnTo>
                    <a:pt x="24564848" y="1073658"/>
                  </a:lnTo>
                  <a:lnTo>
                    <a:pt x="0" y="1073658"/>
                  </a:lnTo>
                  <a:close/>
                </a:path>
              </a:pathLst>
            </a:custGeom>
            <a:solidFill>
              <a:srgbClr val="00FF00"/>
            </a:solidFill>
          </p:spPr>
        </p:sp>
        <p:sp>
          <p:nvSpPr>
            <p:cNvPr name="TextBox 5" id="5"/>
            <p:cNvSpPr txBox="true"/>
            <p:nvPr/>
          </p:nvSpPr>
          <p:spPr>
            <a:xfrm>
              <a:off x="0" y="-47625"/>
              <a:ext cx="24564800" cy="1121225"/>
            </a:xfrm>
            <a:prstGeom prst="rect">
              <a:avLst/>
            </a:prstGeom>
          </p:spPr>
          <p:txBody>
            <a:bodyPr anchor="t" rtlCol="false" tIns="50800" lIns="50800" bIns="50800" rIns="50800"/>
            <a:lstStyle/>
            <a:p>
              <a:pPr algn="ctr" marL="0" indent="0" lvl="0">
                <a:lnSpc>
                  <a:spcPts val="2639"/>
                </a:lnSpc>
              </a:pPr>
              <a:r>
                <a:rPr lang="en-US" sz="2199">
                  <a:solidFill>
                    <a:srgbClr val="595959"/>
                  </a:solidFill>
                  <a:latin typeface="Arial"/>
                  <a:ea typeface="Arial"/>
                  <a:cs typeface="Arial"/>
                  <a:sym typeface="Arial"/>
                </a:rPr>
                <a:t>Pripravila a viedla Irina Stefanova-Parigvozdeva, ACC, ambasádorka IDG pre Bulharsko</a:t>
              </a:r>
            </a:p>
          </p:txBody>
        </p:sp>
      </p:grpSp>
      <p:sp>
        <p:nvSpPr>
          <p:cNvPr name="Freeform 6" id="6"/>
          <p:cNvSpPr/>
          <p:nvPr/>
        </p:nvSpPr>
        <p:spPr>
          <a:xfrm flipH="false" flipV="false" rot="0">
            <a:off x="4983248" y="3415832"/>
            <a:ext cx="7677300" cy="4087900"/>
          </a:xfrm>
          <a:custGeom>
            <a:avLst/>
            <a:gdLst/>
            <a:ahLst/>
            <a:cxnLst/>
            <a:rect r="r" b="b" t="t" l="l"/>
            <a:pathLst>
              <a:path h="4087900" w="7677300">
                <a:moveTo>
                  <a:pt x="0" y="0"/>
                </a:moveTo>
                <a:lnTo>
                  <a:pt x="7677300" y="0"/>
                </a:lnTo>
                <a:lnTo>
                  <a:pt x="7677300" y="4087900"/>
                </a:lnTo>
                <a:lnTo>
                  <a:pt x="0" y="4087900"/>
                </a:lnTo>
                <a:lnTo>
                  <a:pt x="0" y="0"/>
                </a:lnTo>
                <a:close/>
              </a:path>
            </a:pathLst>
          </a:custGeom>
          <a:blipFill>
            <a:blip r:embed="rId4"/>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682270" y="1142354"/>
            <a:ext cx="9241352" cy="9108166"/>
            <a:chOff x="0" y="0"/>
            <a:chExt cx="12321803" cy="12144221"/>
          </a:xfrm>
        </p:grpSpPr>
        <p:sp>
          <p:nvSpPr>
            <p:cNvPr name="Freeform 3" id="3"/>
            <p:cNvSpPr/>
            <p:nvPr/>
          </p:nvSpPr>
          <p:spPr>
            <a:xfrm flipH="false" flipV="false" rot="0">
              <a:off x="0" y="0"/>
              <a:ext cx="12321803" cy="12144222"/>
            </a:xfrm>
            <a:custGeom>
              <a:avLst/>
              <a:gdLst/>
              <a:ahLst/>
              <a:cxnLst/>
              <a:rect r="r" b="b" t="t" l="l"/>
              <a:pathLst>
                <a:path h="12144222" w="12321803">
                  <a:moveTo>
                    <a:pt x="0" y="0"/>
                  </a:moveTo>
                  <a:lnTo>
                    <a:pt x="12321803" y="0"/>
                  </a:lnTo>
                  <a:lnTo>
                    <a:pt x="12321803" y="12144222"/>
                  </a:lnTo>
                  <a:lnTo>
                    <a:pt x="0" y="12144222"/>
                  </a:lnTo>
                  <a:close/>
                </a:path>
              </a:pathLst>
            </a:custGeom>
            <a:solidFill>
              <a:srgbClr val="000000">
                <a:alpha val="0"/>
              </a:srgbClr>
            </a:solidFill>
          </p:spPr>
        </p:sp>
        <p:sp>
          <p:nvSpPr>
            <p:cNvPr name="TextBox 4" id="4"/>
            <p:cNvSpPr txBox="true"/>
            <p:nvPr/>
          </p:nvSpPr>
          <p:spPr>
            <a:xfrm>
              <a:off x="0" y="-85725"/>
              <a:ext cx="12321803" cy="12229946"/>
            </a:xfrm>
            <a:prstGeom prst="rect">
              <a:avLst/>
            </a:prstGeom>
          </p:spPr>
          <p:txBody>
            <a:bodyPr anchor="ctr" rtlCol="false" tIns="0" lIns="0" bIns="0" rIns="0"/>
            <a:lstStyle/>
            <a:p>
              <a:pPr algn="ctr" marL="0" indent="0" lvl="0">
                <a:lnSpc>
                  <a:spcPts val="4799"/>
                </a:lnSpc>
              </a:pPr>
              <a:r>
                <a:rPr lang="en-US" sz="3999">
                  <a:solidFill>
                    <a:srgbClr val="92D050"/>
                  </a:solidFill>
                  <a:latin typeface="Calibri (MS)"/>
                  <a:ea typeface="Calibri (MS)"/>
                  <a:cs typeface="Calibri (MS)"/>
                  <a:sym typeface="Calibri (MS)"/>
                </a:rPr>
                <a:t>Gratulujem k prevzatiu poslania posilňovania postavenia mládeže, podpory mládeže a kultivácie komunity s vašimi silnými iniciatívami – ktoré sú na sklonku realizácie! </a:t>
              </a:r>
            </a:p>
            <a:p>
              <a:pPr algn="ctr" marL="0" indent="0" lvl="0">
                <a:lnSpc>
                  <a:spcPts val="4799"/>
                </a:lnSpc>
              </a:pPr>
            </a:p>
            <a:p>
              <a:pPr algn="ctr" marL="0" indent="0" lvl="0">
                <a:lnSpc>
                  <a:spcPts val="4799"/>
                </a:lnSpc>
              </a:pPr>
            </a:p>
            <a:p>
              <a:pPr algn="ctr" marL="0" indent="0" lvl="0">
                <a:lnSpc>
                  <a:spcPts val="4799"/>
                </a:lnSpc>
              </a:pPr>
            </a:p>
            <a:p>
              <a:pPr algn="ctr" marL="0" indent="0" lvl="0">
                <a:lnSpc>
                  <a:spcPts val="4799"/>
                </a:lnSpc>
              </a:pPr>
              <a:r>
                <a:rPr lang="en-US" sz="3999">
                  <a:solidFill>
                    <a:srgbClr val="92D050"/>
                  </a:solidFill>
                  <a:latin typeface="Calibri (MS)"/>
                  <a:ea typeface="Calibri (MS)"/>
                  <a:cs typeface="Calibri (MS)"/>
                  <a:sym typeface="Calibri (MS)"/>
                </a:rPr>
                <a:t>Udržateľný rozvoj pramení</a:t>
              </a:r>
            </a:p>
            <a:p>
              <a:pPr algn="ctr" marL="0" indent="0" lvl="0">
                <a:lnSpc>
                  <a:spcPts val="4799"/>
                </a:lnSpc>
              </a:pPr>
              <a:r>
                <a:rPr lang="en-US" sz="3999">
                  <a:solidFill>
                    <a:srgbClr val="92D050"/>
                  </a:solidFill>
                  <a:latin typeface="Calibri (MS)"/>
                  <a:ea typeface="Calibri (MS)"/>
                  <a:cs typeface="Calibri (MS)"/>
                  <a:sym typeface="Calibri (MS)"/>
                </a:rPr>
                <a:t>z vnútorného rozvoja; </a:t>
              </a:r>
            </a:p>
            <a:p>
              <a:pPr algn="ctr" marL="0" indent="0" lvl="0">
                <a:lnSpc>
                  <a:spcPts val="4799"/>
                </a:lnSpc>
              </a:pPr>
              <a:r>
                <a:rPr lang="en-US" sz="3999">
                  <a:solidFill>
                    <a:srgbClr val="92D050"/>
                  </a:solidFill>
                  <a:latin typeface="Calibri (MS)"/>
                  <a:ea typeface="Calibri (MS)"/>
                  <a:cs typeface="Calibri (MS)"/>
                  <a:sym typeface="Calibri (MS)"/>
                </a:rPr>
                <a:t>Je to nevyhnutné pre dosiahnutie trvalých vonkajších zmien.</a:t>
              </a:r>
            </a:p>
          </p:txBody>
        </p:sp>
      </p:grpSp>
      <p:sp>
        <p:nvSpPr>
          <p:cNvPr name="Freeform 5" id="5"/>
          <p:cNvSpPr/>
          <p:nvPr/>
        </p:nvSpPr>
        <p:spPr>
          <a:xfrm flipH="false" flipV="false" rot="0">
            <a:off x="12502920" y="342328"/>
            <a:ext cx="1600052" cy="1600052"/>
          </a:xfrm>
          <a:custGeom>
            <a:avLst/>
            <a:gdLst/>
            <a:ahLst/>
            <a:cxnLst/>
            <a:rect r="r" b="b" t="t" l="l"/>
            <a:pathLst>
              <a:path h="1600052" w="1600052">
                <a:moveTo>
                  <a:pt x="0" y="0"/>
                </a:moveTo>
                <a:lnTo>
                  <a:pt x="1600052" y="0"/>
                </a:lnTo>
                <a:lnTo>
                  <a:pt x="1600052" y="1600052"/>
                </a:lnTo>
                <a:lnTo>
                  <a:pt x="0" y="1600052"/>
                </a:lnTo>
                <a:lnTo>
                  <a:pt x="0" y="0"/>
                </a:lnTo>
                <a:close/>
              </a:path>
            </a:pathLst>
          </a:custGeom>
          <a:blipFill>
            <a:blip r:embed="rId2"/>
            <a:stretch>
              <a:fillRect l="0" t="0" r="0" b="0"/>
            </a:stretch>
          </a:blipFill>
        </p:spPr>
      </p:sp>
      <p:sp>
        <p:nvSpPr>
          <p:cNvPr name="Freeform 6" id="6"/>
          <p:cNvSpPr/>
          <p:nvPr/>
        </p:nvSpPr>
        <p:spPr>
          <a:xfrm flipH="false" flipV="false" rot="0">
            <a:off x="10768222" y="5143500"/>
            <a:ext cx="4776186" cy="1205986"/>
          </a:xfrm>
          <a:custGeom>
            <a:avLst/>
            <a:gdLst/>
            <a:ahLst/>
            <a:cxnLst/>
            <a:rect r="r" b="b" t="t" l="l"/>
            <a:pathLst>
              <a:path h="1205986" w="4776186">
                <a:moveTo>
                  <a:pt x="0" y="0"/>
                </a:moveTo>
                <a:lnTo>
                  <a:pt x="4776186" y="0"/>
                </a:lnTo>
                <a:lnTo>
                  <a:pt x="4776186" y="1205986"/>
                </a:lnTo>
                <a:lnTo>
                  <a:pt x="0" y="1205986"/>
                </a:lnTo>
                <a:lnTo>
                  <a:pt x="0" y="0"/>
                </a:lnTo>
                <a:close/>
              </a:path>
            </a:pathLst>
          </a:custGeom>
          <a:blipFill>
            <a:blip r:embed="rId3"/>
            <a:stretch>
              <a:fillRect l="0" t="0" r="0" b="0"/>
            </a:stretch>
          </a:blipFill>
        </p:spPr>
      </p:sp>
      <p:sp>
        <p:nvSpPr>
          <p:cNvPr name="TextBox 7" id="7"/>
          <p:cNvSpPr txBox="true"/>
          <p:nvPr/>
        </p:nvSpPr>
        <p:spPr>
          <a:xfrm rot="0">
            <a:off x="2680150" y="762000"/>
            <a:ext cx="8961120" cy="476250"/>
          </a:xfrm>
          <a:prstGeom prst="rect">
            <a:avLst/>
          </a:prstGeom>
        </p:spPr>
        <p:txBody>
          <a:bodyPr anchor="t" rtlCol="false" tIns="0" lIns="0" bIns="0" rIns="0">
            <a:spAutoFit/>
          </a:bodyPr>
          <a:lstStyle/>
          <a:p>
            <a:pPr algn="l" marL="0" indent="0" lvl="0">
              <a:lnSpc>
                <a:spcPts val="3359"/>
              </a:lnSpc>
            </a:pPr>
            <a:r>
              <a:rPr lang="en-US" sz="2799">
                <a:solidFill>
                  <a:srgbClr val="000000"/>
                </a:solidFill>
                <a:latin typeface="Arial"/>
                <a:ea typeface="Arial"/>
                <a:cs typeface="Arial"/>
                <a:sym typeface="Arial"/>
              </a:rPr>
              <a:t>Zvážte tieto 3 úrovne</a:t>
            </a:r>
          </a:p>
        </p:txBody>
      </p:sp>
      <p:sp>
        <p:nvSpPr>
          <p:cNvPr name="Freeform 8" id="8"/>
          <p:cNvSpPr/>
          <p:nvPr/>
        </p:nvSpPr>
        <p:spPr>
          <a:xfrm flipH="false" flipV="false" rot="0">
            <a:off x="839419" y="2430576"/>
            <a:ext cx="6958832" cy="6531722"/>
          </a:xfrm>
          <a:custGeom>
            <a:avLst/>
            <a:gdLst/>
            <a:ahLst/>
            <a:cxnLst/>
            <a:rect r="r" b="b" t="t" l="l"/>
            <a:pathLst>
              <a:path h="6531722" w="6958832">
                <a:moveTo>
                  <a:pt x="0" y="0"/>
                </a:moveTo>
                <a:lnTo>
                  <a:pt x="6958832" y="0"/>
                </a:lnTo>
                <a:lnTo>
                  <a:pt x="6958832" y="6531722"/>
                </a:lnTo>
                <a:lnTo>
                  <a:pt x="0" y="6531722"/>
                </a:lnTo>
                <a:lnTo>
                  <a:pt x="0" y="0"/>
                </a:lnTo>
                <a:close/>
              </a:path>
            </a:pathLst>
          </a:custGeom>
          <a:blipFill>
            <a:blip r:embed="rId4"/>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02158" y="914717"/>
            <a:ext cx="8961120" cy="685800"/>
          </a:xfrm>
          <a:prstGeom prst="rect">
            <a:avLst/>
          </a:prstGeom>
        </p:spPr>
        <p:txBody>
          <a:bodyPr anchor="t" rtlCol="false" tIns="0" lIns="0" bIns="0" rIns="0">
            <a:spAutoFit/>
          </a:bodyPr>
          <a:lstStyle/>
          <a:p>
            <a:pPr algn="l" marL="0" indent="0" lvl="0">
              <a:lnSpc>
                <a:spcPts val="4799"/>
              </a:lnSpc>
            </a:pPr>
            <a:r>
              <a:rPr lang="en-US" b="true" sz="3999" i="true">
                <a:solidFill>
                  <a:srgbClr val="92D050"/>
                </a:solidFill>
                <a:latin typeface="Calibri (MS) Bold Italics"/>
                <a:ea typeface="Calibri (MS) Bold Italics"/>
                <a:cs typeface="Calibri (MS) Bold Italics"/>
                <a:sym typeface="Calibri (MS) Bold Italics"/>
              </a:rPr>
              <a:t>INTROSPEKCIA (EMOCIONÁLNE FAKTORY).</a:t>
            </a:r>
          </a:p>
        </p:txBody>
      </p:sp>
      <p:sp>
        <p:nvSpPr>
          <p:cNvPr name="TextBox 3" id="3"/>
          <p:cNvSpPr txBox="true"/>
          <p:nvPr/>
        </p:nvSpPr>
        <p:spPr>
          <a:xfrm rot="0">
            <a:off x="11764328" y="8792013"/>
            <a:ext cx="6175058" cy="485775"/>
          </a:xfrm>
          <a:prstGeom prst="rect">
            <a:avLst/>
          </a:prstGeom>
        </p:spPr>
        <p:txBody>
          <a:bodyPr anchor="t" rtlCol="false" tIns="0" lIns="0" bIns="0" rIns="0">
            <a:spAutoFit/>
          </a:bodyPr>
          <a:lstStyle/>
          <a:p>
            <a:pPr algn="l" marL="0" indent="0" lvl="0">
              <a:lnSpc>
                <a:spcPts val="3359"/>
              </a:lnSpc>
            </a:pPr>
            <a:r>
              <a:rPr lang="en-US" sz="2799" i="true">
                <a:solidFill>
                  <a:srgbClr val="000000"/>
                </a:solidFill>
                <a:latin typeface="Calibri (MS) Italics"/>
                <a:ea typeface="Calibri (MS) Italics"/>
                <a:cs typeface="Calibri (MS) Italics"/>
                <a:sym typeface="Calibri (MS) Italics"/>
              </a:rPr>
              <a:t>Zdroj: Mapa kompetencií GOAT</a:t>
            </a:r>
          </a:p>
        </p:txBody>
      </p:sp>
      <p:sp>
        <p:nvSpPr>
          <p:cNvPr name="Freeform 4" id="4"/>
          <p:cNvSpPr/>
          <p:nvPr/>
        </p:nvSpPr>
        <p:spPr>
          <a:xfrm flipH="false" flipV="false" rot="0">
            <a:off x="388364" y="1850538"/>
            <a:ext cx="17511271" cy="6758128"/>
          </a:xfrm>
          <a:custGeom>
            <a:avLst/>
            <a:gdLst/>
            <a:ahLst/>
            <a:cxnLst/>
            <a:rect r="r" b="b" t="t" l="l"/>
            <a:pathLst>
              <a:path h="6758128" w="17511271">
                <a:moveTo>
                  <a:pt x="0" y="0"/>
                </a:moveTo>
                <a:lnTo>
                  <a:pt x="17511272" y="0"/>
                </a:lnTo>
                <a:lnTo>
                  <a:pt x="17511272" y="6758129"/>
                </a:lnTo>
                <a:lnTo>
                  <a:pt x="0" y="6758129"/>
                </a:lnTo>
                <a:lnTo>
                  <a:pt x="0" y="0"/>
                </a:lnTo>
                <a:close/>
              </a:path>
            </a:pathLst>
          </a:custGeom>
          <a:blipFill>
            <a:blip r:embed="rId2"/>
            <a:stretch>
              <a:fillRect l="0" t="-3"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39316" y="428122"/>
            <a:ext cx="17041200" cy="1683600"/>
            <a:chOff x="0" y="0"/>
            <a:chExt cx="22721600" cy="2244800"/>
          </a:xfrm>
        </p:grpSpPr>
        <p:sp>
          <p:nvSpPr>
            <p:cNvPr name="Freeform 3" id="3"/>
            <p:cNvSpPr/>
            <p:nvPr/>
          </p:nvSpPr>
          <p:spPr>
            <a:xfrm flipH="false" flipV="false" rot="0">
              <a:off x="0" y="0"/>
              <a:ext cx="22721601" cy="2244800"/>
            </a:xfrm>
            <a:custGeom>
              <a:avLst/>
              <a:gdLst/>
              <a:ahLst/>
              <a:cxnLst/>
              <a:rect r="r" b="b" t="t" l="l"/>
              <a:pathLst>
                <a:path h="2244800" w="22721601">
                  <a:moveTo>
                    <a:pt x="0" y="0"/>
                  </a:moveTo>
                  <a:lnTo>
                    <a:pt x="22721601" y="0"/>
                  </a:lnTo>
                  <a:lnTo>
                    <a:pt x="22721601" y="2244800"/>
                  </a:lnTo>
                  <a:lnTo>
                    <a:pt x="0" y="2244800"/>
                  </a:lnTo>
                  <a:close/>
                </a:path>
              </a:pathLst>
            </a:custGeom>
            <a:solidFill>
              <a:srgbClr val="000000">
                <a:alpha val="0"/>
              </a:srgbClr>
            </a:solidFill>
          </p:spPr>
        </p:sp>
        <p:sp>
          <p:nvSpPr>
            <p:cNvPr name="TextBox 4" id="4"/>
            <p:cNvSpPr txBox="true"/>
            <p:nvPr/>
          </p:nvSpPr>
          <p:spPr>
            <a:xfrm>
              <a:off x="0" y="-85725"/>
              <a:ext cx="22721600" cy="2330525"/>
            </a:xfrm>
            <a:prstGeom prst="rect">
              <a:avLst/>
            </a:prstGeom>
          </p:spPr>
          <p:txBody>
            <a:bodyPr anchor="ctr" rtlCol="false" tIns="0" lIns="0" bIns="0" rIns="0"/>
            <a:lstStyle/>
            <a:p>
              <a:pPr algn="l" marL="0" indent="0" lvl="0">
                <a:lnSpc>
                  <a:spcPts val="5759"/>
                </a:lnSpc>
              </a:pPr>
              <a:r>
                <a:rPr lang="en-US" b="true" sz="4800" i="true">
                  <a:solidFill>
                    <a:srgbClr val="92D050"/>
                  </a:solidFill>
                  <a:latin typeface="Calibri (MS) Bold Italics"/>
                  <a:ea typeface="Calibri (MS) Bold Italics"/>
                  <a:cs typeface="Calibri (MS) Bold Italics"/>
                  <a:sym typeface="Calibri (MS) Bold Italics"/>
                </a:rPr>
                <a:t>SVETOVÝ NÁZOR/AKO TO VIEM</a:t>
              </a:r>
            </a:p>
          </p:txBody>
        </p:sp>
      </p:grpSp>
      <p:sp>
        <p:nvSpPr>
          <p:cNvPr name="TextBox 5" id="5"/>
          <p:cNvSpPr txBox="true"/>
          <p:nvPr/>
        </p:nvSpPr>
        <p:spPr>
          <a:xfrm rot="0">
            <a:off x="11878628" y="9363513"/>
            <a:ext cx="6175058" cy="485775"/>
          </a:xfrm>
          <a:prstGeom prst="rect">
            <a:avLst/>
          </a:prstGeom>
        </p:spPr>
        <p:txBody>
          <a:bodyPr anchor="t" rtlCol="false" tIns="0" lIns="0" bIns="0" rIns="0">
            <a:spAutoFit/>
          </a:bodyPr>
          <a:lstStyle/>
          <a:p>
            <a:pPr algn="l" marL="0" indent="0" lvl="0">
              <a:lnSpc>
                <a:spcPts val="3359"/>
              </a:lnSpc>
            </a:pPr>
            <a:r>
              <a:rPr lang="en-US" sz="2799" i="true">
                <a:solidFill>
                  <a:srgbClr val="000000"/>
                </a:solidFill>
                <a:latin typeface="Calibri (MS) Italics"/>
                <a:ea typeface="Calibri (MS) Italics"/>
                <a:cs typeface="Calibri (MS) Italics"/>
                <a:sym typeface="Calibri (MS) Italics"/>
              </a:rPr>
              <a:t>Zdroj: Mapa kompetencií GOAT</a:t>
            </a:r>
          </a:p>
        </p:txBody>
      </p:sp>
      <p:sp>
        <p:nvSpPr>
          <p:cNvPr name="Freeform 6" id="6"/>
          <p:cNvSpPr/>
          <p:nvPr/>
        </p:nvSpPr>
        <p:spPr>
          <a:xfrm flipH="false" flipV="false" rot="0">
            <a:off x="184546" y="1976561"/>
            <a:ext cx="17869140" cy="6896241"/>
          </a:xfrm>
          <a:custGeom>
            <a:avLst/>
            <a:gdLst/>
            <a:ahLst/>
            <a:cxnLst/>
            <a:rect r="r" b="b" t="t" l="l"/>
            <a:pathLst>
              <a:path h="6896241" w="17869140">
                <a:moveTo>
                  <a:pt x="0" y="0"/>
                </a:moveTo>
                <a:lnTo>
                  <a:pt x="17869140" y="0"/>
                </a:lnTo>
                <a:lnTo>
                  <a:pt x="17869140" y="6896241"/>
                </a:lnTo>
                <a:lnTo>
                  <a:pt x="0" y="6896241"/>
                </a:lnTo>
                <a:lnTo>
                  <a:pt x="0" y="0"/>
                </a:lnTo>
                <a:close/>
              </a:path>
            </a:pathLst>
          </a:custGeom>
          <a:blipFill>
            <a:blip r:embed="rId2"/>
            <a:stretch>
              <a:fillRect l="0" t="-3"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23442" y="1134789"/>
            <a:ext cx="8961120" cy="809625"/>
          </a:xfrm>
          <a:prstGeom prst="rect">
            <a:avLst/>
          </a:prstGeom>
        </p:spPr>
        <p:txBody>
          <a:bodyPr anchor="t" rtlCol="false" tIns="0" lIns="0" bIns="0" rIns="0">
            <a:spAutoFit/>
          </a:bodyPr>
          <a:lstStyle/>
          <a:p>
            <a:pPr algn="l" marL="0" indent="0" lvl="0">
              <a:lnSpc>
                <a:spcPts val="5759"/>
              </a:lnSpc>
            </a:pPr>
            <a:r>
              <a:rPr lang="en-US" b="true" sz="4800" i="true">
                <a:solidFill>
                  <a:srgbClr val="92D050"/>
                </a:solidFill>
                <a:latin typeface="Calibri (MS) Bold Italics"/>
                <a:ea typeface="Calibri (MS) Bold Italics"/>
                <a:cs typeface="Calibri (MS) Bold Italics"/>
                <a:sym typeface="Calibri (MS) Bold Italics"/>
              </a:rPr>
              <a:t>MANAŽÉRSKE ZRUČNOSTI</a:t>
            </a:r>
          </a:p>
        </p:txBody>
      </p:sp>
      <p:sp>
        <p:nvSpPr>
          <p:cNvPr name="TextBox 3" id="3"/>
          <p:cNvSpPr txBox="true"/>
          <p:nvPr/>
        </p:nvSpPr>
        <p:spPr>
          <a:xfrm rot="0">
            <a:off x="12407266" y="9192063"/>
            <a:ext cx="6175058" cy="485775"/>
          </a:xfrm>
          <a:prstGeom prst="rect">
            <a:avLst/>
          </a:prstGeom>
        </p:spPr>
        <p:txBody>
          <a:bodyPr anchor="t" rtlCol="false" tIns="0" lIns="0" bIns="0" rIns="0">
            <a:spAutoFit/>
          </a:bodyPr>
          <a:lstStyle/>
          <a:p>
            <a:pPr algn="l" marL="0" indent="0" lvl="0">
              <a:lnSpc>
                <a:spcPts val="3359"/>
              </a:lnSpc>
            </a:pPr>
            <a:r>
              <a:rPr lang="en-US" sz="2799" i="true">
                <a:solidFill>
                  <a:srgbClr val="000000"/>
                </a:solidFill>
                <a:latin typeface="Calibri (MS) Italics"/>
                <a:ea typeface="Calibri (MS) Italics"/>
                <a:cs typeface="Calibri (MS) Italics"/>
                <a:sym typeface="Calibri (MS) Italics"/>
              </a:rPr>
              <a:t>Zdroj: Mapa kompetencií GOAT</a:t>
            </a:r>
          </a:p>
        </p:txBody>
      </p:sp>
      <p:sp>
        <p:nvSpPr>
          <p:cNvPr name="Freeform 4" id="4"/>
          <p:cNvSpPr/>
          <p:nvPr/>
        </p:nvSpPr>
        <p:spPr>
          <a:xfrm flipH="false" flipV="false" rot="0">
            <a:off x="328421" y="2367067"/>
            <a:ext cx="17092278" cy="4946559"/>
          </a:xfrm>
          <a:custGeom>
            <a:avLst/>
            <a:gdLst/>
            <a:ahLst/>
            <a:cxnLst/>
            <a:rect r="r" b="b" t="t" l="l"/>
            <a:pathLst>
              <a:path h="4946559" w="17092278">
                <a:moveTo>
                  <a:pt x="0" y="0"/>
                </a:moveTo>
                <a:lnTo>
                  <a:pt x="17092278" y="0"/>
                </a:lnTo>
                <a:lnTo>
                  <a:pt x="17092278" y="4946559"/>
                </a:lnTo>
                <a:lnTo>
                  <a:pt x="0" y="4946559"/>
                </a:lnTo>
                <a:lnTo>
                  <a:pt x="0" y="0"/>
                </a:lnTo>
                <a:close/>
              </a:path>
            </a:pathLst>
          </a:custGeom>
          <a:blipFill>
            <a:blip r:embed="rId2"/>
            <a:stretch>
              <a:fillRect l="0" t="-4"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9668" y="124310"/>
            <a:ext cx="17858332" cy="10038379"/>
            <a:chOff x="0" y="0"/>
            <a:chExt cx="23811109" cy="13384506"/>
          </a:xfrm>
        </p:grpSpPr>
        <p:sp>
          <p:nvSpPr>
            <p:cNvPr name="Freeform 3" id="3"/>
            <p:cNvSpPr/>
            <p:nvPr/>
          </p:nvSpPr>
          <p:spPr>
            <a:xfrm flipH="false" flipV="false" rot="0">
              <a:off x="0" y="0"/>
              <a:ext cx="23563348" cy="13384506"/>
            </a:xfrm>
            <a:custGeom>
              <a:avLst/>
              <a:gdLst/>
              <a:ahLst/>
              <a:cxnLst/>
              <a:rect r="r" b="b" t="t" l="l"/>
              <a:pathLst>
                <a:path h="13384506" w="23563348">
                  <a:moveTo>
                    <a:pt x="0" y="0"/>
                  </a:moveTo>
                  <a:lnTo>
                    <a:pt x="23563348" y="0"/>
                  </a:lnTo>
                  <a:lnTo>
                    <a:pt x="23563348" y="13384506"/>
                  </a:lnTo>
                  <a:lnTo>
                    <a:pt x="0" y="13384506"/>
                  </a:lnTo>
                  <a:lnTo>
                    <a:pt x="0" y="0"/>
                  </a:lnTo>
                  <a:close/>
                </a:path>
              </a:pathLst>
            </a:custGeom>
            <a:blipFill>
              <a:blip r:embed="rId3"/>
              <a:stretch>
                <a:fillRect l="0" t="0" r="0" b="0"/>
              </a:stretch>
            </a:blipFill>
          </p:spPr>
        </p:sp>
        <p:sp>
          <p:nvSpPr>
            <p:cNvPr name="TextBox 4" id="4"/>
            <p:cNvSpPr txBox="true"/>
            <p:nvPr/>
          </p:nvSpPr>
          <p:spPr>
            <a:xfrm rot="0">
              <a:off x="3618254" y="642750"/>
              <a:ext cx="13991847" cy="1194025"/>
            </a:xfrm>
            <a:prstGeom prst="rect">
              <a:avLst/>
            </a:prstGeom>
          </p:spPr>
          <p:txBody>
            <a:bodyPr anchor="t" rtlCol="false" tIns="0" lIns="0" bIns="0" rIns="0">
              <a:spAutoFit/>
            </a:bodyPr>
            <a:lstStyle/>
            <a:p>
              <a:pPr algn="l">
                <a:lnSpc>
                  <a:spcPts val="7521"/>
                </a:lnSpc>
              </a:pPr>
              <a:r>
                <a:rPr lang="en-US" sz="5372" b="true">
                  <a:solidFill>
                    <a:srgbClr val="FFFFFF"/>
                  </a:solidFill>
                  <a:latin typeface="Lato Bold"/>
                  <a:ea typeface="Lato Bold"/>
                  <a:cs typeface="Lato Bold"/>
                  <a:sym typeface="Lato Bold"/>
                </a:rPr>
                <a:t>BYTIE  - Vzťah so sebou samým</a:t>
              </a:r>
            </a:p>
          </p:txBody>
        </p:sp>
        <p:sp>
          <p:nvSpPr>
            <p:cNvPr name="TextBox 5" id="5"/>
            <p:cNvSpPr txBox="true"/>
            <p:nvPr/>
          </p:nvSpPr>
          <p:spPr>
            <a:xfrm rot="0">
              <a:off x="3618254" y="3347827"/>
              <a:ext cx="15736275" cy="1194025"/>
            </a:xfrm>
            <a:prstGeom prst="rect">
              <a:avLst/>
            </a:prstGeom>
          </p:spPr>
          <p:txBody>
            <a:bodyPr anchor="t" rtlCol="false" tIns="0" lIns="0" bIns="0" rIns="0">
              <a:spAutoFit/>
            </a:bodyPr>
            <a:lstStyle/>
            <a:p>
              <a:pPr algn="l">
                <a:lnSpc>
                  <a:spcPts val="7521"/>
                </a:lnSpc>
              </a:pPr>
              <a:r>
                <a:rPr lang="en-US" sz="5372" b="true">
                  <a:solidFill>
                    <a:srgbClr val="FFFFFF"/>
                  </a:solidFill>
                  <a:latin typeface="Lato Bold"/>
                  <a:ea typeface="Lato Bold"/>
                  <a:cs typeface="Lato Bold"/>
                  <a:sym typeface="Lato Bold"/>
                </a:rPr>
                <a:t>MYSLENIE  - Kognitívne zručnosti</a:t>
              </a:r>
            </a:p>
          </p:txBody>
        </p:sp>
        <p:sp>
          <p:nvSpPr>
            <p:cNvPr name="TextBox 6" id="6"/>
            <p:cNvSpPr txBox="true"/>
            <p:nvPr/>
          </p:nvSpPr>
          <p:spPr>
            <a:xfrm rot="0">
              <a:off x="3618254" y="6140284"/>
              <a:ext cx="20192855" cy="858681"/>
            </a:xfrm>
            <a:prstGeom prst="rect">
              <a:avLst/>
            </a:prstGeom>
          </p:spPr>
          <p:txBody>
            <a:bodyPr anchor="t" rtlCol="false" tIns="0" lIns="0" bIns="0" rIns="0">
              <a:spAutoFit/>
            </a:bodyPr>
            <a:lstStyle/>
            <a:p>
              <a:pPr algn="l">
                <a:lnSpc>
                  <a:spcPts val="5453"/>
                </a:lnSpc>
              </a:pPr>
              <a:r>
                <a:rPr lang="en-US" sz="3895" b="true">
                  <a:solidFill>
                    <a:srgbClr val="FFFFFF"/>
                  </a:solidFill>
                  <a:latin typeface="Lato Bold"/>
                  <a:ea typeface="Lato Bold"/>
                  <a:cs typeface="Lato Bold"/>
                  <a:sym typeface="Lato Bold"/>
                </a:rPr>
                <a:t>STOTOŽNENIE SA - Zaujímanie sa o ostatných a svet okolo seba</a:t>
              </a:r>
            </a:p>
          </p:txBody>
        </p:sp>
        <p:sp>
          <p:nvSpPr>
            <p:cNvPr name="TextBox 7" id="7"/>
            <p:cNvSpPr txBox="true"/>
            <p:nvPr/>
          </p:nvSpPr>
          <p:spPr>
            <a:xfrm rot="0">
              <a:off x="3618254" y="8681271"/>
              <a:ext cx="17166366" cy="1194025"/>
            </a:xfrm>
            <a:prstGeom prst="rect">
              <a:avLst/>
            </a:prstGeom>
          </p:spPr>
          <p:txBody>
            <a:bodyPr anchor="t" rtlCol="false" tIns="0" lIns="0" bIns="0" rIns="0">
              <a:spAutoFit/>
            </a:bodyPr>
            <a:lstStyle/>
            <a:p>
              <a:pPr algn="l">
                <a:lnSpc>
                  <a:spcPts val="7521"/>
                </a:lnSpc>
              </a:pPr>
              <a:r>
                <a:rPr lang="en-US" sz="5372" b="true">
                  <a:solidFill>
                    <a:srgbClr val="FFFFFF"/>
                  </a:solidFill>
                  <a:latin typeface="Lato Bold"/>
                  <a:ea typeface="Lato Bold"/>
                  <a:cs typeface="Lato Bold"/>
                  <a:sym typeface="Lato Bold"/>
                </a:rPr>
                <a:t>SPOLUPRÁCA  - Sociálne zručnosti</a:t>
              </a:r>
            </a:p>
          </p:txBody>
        </p:sp>
        <p:sp>
          <p:nvSpPr>
            <p:cNvPr name="TextBox 8" id="8"/>
            <p:cNvSpPr txBox="true"/>
            <p:nvPr/>
          </p:nvSpPr>
          <p:spPr>
            <a:xfrm rot="0">
              <a:off x="3618254" y="11438961"/>
              <a:ext cx="17166366" cy="1194025"/>
            </a:xfrm>
            <a:prstGeom prst="rect">
              <a:avLst/>
            </a:prstGeom>
          </p:spPr>
          <p:txBody>
            <a:bodyPr anchor="t" rtlCol="false" tIns="0" lIns="0" bIns="0" rIns="0">
              <a:spAutoFit/>
            </a:bodyPr>
            <a:lstStyle/>
            <a:p>
              <a:pPr algn="l">
                <a:lnSpc>
                  <a:spcPts val="7521"/>
                </a:lnSpc>
              </a:pPr>
              <a:r>
                <a:rPr lang="en-US" sz="5372" b="true">
                  <a:solidFill>
                    <a:srgbClr val="FFFFFF"/>
                  </a:solidFill>
                  <a:latin typeface="Lato Bold"/>
                  <a:ea typeface="Lato Bold"/>
                  <a:cs typeface="Lato Bold"/>
                  <a:sym typeface="Lato Bold"/>
                </a:rPr>
                <a:t>KONANIE  - Podporovanie zmeny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57201" y="469659"/>
            <a:ext cx="17373598" cy="1684437"/>
            <a:chOff x="0" y="0"/>
            <a:chExt cx="23164797" cy="2245916"/>
          </a:xfrm>
        </p:grpSpPr>
        <p:sp>
          <p:nvSpPr>
            <p:cNvPr name="Freeform 3" id="3"/>
            <p:cNvSpPr/>
            <p:nvPr/>
          </p:nvSpPr>
          <p:spPr>
            <a:xfrm flipH="false" flipV="false" rot="0">
              <a:off x="0" y="0"/>
              <a:ext cx="23164797" cy="2245916"/>
            </a:xfrm>
            <a:custGeom>
              <a:avLst/>
              <a:gdLst/>
              <a:ahLst/>
              <a:cxnLst/>
              <a:rect r="r" b="b" t="t" l="l"/>
              <a:pathLst>
                <a:path h="2245916" w="23164797">
                  <a:moveTo>
                    <a:pt x="0" y="0"/>
                  </a:moveTo>
                  <a:lnTo>
                    <a:pt x="23164797" y="0"/>
                  </a:lnTo>
                  <a:lnTo>
                    <a:pt x="23164797" y="2245916"/>
                  </a:lnTo>
                  <a:lnTo>
                    <a:pt x="0" y="2245916"/>
                  </a:lnTo>
                  <a:close/>
                </a:path>
              </a:pathLst>
            </a:custGeom>
            <a:solidFill>
              <a:srgbClr val="000000">
                <a:alpha val="0"/>
              </a:srgbClr>
            </a:solidFill>
          </p:spPr>
        </p:sp>
        <p:sp>
          <p:nvSpPr>
            <p:cNvPr name="TextBox 4" id="4"/>
            <p:cNvSpPr txBox="true"/>
            <p:nvPr/>
          </p:nvSpPr>
          <p:spPr>
            <a:xfrm>
              <a:off x="0" y="-85725"/>
              <a:ext cx="23164797" cy="2331641"/>
            </a:xfrm>
            <a:prstGeom prst="rect">
              <a:avLst/>
            </a:prstGeom>
          </p:spPr>
          <p:txBody>
            <a:bodyPr anchor="ctr" rtlCol="false" tIns="0" lIns="0" bIns="0" rIns="0"/>
            <a:lstStyle/>
            <a:p>
              <a:pPr algn="ctr" marL="0" indent="0" lvl="0">
                <a:lnSpc>
                  <a:spcPts val="5759"/>
                </a:lnSpc>
              </a:pPr>
              <a:r>
                <a:rPr lang="en-US" sz="4800">
                  <a:solidFill>
                    <a:srgbClr val="000000"/>
                  </a:solidFill>
                  <a:latin typeface="Calibri (MS)"/>
                  <a:ea typeface="Calibri (MS)"/>
                  <a:cs typeface="Calibri (MS)"/>
                  <a:sym typeface="Calibri (MS)"/>
                </a:rPr>
                <a:t>Preskúmajte nástroje a techniky na implementáciu: </a:t>
              </a:r>
            </a:p>
            <a:p>
              <a:pPr algn="ctr" marL="0" indent="0" lvl="0">
                <a:lnSpc>
                  <a:spcPts val="5759"/>
                </a:lnSpc>
              </a:pPr>
              <a:r>
                <a:rPr lang="en-US" sz="4800">
                  <a:solidFill>
                    <a:srgbClr val="000000"/>
                  </a:solidFill>
                  <a:latin typeface="Calibri (MS)"/>
                  <a:ea typeface="Calibri (MS)"/>
                  <a:cs typeface="Calibri (MS)"/>
                  <a:sym typeface="Calibri (MS)"/>
                </a:rPr>
                <a:t>5 oblastí rozvoja IDG (23 zručností) </a:t>
              </a:r>
            </a:p>
          </p:txBody>
        </p:sp>
      </p:grpSp>
      <p:sp>
        <p:nvSpPr>
          <p:cNvPr name="Freeform 5" id="5"/>
          <p:cNvSpPr/>
          <p:nvPr/>
        </p:nvSpPr>
        <p:spPr>
          <a:xfrm flipH="false" flipV="false" rot="0">
            <a:off x="180088" y="2154095"/>
            <a:ext cx="6847566" cy="7587394"/>
          </a:xfrm>
          <a:custGeom>
            <a:avLst/>
            <a:gdLst/>
            <a:ahLst/>
            <a:cxnLst/>
            <a:rect r="r" b="b" t="t" l="l"/>
            <a:pathLst>
              <a:path h="7587394" w="6847566">
                <a:moveTo>
                  <a:pt x="0" y="0"/>
                </a:moveTo>
                <a:lnTo>
                  <a:pt x="6847566" y="0"/>
                </a:lnTo>
                <a:lnTo>
                  <a:pt x="6847566" y="7587394"/>
                </a:lnTo>
                <a:lnTo>
                  <a:pt x="0" y="7587394"/>
                </a:lnTo>
                <a:lnTo>
                  <a:pt x="0" y="0"/>
                </a:lnTo>
                <a:close/>
              </a:path>
            </a:pathLst>
          </a:custGeom>
          <a:blipFill>
            <a:blip r:embed="rId2"/>
            <a:stretch>
              <a:fillRect l="0" t="0" r="0" b="0"/>
            </a:stretch>
          </a:blipFill>
        </p:spPr>
      </p:sp>
      <p:grpSp>
        <p:nvGrpSpPr>
          <p:cNvPr name="Group 6" id="6"/>
          <p:cNvGrpSpPr>
            <a:grpSpLocks noChangeAspect="true"/>
          </p:cNvGrpSpPr>
          <p:nvPr/>
        </p:nvGrpSpPr>
        <p:grpSpPr>
          <a:xfrm rot="0">
            <a:off x="7274167" y="4720780"/>
            <a:ext cx="10833745" cy="5015038"/>
            <a:chOff x="0" y="0"/>
            <a:chExt cx="7180999" cy="3324149"/>
          </a:xfrm>
        </p:grpSpPr>
        <p:sp>
          <p:nvSpPr>
            <p:cNvPr name="Freeform 7" id="7"/>
            <p:cNvSpPr/>
            <p:nvPr/>
          </p:nvSpPr>
          <p:spPr>
            <a:xfrm flipH="false" flipV="false" rot="0">
              <a:off x="0" y="0"/>
              <a:ext cx="7180961" cy="3324098"/>
            </a:xfrm>
            <a:custGeom>
              <a:avLst/>
              <a:gdLst/>
              <a:ahLst/>
              <a:cxnLst/>
              <a:rect r="r" b="b" t="t" l="l"/>
              <a:pathLst>
                <a:path h="3324098" w="7180961">
                  <a:moveTo>
                    <a:pt x="0" y="0"/>
                  </a:moveTo>
                  <a:lnTo>
                    <a:pt x="0" y="3324098"/>
                  </a:lnTo>
                  <a:lnTo>
                    <a:pt x="7180961" y="3324098"/>
                  </a:lnTo>
                  <a:lnTo>
                    <a:pt x="7180961" y="0"/>
                  </a:lnTo>
                  <a:close/>
                </a:path>
              </a:pathLst>
            </a:custGeom>
            <a:blipFill>
              <a:blip r:embed="rId3"/>
              <a:stretch>
                <a:fillRect l="0" t="-4" r="0" b="-1"/>
              </a:stretch>
            </a:blipFill>
          </p:spPr>
        </p:sp>
      </p:grpSp>
      <p:sp>
        <p:nvSpPr>
          <p:cNvPr name="Freeform 8" id="8"/>
          <p:cNvSpPr/>
          <p:nvPr/>
        </p:nvSpPr>
        <p:spPr>
          <a:xfrm flipH="false" flipV="false" rot="0">
            <a:off x="414763" y="3060422"/>
            <a:ext cx="6974348" cy="21459"/>
          </a:xfrm>
          <a:custGeom>
            <a:avLst/>
            <a:gdLst/>
            <a:ahLst/>
            <a:cxnLst/>
            <a:rect r="r" b="b" t="t" l="l"/>
            <a:pathLst>
              <a:path h="21459" w="6974348">
                <a:moveTo>
                  <a:pt x="0" y="0"/>
                </a:moveTo>
                <a:lnTo>
                  <a:pt x="6974348" y="0"/>
                </a:lnTo>
                <a:lnTo>
                  <a:pt x="6974348" y="21459"/>
                </a:lnTo>
                <a:lnTo>
                  <a:pt x="0" y="2145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7411353" y="2623307"/>
            <a:ext cx="1348334" cy="2133667"/>
          </a:xfrm>
          <a:custGeom>
            <a:avLst/>
            <a:gdLst/>
            <a:ahLst/>
            <a:cxnLst/>
            <a:rect r="r" b="b" t="t" l="l"/>
            <a:pathLst>
              <a:path h="2133667" w="1348334">
                <a:moveTo>
                  <a:pt x="0" y="0"/>
                </a:moveTo>
                <a:lnTo>
                  <a:pt x="1348334" y="0"/>
                </a:lnTo>
                <a:lnTo>
                  <a:pt x="1348334" y="2133667"/>
                </a:lnTo>
                <a:lnTo>
                  <a:pt x="0" y="213366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9873559" y="4449397"/>
            <a:ext cx="5361758" cy="33722"/>
          </a:xfrm>
          <a:custGeom>
            <a:avLst/>
            <a:gdLst/>
            <a:ahLst/>
            <a:cxnLst/>
            <a:rect r="r" b="b" t="t" l="l"/>
            <a:pathLst>
              <a:path h="33722" w="5361758">
                <a:moveTo>
                  <a:pt x="0" y="0"/>
                </a:moveTo>
                <a:lnTo>
                  <a:pt x="5361758" y="0"/>
                </a:lnTo>
                <a:lnTo>
                  <a:pt x="5361758" y="33722"/>
                </a:lnTo>
                <a:lnTo>
                  <a:pt x="0" y="3372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1" id="11"/>
          <p:cNvSpPr txBox="true"/>
          <p:nvPr/>
        </p:nvSpPr>
        <p:spPr>
          <a:xfrm rot="0">
            <a:off x="9874842" y="3826217"/>
            <a:ext cx="5476757" cy="685891"/>
          </a:xfrm>
          <a:prstGeom prst="rect">
            <a:avLst/>
          </a:prstGeom>
        </p:spPr>
        <p:txBody>
          <a:bodyPr anchor="t" rtlCol="false" tIns="0" lIns="0" bIns="0" rIns="0">
            <a:spAutoFit/>
          </a:bodyPr>
          <a:lstStyle/>
          <a:p>
            <a:pPr algn="l">
              <a:lnSpc>
                <a:spcPts val="5075"/>
              </a:lnSpc>
            </a:pPr>
            <a:r>
              <a:rPr lang="en-US" sz="3625">
                <a:solidFill>
                  <a:srgbClr val="0097A7"/>
                </a:solidFill>
                <a:latin typeface="Arial"/>
                <a:ea typeface="Arial"/>
                <a:cs typeface="Arial"/>
                <a:sym typeface="Arial"/>
                <a:hlinkClick r:id="rId10" tooltip="https://transitionmakers.nl/"/>
              </a:rPr>
              <a:t>https://transitionmakers.nl/</a:t>
            </a:r>
          </a:p>
        </p:txBody>
      </p:sp>
      <p:sp>
        <p:nvSpPr>
          <p:cNvPr name="TextBox 12" id="12"/>
          <p:cNvSpPr txBox="true"/>
          <p:nvPr/>
        </p:nvSpPr>
        <p:spPr>
          <a:xfrm rot="0">
            <a:off x="180088" y="2625099"/>
            <a:ext cx="7109062" cy="456782"/>
          </a:xfrm>
          <a:prstGeom prst="rect">
            <a:avLst/>
          </a:prstGeom>
        </p:spPr>
        <p:txBody>
          <a:bodyPr anchor="t" rtlCol="false" tIns="0" lIns="0" bIns="0" rIns="0">
            <a:spAutoFit/>
          </a:bodyPr>
          <a:lstStyle/>
          <a:p>
            <a:pPr algn="l">
              <a:lnSpc>
                <a:spcPts val="3379"/>
              </a:lnSpc>
            </a:pPr>
            <a:r>
              <a:rPr lang="en-US" sz="2413">
                <a:solidFill>
                  <a:srgbClr val="0097A7"/>
                </a:solidFill>
                <a:latin typeface="Arial"/>
                <a:ea typeface="Arial"/>
                <a:cs typeface="Arial"/>
                <a:sym typeface="Arial"/>
                <a:hlinkClick r:id="rId11" tooltip="https://innerdevelopmentgoals.org/about/resources/"/>
              </a:rPr>
              <a:t>https://innerdevelopmentgoals.org/about/resources/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803378" y="6614300"/>
            <a:ext cx="4520800" cy="1602486"/>
          </a:xfrm>
          <a:prstGeom prst="rect">
            <a:avLst/>
          </a:prstGeom>
        </p:spPr>
        <p:txBody>
          <a:bodyPr anchor="t" rtlCol="false" tIns="0" lIns="0" bIns="0" rIns="0">
            <a:spAutoFit/>
          </a:bodyPr>
          <a:lstStyle/>
          <a:p>
            <a:pPr algn="l" marL="0" indent="0" lvl="0">
              <a:lnSpc>
                <a:spcPts val="2592"/>
              </a:lnSpc>
            </a:pPr>
            <a:r>
              <a:rPr lang="en-US" sz="1800">
                <a:solidFill>
                  <a:srgbClr val="000000"/>
                </a:solidFill>
                <a:latin typeface="Inter"/>
                <a:ea typeface="Inter"/>
                <a:cs typeface="Inter"/>
                <a:sym typeface="Inter"/>
              </a:rPr>
              <a:t>Pestovanie nášho vnútorného života a rozvíjanie a prehlbovanie nášho vzťahu k našim myšlienkam, pocitom a telu nám pomáha byť prítomní, úmyselní a nereagujúci, keď čelíme zložitosti.</a:t>
            </a:r>
          </a:p>
        </p:txBody>
      </p:sp>
      <p:sp>
        <p:nvSpPr>
          <p:cNvPr name="TextBox 3" id="3"/>
          <p:cNvSpPr txBox="true"/>
          <p:nvPr/>
        </p:nvSpPr>
        <p:spPr>
          <a:xfrm rot="0">
            <a:off x="10070737" y="1511205"/>
            <a:ext cx="7121800" cy="7418396"/>
          </a:xfrm>
          <a:prstGeom prst="rect">
            <a:avLst/>
          </a:prstGeom>
        </p:spPr>
        <p:txBody>
          <a:bodyPr anchor="t" rtlCol="false" tIns="0" lIns="0" bIns="0" rIns="0">
            <a:spAutoFit/>
          </a:bodyPr>
          <a:lstStyle/>
          <a:p>
            <a:pPr algn="l" marL="0" indent="0" lvl="0">
              <a:lnSpc>
                <a:spcPts val="2592"/>
              </a:lnSpc>
            </a:pPr>
            <a:r>
              <a:rPr lang="en-US" b="true" sz="1800">
                <a:solidFill>
                  <a:srgbClr val="000000"/>
                </a:solidFill>
                <a:latin typeface="Inter Bold"/>
                <a:ea typeface="Inter Bold"/>
                <a:cs typeface="Inter Bold"/>
                <a:sym typeface="Inter Bold"/>
              </a:rPr>
              <a:t>Vnútorný kompas </a:t>
            </a:r>
          </a:p>
          <a:p>
            <a:pPr algn="l" marL="0" indent="0" lvl="0">
              <a:lnSpc>
                <a:spcPts val="2592"/>
              </a:lnSpc>
            </a:pPr>
            <a:r>
              <a:rPr lang="en-US" b="true" sz="1800">
                <a:solidFill>
                  <a:srgbClr val="000000"/>
                </a:solidFill>
                <a:latin typeface="Inter Bold"/>
                <a:ea typeface="Inter Bold"/>
                <a:cs typeface="Inter Bold"/>
                <a:sym typeface="Inter Bold"/>
              </a:rPr>
              <a:t>Mať hlboko pociťovaný zmysel pre zodpovednosť a záväzok k hodnotám a cieľom týkajúcim sa dobra celku. </a:t>
            </a:r>
          </a:p>
          <a:p>
            <a:pPr algn="l" marL="0" indent="0" lvl="0">
              <a:lnSpc>
                <a:spcPts val="2592"/>
              </a:lnSpc>
            </a:pPr>
          </a:p>
          <a:p>
            <a:pPr algn="l" marL="0" indent="0" lvl="0">
              <a:lnSpc>
                <a:spcPts val="2592"/>
              </a:lnSpc>
            </a:pPr>
          </a:p>
          <a:p>
            <a:pPr algn="l" marL="0" indent="0" lvl="0">
              <a:lnSpc>
                <a:spcPts val="2592"/>
              </a:lnSpc>
            </a:pPr>
            <a:r>
              <a:rPr lang="en-US" b="true" sz="1800">
                <a:solidFill>
                  <a:srgbClr val="000000"/>
                </a:solidFill>
                <a:latin typeface="Inter Bold"/>
                <a:ea typeface="Inter Bold"/>
                <a:cs typeface="Inter Bold"/>
                <a:sym typeface="Inter Bold"/>
              </a:rPr>
              <a:t>Integrita a autenticita </a:t>
            </a:r>
          </a:p>
          <a:p>
            <a:pPr algn="l" marL="0" indent="0" lvl="0">
              <a:lnSpc>
                <a:spcPts val="2592"/>
              </a:lnSpc>
            </a:pPr>
            <a:r>
              <a:rPr lang="en-US" b="true" sz="1800">
                <a:solidFill>
                  <a:srgbClr val="000000"/>
                </a:solidFill>
                <a:latin typeface="Inter Bold"/>
                <a:ea typeface="Inter Bold"/>
                <a:cs typeface="Inter Bold"/>
                <a:sym typeface="Inter Bold"/>
              </a:rPr>
              <a:t>Odhodlanie a schopnosť konať úprimne, čestne a bezúhonne.</a:t>
            </a:r>
          </a:p>
          <a:p>
            <a:pPr algn="l" marL="0" indent="0" lvl="0">
              <a:lnSpc>
                <a:spcPts val="2592"/>
              </a:lnSpc>
            </a:pPr>
          </a:p>
          <a:p>
            <a:pPr algn="l" marL="0" indent="0" lvl="0">
              <a:lnSpc>
                <a:spcPts val="1584"/>
              </a:lnSpc>
            </a:pPr>
          </a:p>
          <a:p>
            <a:pPr algn="l" marL="0" indent="0" lvl="0">
              <a:lnSpc>
                <a:spcPts val="2015"/>
              </a:lnSpc>
            </a:pPr>
          </a:p>
          <a:p>
            <a:pPr algn="l" marL="0" indent="0" lvl="0">
              <a:lnSpc>
                <a:spcPts val="2592"/>
              </a:lnSpc>
            </a:pPr>
            <a:r>
              <a:rPr lang="en-US" b="true" sz="1800">
                <a:solidFill>
                  <a:srgbClr val="000000"/>
                </a:solidFill>
                <a:latin typeface="Inter Bold"/>
                <a:ea typeface="Inter Bold"/>
                <a:cs typeface="Inter Bold"/>
                <a:sym typeface="Inter Bold"/>
              </a:rPr>
              <a:t>Otvorenosť a učenie sa</a:t>
            </a:r>
          </a:p>
          <a:p>
            <a:pPr algn="l" marL="0" indent="0" lvl="0">
              <a:lnSpc>
                <a:spcPts val="2592"/>
              </a:lnSpc>
            </a:pPr>
            <a:r>
              <a:rPr lang="en-US" b="true" sz="1800">
                <a:solidFill>
                  <a:srgbClr val="000000"/>
                </a:solidFill>
                <a:latin typeface="Inter Bold"/>
                <a:ea typeface="Inter Bold"/>
                <a:cs typeface="Inter Bold"/>
                <a:sym typeface="Inter Bold"/>
              </a:rPr>
              <a:t>Mať základné zmýšľanie založené na zvedavosti a ochotu byť zraniteľný, prijať zmenu a rásť.</a:t>
            </a:r>
          </a:p>
          <a:p>
            <a:pPr algn="l" marL="0" indent="0" lvl="0">
              <a:lnSpc>
                <a:spcPts val="2592"/>
              </a:lnSpc>
            </a:pPr>
          </a:p>
          <a:p>
            <a:pPr algn="l" marL="0" indent="0" lvl="0">
              <a:lnSpc>
                <a:spcPts val="2592"/>
              </a:lnSpc>
            </a:pPr>
          </a:p>
          <a:p>
            <a:pPr algn="l" marL="0" indent="0" lvl="0">
              <a:lnSpc>
                <a:spcPts val="2592"/>
              </a:lnSpc>
            </a:pPr>
            <a:r>
              <a:rPr lang="en-US" b="true" sz="1800">
                <a:solidFill>
                  <a:srgbClr val="000000"/>
                </a:solidFill>
                <a:latin typeface="Inter Bold"/>
                <a:ea typeface="Inter Bold"/>
                <a:cs typeface="Inter Bold"/>
                <a:sym typeface="Inter Bold"/>
              </a:rPr>
              <a:t>Sebapoznanie</a:t>
            </a:r>
          </a:p>
          <a:p>
            <a:pPr algn="l" marL="0" indent="0" lvl="0">
              <a:lnSpc>
                <a:spcPts val="2592"/>
              </a:lnSpc>
            </a:pPr>
            <a:r>
              <a:rPr lang="en-US" b="true" sz="1800">
                <a:solidFill>
                  <a:srgbClr val="000000"/>
                </a:solidFill>
                <a:latin typeface="Inter Bold"/>
                <a:ea typeface="Inter Bold"/>
                <a:cs typeface="Inter Bold"/>
                <a:sym typeface="Inter Bold"/>
              </a:rPr>
              <a:t>Schopnosť byť v reflexívnom kontakte s vlastnými myšlienkami, pocitmi a túžbami; mať realistický obraz o sebe a schopnosť regulovať sa.</a:t>
            </a:r>
          </a:p>
          <a:p>
            <a:pPr algn="l" marL="0" indent="0" lvl="0">
              <a:lnSpc>
                <a:spcPts val="2592"/>
              </a:lnSpc>
            </a:pPr>
          </a:p>
          <a:p>
            <a:pPr algn="l" marL="0" indent="0" lvl="0">
              <a:lnSpc>
                <a:spcPts val="720"/>
              </a:lnSpc>
            </a:pPr>
          </a:p>
          <a:p>
            <a:pPr algn="l" marL="0" indent="0" lvl="0">
              <a:lnSpc>
                <a:spcPts val="2592"/>
              </a:lnSpc>
            </a:pPr>
            <a:r>
              <a:rPr lang="en-US" b="true" sz="1800">
                <a:solidFill>
                  <a:srgbClr val="000000"/>
                </a:solidFill>
                <a:latin typeface="Inter Bold"/>
                <a:ea typeface="Inter Bold"/>
                <a:cs typeface="Inter Bold"/>
                <a:sym typeface="Inter Bold"/>
              </a:rPr>
              <a:t>Prítomnosť </a:t>
            </a:r>
          </a:p>
          <a:p>
            <a:pPr algn="l" marL="0" indent="0" lvl="0">
              <a:lnSpc>
                <a:spcPts val="2592"/>
              </a:lnSpc>
            </a:pPr>
            <a:r>
              <a:rPr lang="en-US" b="true" sz="1800">
                <a:solidFill>
                  <a:srgbClr val="000000"/>
                </a:solidFill>
                <a:latin typeface="Inter Bold"/>
                <a:ea typeface="Inter Bold"/>
                <a:cs typeface="Inter Bold"/>
                <a:sym typeface="Inter Bold"/>
              </a:rPr>
              <a:t>Schopnosť byť tu a teraz, bez posudzovania a v stave otvorenej prítomnosti.</a:t>
            </a:r>
          </a:p>
        </p:txBody>
      </p:sp>
      <p:sp>
        <p:nvSpPr>
          <p:cNvPr name="TextBox 4" id="4"/>
          <p:cNvSpPr txBox="true"/>
          <p:nvPr/>
        </p:nvSpPr>
        <p:spPr>
          <a:xfrm rot="0">
            <a:off x="1803417" y="4455640"/>
            <a:ext cx="5248000" cy="1514475"/>
          </a:xfrm>
          <a:prstGeom prst="rect">
            <a:avLst/>
          </a:prstGeom>
        </p:spPr>
        <p:txBody>
          <a:bodyPr anchor="t" rtlCol="false" tIns="0" lIns="0" bIns="0" rIns="0">
            <a:spAutoFit/>
          </a:bodyPr>
          <a:lstStyle/>
          <a:p>
            <a:pPr algn="l" marL="0" indent="0" lvl="0">
              <a:lnSpc>
                <a:spcPts val="8189"/>
              </a:lnSpc>
            </a:pPr>
            <a:r>
              <a:rPr lang="en-US" b="true" sz="6825">
                <a:solidFill>
                  <a:srgbClr val="000000"/>
                </a:solidFill>
                <a:latin typeface="Inter Bold"/>
                <a:ea typeface="Inter Bold"/>
                <a:cs typeface="Inter Bold"/>
                <a:sym typeface="Inter Bold"/>
              </a:rPr>
              <a:t>Bytie</a:t>
            </a:r>
          </a:p>
          <a:p>
            <a:pPr algn="l" marL="0" indent="0" lvl="0">
              <a:lnSpc>
                <a:spcPts val="3869"/>
              </a:lnSpc>
            </a:pPr>
            <a:r>
              <a:rPr lang="en-US" b="true" sz="3225">
                <a:solidFill>
                  <a:srgbClr val="000000"/>
                </a:solidFill>
                <a:latin typeface="Inter Medium"/>
                <a:ea typeface="Inter Medium"/>
                <a:cs typeface="Inter Medium"/>
                <a:sym typeface="Inter Medium"/>
              </a:rPr>
              <a:t>Vzťah k sebe samému</a:t>
            </a:r>
          </a:p>
        </p:txBody>
      </p:sp>
      <p:sp>
        <p:nvSpPr>
          <p:cNvPr name="Freeform 5" id="5"/>
          <p:cNvSpPr/>
          <p:nvPr/>
        </p:nvSpPr>
        <p:spPr>
          <a:xfrm flipH="false" flipV="false" rot="0">
            <a:off x="1491599" y="1184900"/>
            <a:ext cx="2956396" cy="2956396"/>
          </a:xfrm>
          <a:custGeom>
            <a:avLst/>
            <a:gdLst/>
            <a:ahLst/>
            <a:cxnLst/>
            <a:rect r="r" b="b" t="t" l="l"/>
            <a:pathLst>
              <a:path h="2956396" w="2956396">
                <a:moveTo>
                  <a:pt x="0" y="0"/>
                </a:moveTo>
                <a:lnTo>
                  <a:pt x="2956397" y="0"/>
                </a:lnTo>
                <a:lnTo>
                  <a:pt x="2956397" y="2956396"/>
                </a:lnTo>
                <a:lnTo>
                  <a:pt x="0" y="2956396"/>
                </a:lnTo>
                <a:lnTo>
                  <a:pt x="0" y="0"/>
                </a:lnTo>
                <a:close/>
              </a:path>
            </a:pathLst>
          </a:custGeom>
          <a:blipFill>
            <a:blip r:embed="rId3"/>
            <a:stretch>
              <a:fillRect l="0" t="0" r="0" b="0"/>
            </a:stretch>
          </a:blipFill>
        </p:spPr>
      </p:sp>
      <p:sp>
        <p:nvSpPr>
          <p:cNvPr name="Freeform 6" id="6"/>
          <p:cNvSpPr/>
          <p:nvPr/>
        </p:nvSpPr>
        <p:spPr>
          <a:xfrm flipH="false" flipV="false" rot="0">
            <a:off x="8271310" y="1306850"/>
            <a:ext cx="1551830" cy="1551824"/>
          </a:xfrm>
          <a:custGeom>
            <a:avLst/>
            <a:gdLst/>
            <a:ahLst/>
            <a:cxnLst/>
            <a:rect r="r" b="b" t="t" l="l"/>
            <a:pathLst>
              <a:path h="1551824" w="1551830">
                <a:moveTo>
                  <a:pt x="0" y="0"/>
                </a:moveTo>
                <a:lnTo>
                  <a:pt x="1551830" y="0"/>
                </a:lnTo>
                <a:lnTo>
                  <a:pt x="1551830" y="1551825"/>
                </a:lnTo>
                <a:lnTo>
                  <a:pt x="0" y="1551825"/>
                </a:lnTo>
                <a:lnTo>
                  <a:pt x="0" y="0"/>
                </a:lnTo>
                <a:close/>
              </a:path>
            </a:pathLst>
          </a:custGeom>
          <a:blipFill>
            <a:blip r:embed="rId4"/>
            <a:stretch>
              <a:fillRect l="0" t="0" r="0" b="0"/>
            </a:stretch>
          </a:blipFill>
        </p:spPr>
      </p:sp>
      <p:sp>
        <p:nvSpPr>
          <p:cNvPr name="Freeform 7" id="7"/>
          <p:cNvSpPr/>
          <p:nvPr/>
        </p:nvSpPr>
        <p:spPr>
          <a:xfrm flipH="false" flipV="false" rot="0">
            <a:off x="8271310" y="7733125"/>
            <a:ext cx="1551830" cy="1551824"/>
          </a:xfrm>
          <a:custGeom>
            <a:avLst/>
            <a:gdLst/>
            <a:ahLst/>
            <a:cxnLst/>
            <a:rect r="r" b="b" t="t" l="l"/>
            <a:pathLst>
              <a:path h="1551824" w="1551830">
                <a:moveTo>
                  <a:pt x="0" y="0"/>
                </a:moveTo>
                <a:lnTo>
                  <a:pt x="1551830" y="0"/>
                </a:lnTo>
                <a:lnTo>
                  <a:pt x="1551830" y="1551824"/>
                </a:lnTo>
                <a:lnTo>
                  <a:pt x="0" y="1551824"/>
                </a:lnTo>
                <a:lnTo>
                  <a:pt x="0" y="0"/>
                </a:lnTo>
                <a:close/>
              </a:path>
            </a:pathLst>
          </a:custGeom>
          <a:blipFill>
            <a:blip r:embed="rId5"/>
            <a:stretch>
              <a:fillRect l="0" t="0" r="0" b="0"/>
            </a:stretch>
          </a:blipFill>
        </p:spPr>
      </p:sp>
      <p:sp>
        <p:nvSpPr>
          <p:cNvPr name="Freeform 8" id="8"/>
          <p:cNvSpPr/>
          <p:nvPr/>
        </p:nvSpPr>
        <p:spPr>
          <a:xfrm flipH="false" flipV="false" rot="0">
            <a:off x="8271310" y="4446110"/>
            <a:ext cx="1551830" cy="1551824"/>
          </a:xfrm>
          <a:custGeom>
            <a:avLst/>
            <a:gdLst/>
            <a:ahLst/>
            <a:cxnLst/>
            <a:rect r="r" b="b" t="t" l="l"/>
            <a:pathLst>
              <a:path h="1551824" w="1551830">
                <a:moveTo>
                  <a:pt x="0" y="0"/>
                </a:moveTo>
                <a:lnTo>
                  <a:pt x="1551830" y="0"/>
                </a:lnTo>
                <a:lnTo>
                  <a:pt x="1551830" y="1551824"/>
                </a:lnTo>
                <a:lnTo>
                  <a:pt x="0" y="1551824"/>
                </a:lnTo>
                <a:lnTo>
                  <a:pt x="0" y="0"/>
                </a:lnTo>
                <a:close/>
              </a:path>
            </a:pathLst>
          </a:custGeom>
          <a:blipFill>
            <a:blip r:embed="rId6"/>
            <a:stretch>
              <a:fillRect l="0" t="0" r="0" b="0"/>
            </a:stretch>
          </a:blipFill>
        </p:spPr>
      </p:sp>
      <p:sp>
        <p:nvSpPr>
          <p:cNvPr name="Freeform 9" id="9"/>
          <p:cNvSpPr/>
          <p:nvPr/>
        </p:nvSpPr>
        <p:spPr>
          <a:xfrm flipH="false" flipV="false" rot="0">
            <a:off x="8271310" y="6181284"/>
            <a:ext cx="1551830" cy="1551824"/>
          </a:xfrm>
          <a:custGeom>
            <a:avLst/>
            <a:gdLst/>
            <a:ahLst/>
            <a:cxnLst/>
            <a:rect r="r" b="b" t="t" l="l"/>
            <a:pathLst>
              <a:path h="1551824" w="1551830">
                <a:moveTo>
                  <a:pt x="0" y="0"/>
                </a:moveTo>
                <a:lnTo>
                  <a:pt x="1551830" y="0"/>
                </a:lnTo>
                <a:lnTo>
                  <a:pt x="1551830" y="1551824"/>
                </a:lnTo>
                <a:lnTo>
                  <a:pt x="0" y="1551824"/>
                </a:lnTo>
                <a:lnTo>
                  <a:pt x="0" y="0"/>
                </a:lnTo>
                <a:close/>
              </a:path>
            </a:pathLst>
          </a:custGeom>
          <a:blipFill>
            <a:blip r:embed="rId7"/>
            <a:stretch>
              <a:fillRect l="0" t="0" r="0" b="0"/>
            </a:stretch>
          </a:blipFill>
        </p:spPr>
      </p:sp>
      <p:sp>
        <p:nvSpPr>
          <p:cNvPr name="Freeform 10" id="10"/>
          <p:cNvSpPr/>
          <p:nvPr/>
        </p:nvSpPr>
        <p:spPr>
          <a:xfrm flipH="false" flipV="false" rot="0">
            <a:off x="8271310" y="2858681"/>
            <a:ext cx="1551830" cy="1551824"/>
          </a:xfrm>
          <a:custGeom>
            <a:avLst/>
            <a:gdLst/>
            <a:ahLst/>
            <a:cxnLst/>
            <a:rect r="r" b="b" t="t" l="l"/>
            <a:pathLst>
              <a:path h="1551824" w="1551830">
                <a:moveTo>
                  <a:pt x="0" y="0"/>
                </a:moveTo>
                <a:lnTo>
                  <a:pt x="1551830" y="0"/>
                </a:lnTo>
                <a:lnTo>
                  <a:pt x="1551830" y="1551824"/>
                </a:lnTo>
                <a:lnTo>
                  <a:pt x="0" y="1551824"/>
                </a:lnTo>
                <a:lnTo>
                  <a:pt x="0" y="0"/>
                </a:lnTo>
                <a:close/>
              </a:path>
            </a:pathLst>
          </a:custGeom>
          <a:blipFill>
            <a:blip r:embed="rId8"/>
            <a:stretch>
              <a:fillRect l="0" t="0" r="0" b="0"/>
            </a:stretch>
          </a:blipFill>
        </p:spPr>
      </p:sp>
      <p:sp>
        <p:nvSpPr>
          <p:cNvPr name="Freeform 11" id="11"/>
          <p:cNvSpPr/>
          <p:nvPr/>
        </p:nvSpPr>
        <p:spPr>
          <a:xfrm flipH="false" flipV="false" rot="0">
            <a:off x="17599631" y="2687531"/>
            <a:ext cx="1377713" cy="5102682"/>
          </a:xfrm>
          <a:custGeom>
            <a:avLst/>
            <a:gdLst/>
            <a:ahLst/>
            <a:cxnLst/>
            <a:rect r="r" b="b" t="t" l="l"/>
            <a:pathLst>
              <a:path h="5102682" w="1377713">
                <a:moveTo>
                  <a:pt x="0" y="0"/>
                </a:moveTo>
                <a:lnTo>
                  <a:pt x="1377713" y="0"/>
                </a:lnTo>
                <a:lnTo>
                  <a:pt x="1377713" y="5102682"/>
                </a:lnTo>
                <a:lnTo>
                  <a:pt x="0" y="5102682"/>
                </a:lnTo>
                <a:lnTo>
                  <a:pt x="0" y="0"/>
                </a:lnTo>
                <a:close/>
              </a:path>
            </a:pathLst>
          </a:custGeom>
          <a:blipFill>
            <a:blip r:embed="rId9"/>
            <a:stretch>
              <a:fillRect l="-203352" t="-17939" r="-211463" b="-21059"/>
            </a:stretch>
          </a:blipFill>
        </p:spPr>
      </p:sp>
      <p:sp>
        <p:nvSpPr>
          <p:cNvPr name="Freeform 12" id="12"/>
          <p:cNvSpPr/>
          <p:nvPr/>
        </p:nvSpPr>
        <p:spPr>
          <a:xfrm flipH="false" flipV="false" rot="0">
            <a:off x="-574069" y="2687531"/>
            <a:ext cx="1377712" cy="5102682"/>
          </a:xfrm>
          <a:custGeom>
            <a:avLst/>
            <a:gdLst/>
            <a:ahLst/>
            <a:cxnLst/>
            <a:rect r="r" b="b" t="t" l="l"/>
            <a:pathLst>
              <a:path h="5102682" w="1377712">
                <a:moveTo>
                  <a:pt x="0" y="0"/>
                </a:moveTo>
                <a:lnTo>
                  <a:pt x="1377713" y="0"/>
                </a:lnTo>
                <a:lnTo>
                  <a:pt x="1377713" y="5102682"/>
                </a:lnTo>
                <a:lnTo>
                  <a:pt x="0" y="5102682"/>
                </a:lnTo>
                <a:lnTo>
                  <a:pt x="0" y="0"/>
                </a:lnTo>
                <a:close/>
              </a:path>
            </a:pathLst>
          </a:custGeom>
          <a:blipFill>
            <a:blip r:embed="rId9"/>
            <a:stretch>
              <a:fillRect l="-203352" t="-17939" r="-211463" b="-21059"/>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DAGpNzc0b5I</dc:identifier>
  <dcterms:modified xsi:type="dcterms:W3CDTF">2011-08-01T06:04:30Z</dcterms:modified>
  <cp:revision>1</cp:revision>
  <dc:title>GOAT_IDGs_07042025_Shared.pptx</dc:title>
</cp:coreProperties>
</file>