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10287000" cx="1828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5" roundtripDataSignature="AMtx7mih0RJ6GEiLLxXoFNST1Q2LnOWkf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customschemas.google.com/relationships/presentationmetadata" Target="metadata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17.png"/><Relationship Id="rId11" Type="http://schemas.openxmlformats.org/officeDocument/2006/relationships/image" Target="../media/image9.png"/><Relationship Id="rId10" Type="http://schemas.openxmlformats.org/officeDocument/2006/relationships/image" Target="../media/image13.png"/><Relationship Id="rId9" Type="http://schemas.openxmlformats.org/officeDocument/2006/relationships/image" Target="../media/image8.png"/><Relationship Id="rId5" Type="http://schemas.openxmlformats.org/officeDocument/2006/relationships/image" Target="../media/image11.png"/><Relationship Id="rId6" Type="http://schemas.openxmlformats.org/officeDocument/2006/relationships/image" Target="../media/image16.png"/><Relationship Id="rId7" Type="http://schemas.openxmlformats.org/officeDocument/2006/relationships/image" Target="../media/image2.png"/><Relationship Id="rId8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17.png"/><Relationship Id="rId11" Type="http://schemas.openxmlformats.org/officeDocument/2006/relationships/image" Target="../media/image9.png"/><Relationship Id="rId10" Type="http://schemas.openxmlformats.org/officeDocument/2006/relationships/image" Target="../media/image13.png"/><Relationship Id="rId12" Type="http://schemas.openxmlformats.org/officeDocument/2006/relationships/image" Target="../media/image21.jpg"/><Relationship Id="rId9" Type="http://schemas.openxmlformats.org/officeDocument/2006/relationships/image" Target="../media/image8.png"/><Relationship Id="rId5" Type="http://schemas.openxmlformats.org/officeDocument/2006/relationships/image" Target="../media/image11.png"/><Relationship Id="rId6" Type="http://schemas.openxmlformats.org/officeDocument/2006/relationships/image" Target="../media/image16.png"/><Relationship Id="rId7" Type="http://schemas.openxmlformats.org/officeDocument/2006/relationships/image" Target="../media/image2.png"/><Relationship Id="rId8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17.png"/><Relationship Id="rId11" Type="http://schemas.openxmlformats.org/officeDocument/2006/relationships/image" Target="../media/image9.png"/><Relationship Id="rId10" Type="http://schemas.openxmlformats.org/officeDocument/2006/relationships/image" Target="../media/image13.png"/><Relationship Id="rId12" Type="http://schemas.openxmlformats.org/officeDocument/2006/relationships/image" Target="../media/image20.jpg"/><Relationship Id="rId9" Type="http://schemas.openxmlformats.org/officeDocument/2006/relationships/image" Target="../media/image8.png"/><Relationship Id="rId5" Type="http://schemas.openxmlformats.org/officeDocument/2006/relationships/image" Target="../media/image11.png"/><Relationship Id="rId6" Type="http://schemas.openxmlformats.org/officeDocument/2006/relationships/image" Target="../media/image16.png"/><Relationship Id="rId7" Type="http://schemas.openxmlformats.org/officeDocument/2006/relationships/image" Target="../media/image2.png"/><Relationship Id="rId8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Relationship Id="rId4" Type="http://schemas.openxmlformats.org/officeDocument/2006/relationships/image" Target="../media/image17.png"/><Relationship Id="rId11" Type="http://schemas.openxmlformats.org/officeDocument/2006/relationships/image" Target="../media/image9.png"/><Relationship Id="rId10" Type="http://schemas.openxmlformats.org/officeDocument/2006/relationships/image" Target="../media/image13.png"/><Relationship Id="rId9" Type="http://schemas.openxmlformats.org/officeDocument/2006/relationships/image" Target="../media/image8.png"/><Relationship Id="rId5" Type="http://schemas.openxmlformats.org/officeDocument/2006/relationships/image" Target="../media/image11.png"/><Relationship Id="rId6" Type="http://schemas.openxmlformats.org/officeDocument/2006/relationships/image" Target="../media/image16.png"/><Relationship Id="rId7" Type="http://schemas.openxmlformats.org/officeDocument/2006/relationships/image" Target="../media/image2.png"/><Relationship Id="rId8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17.png"/><Relationship Id="rId11" Type="http://schemas.openxmlformats.org/officeDocument/2006/relationships/image" Target="../media/image9.png"/><Relationship Id="rId10" Type="http://schemas.openxmlformats.org/officeDocument/2006/relationships/image" Target="../media/image13.png"/><Relationship Id="rId9" Type="http://schemas.openxmlformats.org/officeDocument/2006/relationships/image" Target="../media/image8.png"/><Relationship Id="rId5" Type="http://schemas.openxmlformats.org/officeDocument/2006/relationships/image" Target="../media/image11.png"/><Relationship Id="rId6" Type="http://schemas.openxmlformats.org/officeDocument/2006/relationships/image" Target="../media/image16.png"/><Relationship Id="rId7" Type="http://schemas.openxmlformats.org/officeDocument/2006/relationships/image" Target="../media/image2.png"/><Relationship Id="rId8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Relationship Id="rId4" Type="http://schemas.openxmlformats.org/officeDocument/2006/relationships/image" Target="../media/image17.png"/><Relationship Id="rId11" Type="http://schemas.openxmlformats.org/officeDocument/2006/relationships/image" Target="../media/image9.png"/><Relationship Id="rId10" Type="http://schemas.openxmlformats.org/officeDocument/2006/relationships/image" Target="../media/image13.png"/><Relationship Id="rId9" Type="http://schemas.openxmlformats.org/officeDocument/2006/relationships/image" Target="../media/image8.png"/><Relationship Id="rId5" Type="http://schemas.openxmlformats.org/officeDocument/2006/relationships/image" Target="../media/image11.png"/><Relationship Id="rId6" Type="http://schemas.openxmlformats.org/officeDocument/2006/relationships/image" Target="../media/image16.png"/><Relationship Id="rId7" Type="http://schemas.openxmlformats.org/officeDocument/2006/relationships/image" Target="../media/image2.png"/><Relationship Id="rId8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Relationship Id="rId4" Type="http://schemas.openxmlformats.org/officeDocument/2006/relationships/image" Target="../media/image17.png"/><Relationship Id="rId11" Type="http://schemas.openxmlformats.org/officeDocument/2006/relationships/image" Target="../media/image9.png"/><Relationship Id="rId10" Type="http://schemas.openxmlformats.org/officeDocument/2006/relationships/image" Target="../media/image13.png"/><Relationship Id="rId9" Type="http://schemas.openxmlformats.org/officeDocument/2006/relationships/image" Target="../media/image8.png"/><Relationship Id="rId5" Type="http://schemas.openxmlformats.org/officeDocument/2006/relationships/image" Target="../media/image11.png"/><Relationship Id="rId6" Type="http://schemas.openxmlformats.org/officeDocument/2006/relationships/image" Target="../media/image16.png"/><Relationship Id="rId7" Type="http://schemas.openxmlformats.org/officeDocument/2006/relationships/image" Target="../media/image2.png"/><Relationship Id="rId8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Relationship Id="rId4" Type="http://schemas.openxmlformats.org/officeDocument/2006/relationships/image" Target="../media/image17.png"/><Relationship Id="rId11" Type="http://schemas.openxmlformats.org/officeDocument/2006/relationships/image" Target="../media/image9.png"/><Relationship Id="rId10" Type="http://schemas.openxmlformats.org/officeDocument/2006/relationships/image" Target="../media/image13.png"/><Relationship Id="rId12" Type="http://schemas.openxmlformats.org/officeDocument/2006/relationships/image" Target="../media/image19.png"/><Relationship Id="rId9" Type="http://schemas.openxmlformats.org/officeDocument/2006/relationships/image" Target="../media/image8.png"/><Relationship Id="rId5" Type="http://schemas.openxmlformats.org/officeDocument/2006/relationships/image" Target="../media/image11.png"/><Relationship Id="rId6" Type="http://schemas.openxmlformats.org/officeDocument/2006/relationships/image" Target="../media/image16.png"/><Relationship Id="rId7" Type="http://schemas.openxmlformats.org/officeDocument/2006/relationships/image" Target="../media/image2.png"/><Relationship Id="rId8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Relationship Id="rId4" Type="http://schemas.openxmlformats.org/officeDocument/2006/relationships/image" Target="../media/image17.png"/><Relationship Id="rId11" Type="http://schemas.openxmlformats.org/officeDocument/2006/relationships/image" Target="../media/image9.png"/><Relationship Id="rId10" Type="http://schemas.openxmlformats.org/officeDocument/2006/relationships/image" Target="../media/image13.png"/><Relationship Id="rId9" Type="http://schemas.openxmlformats.org/officeDocument/2006/relationships/image" Target="../media/image8.png"/><Relationship Id="rId5" Type="http://schemas.openxmlformats.org/officeDocument/2006/relationships/image" Target="../media/image11.png"/><Relationship Id="rId6" Type="http://schemas.openxmlformats.org/officeDocument/2006/relationships/image" Target="../media/image16.png"/><Relationship Id="rId7" Type="http://schemas.openxmlformats.org/officeDocument/2006/relationships/image" Target="../media/image2.png"/><Relationship Id="rId8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323611" y="9040602"/>
            <a:ext cx="995021" cy="1085886"/>
          </a:xfrm>
          <a:custGeom>
            <a:rect b="b" l="l" r="r" t="t"/>
            <a:pathLst>
              <a:path extrusionOk="0"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-874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1890131" y="9302193"/>
            <a:ext cx="1886814" cy="638956"/>
          </a:xfrm>
          <a:custGeom>
            <a:rect b="b" l="l" r="r" t="t"/>
            <a:pathLst>
              <a:path extrusionOk="0"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06" l="0" r="0" t="-7506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4638377" y="9258300"/>
            <a:ext cx="1681730" cy="786140"/>
          </a:xfrm>
          <a:custGeom>
            <a:rect b="b" l="l" r="r" t="t"/>
            <a:pathLst>
              <a:path extrusionOk="0"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47729" l="0" r="0" t="-66188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11748291" y="9281637"/>
            <a:ext cx="1669651" cy="659512"/>
          </a:xfrm>
          <a:custGeom>
            <a:rect b="b" l="l" r="r" t="t"/>
            <a:pathLst>
              <a:path extrusionOk="0"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-2232332" y="-1442653"/>
            <a:ext cx="5960478" cy="4733901"/>
          </a:xfrm>
          <a:custGeom>
            <a:rect b="b" l="l" r="r" t="t"/>
            <a:pathLst>
              <a:path extrusionOk="0" h="4733901" w="5960478">
                <a:moveTo>
                  <a:pt x="0" y="0"/>
                </a:moveTo>
                <a:lnTo>
                  <a:pt x="5960478" y="0"/>
                </a:lnTo>
                <a:lnTo>
                  <a:pt x="5960478" y="4733901"/>
                </a:lnTo>
                <a:lnTo>
                  <a:pt x="0" y="473390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17490" r="-1749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13989442" y="8762591"/>
            <a:ext cx="1268872" cy="1967585"/>
          </a:xfrm>
          <a:custGeom>
            <a:rect b="b" l="l" r="r" t="t"/>
            <a:pathLst>
              <a:path extrusionOk="0"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-106791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 rot="10800000">
            <a:off x="-1906998" y="29919"/>
            <a:ext cx="7386240" cy="2860733"/>
          </a:xfrm>
          <a:custGeom>
            <a:rect b="b" l="l" r="r" t="t"/>
            <a:pathLst>
              <a:path extrusionOk="0"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2"/>
                </a:lnTo>
                <a:lnTo>
                  <a:pt x="0" y="28607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 rot="-5400000">
            <a:off x="13359863" y="4584812"/>
            <a:ext cx="7441144" cy="2881998"/>
          </a:xfrm>
          <a:custGeom>
            <a:rect b="b" l="l" r="r" t="t"/>
            <a:pathLst>
              <a:path extrusionOk="0"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8"/>
                </a:lnTo>
                <a:lnTo>
                  <a:pt x="0" y="288199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15810174" y="9258300"/>
            <a:ext cx="2311656" cy="696623"/>
          </a:xfrm>
          <a:custGeom>
            <a:rect b="b" l="l" r="r" t="t"/>
            <a:pathLst>
              <a:path extrusionOk="0"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-5318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799725" y="3681175"/>
            <a:ext cx="17838000" cy="1677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2000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499"/>
              <a:t>ЗАПОЧВАНЕ НА РАБОТА С CANVA: РЪКОВОДСТВО ЗА НАЧИНАЕЩИ </a:t>
            </a:r>
            <a:endParaRPr b="1" sz="3499"/>
          </a:p>
          <a:p>
            <a:pPr indent="0" lvl="0" marL="0" marR="0" rtl="0" algn="just">
              <a:lnSpc>
                <a:spcPct val="2000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99"/>
          </a:p>
        </p:txBody>
      </p:sp>
      <p:sp>
        <p:nvSpPr>
          <p:cNvPr id="95" name="Google Shape;95;p1"/>
          <p:cNvSpPr txBox="1"/>
          <p:nvPr/>
        </p:nvSpPr>
        <p:spPr>
          <a:xfrm>
            <a:off x="7034945" y="9417380"/>
            <a:ext cx="4218109" cy="3228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AGREEMENT NUMBER: 2023-1-DE04-KA220-YOU-000123686 PROGRAMME: ERASMUS+, KEY ACTION 2, COOPERATION PARTNERSHIP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"/>
          <p:cNvSpPr/>
          <p:nvPr/>
        </p:nvSpPr>
        <p:spPr>
          <a:xfrm>
            <a:off x="323611" y="9040602"/>
            <a:ext cx="995021" cy="1085886"/>
          </a:xfrm>
          <a:custGeom>
            <a:rect b="b" l="l" r="r" t="t"/>
            <a:pathLst>
              <a:path extrusionOk="0"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-874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/>
          <p:nvPr/>
        </p:nvSpPr>
        <p:spPr>
          <a:xfrm>
            <a:off x="1890131" y="9302193"/>
            <a:ext cx="1886814" cy="638956"/>
          </a:xfrm>
          <a:custGeom>
            <a:rect b="b" l="l" r="r" t="t"/>
            <a:pathLst>
              <a:path extrusionOk="0"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06" l="0" r="0" t="-7506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4638377" y="9258300"/>
            <a:ext cx="1681730" cy="786140"/>
          </a:xfrm>
          <a:custGeom>
            <a:rect b="b" l="l" r="r" t="t"/>
            <a:pathLst>
              <a:path extrusionOk="0"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47729" l="0" r="0" t="-66188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/>
          <p:nvPr/>
        </p:nvSpPr>
        <p:spPr>
          <a:xfrm>
            <a:off x="11748291" y="9281637"/>
            <a:ext cx="1669651" cy="659512"/>
          </a:xfrm>
          <a:custGeom>
            <a:rect b="b" l="l" r="r" t="t"/>
            <a:pathLst>
              <a:path extrusionOk="0"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2"/>
          <p:cNvSpPr/>
          <p:nvPr/>
        </p:nvSpPr>
        <p:spPr>
          <a:xfrm>
            <a:off x="-2232332" y="-1442653"/>
            <a:ext cx="5960478" cy="4733901"/>
          </a:xfrm>
          <a:custGeom>
            <a:rect b="b" l="l" r="r" t="t"/>
            <a:pathLst>
              <a:path extrusionOk="0" h="4733901" w="5960478">
                <a:moveTo>
                  <a:pt x="0" y="0"/>
                </a:moveTo>
                <a:lnTo>
                  <a:pt x="5960478" y="0"/>
                </a:lnTo>
                <a:lnTo>
                  <a:pt x="5960478" y="4733901"/>
                </a:lnTo>
                <a:lnTo>
                  <a:pt x="0" y="473390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17490" r="-1749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2"/>
          <p:cNvSpPr/>
          <p:nvPr/>
        </p:nvSpPr>
        <p:spPr>
          <a:xfrm>
            <a:off x="13989442" y="8762591"/>
            <a:ext cx="1268872" cy="1967585"/>
          </a:xfrm>
          <a:custGeom>
            <a:rect b="b" l="l" r="r" t="t"/>
            <a:pathLst>
              <a:path extrusionOk="0"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-106791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2"/>
          <p:cNvSpPr/>
          <p:nvPr/>
        </p:nvSpPr>
        <p:spPr>
          <a:xfrm rot="10800000">
            <a:off x="-1906998" y="29919"/>
            <a:ext cx="7386240" cy="2860733"/>
          </a:xfrm>
          <a:custGeom>
            <a:rect b="b" l="l" r="r" t="t"/>
            <a:pathLst>
              <a:path extrusionOk="0"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2"/>
                </a:lnTo>
                <a:lnTo>
                  <a:pt x="0" y="28607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"/>
          <p:cNvSpPr/>
          <p:nvPr/>
        </p:nvSpPr>
        <p:spPr>
          <a:xfrm rot="-5400000">
            <a:off x="13474040" y="4779578"/>
            <a:ext cx="7441144" cy="2881998"/>
          </a:xfrm>
          <a:custGeom>
            <a:rect b="b" l="l" r="r" t="t"/>
            <a:pathLst>
              <a:path extrusionOk="0" h="2881998" w="7441144">
                <a:moveTo>
                  <a:pt x="0" y="0"/>
                </a:moveTo>
                <a:lnTo>
                  <a:pt x="7441145" y="0"/>
                </a:lnTo>
                <a:lnTo>
                  <a:pt x="7441145" y="2881998"/>
                </a:lnTo>
                <a:lnTo>
                  <a:pt x="0" y="288199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"/>
          <p:cNvSpPr/>
          <p:nvPr/>
        </p:nvSpPr>
        <p:spPr>
          <a:xfrm>
            <a:off x="15810174" y="9258300"/>
            <a:ext cx="2311656" cy="696623"/>
          </a:xfrm>
          <a:custGeom>
            <a:rect b="b" l="l" r="r" t="t"/>
            <a:pathLst>
              <a:path extrusionOk="0"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-5318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10442000" y="5856400"/>
            <a:ext cx="5618362" cy="3184190"/>
          </a:xfrm>
          <a:custGeom>
            <a:rect b="b" l="l" r="r" t="t"/>
            <a:pathLst>
              <a:path extrusionOk="0" h="3790702" w="6769111">
                <a:moveTo>
                  <a:pt x="0" y="0"/>
                </a:moveTo>
                <a:lnTo>
                  <a:pt x="6769111" y="0"/>
                </a:lnTo>
                <a:lnTo>
                  <a:pt x="6769111" y="3790702"/>
                </a:lnTo>
                <a:lnTo>
                  <a:pt x="0" y="379070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2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"/>
          <p:cNvSpPr txBox="1"/>
          <p:nvPr/>
        </p:nvSpPr>
        <p:spPr>
          <a:xfrm>
            <a:off x="5897864" y="507520"/>
            <a:ext cx="6492300" cy="318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134"/>
              <a:t>ЗАПОЧВАНЕ НА РАБОТА С CANVA: РЪКОВОДСТВО ЗА НАЧИНАЕЩИ </a:t>
            </a:r>
            <a:endParaRPr b="1" sz="4134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134"/>
          </a:p>
        </p:txBody>
      </p:sp>
      <p:sp>
        <p:nvSpPr>
          <p:cNvPr id="112" name="Google Shape;112;p2"/>
          <p:cNvSpPr txBox="1"/>
          <p:nvPr/>
        </p:nvSpPr>
        <p:spPr>
          <a:xfrm>
            <a:off x="7034945" y="9417380"/>
            <a:ext cx="4218109" cy="3228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AGREEMENT NUMBER: 2023-1-DE04-KA220-YOU-000123686 PROGRAMME: ERASMUS+, KEY ACTION 2, COOPERATION PARTNERSHIP</a:t>
            </a:r>
            <a:endParaRPr/>
          </a:p>
        </p:txBody>
      </p:sp>
      <p:sp>
        <p:nvSpPr>
          <p:cNvPr id="113" name="Google Shape;113;p2"/>
          <p:cNvSpPr txBox="1"/>
          <p:nvPr/>
        </p:nvSpPr>
        <p:spPr>
          <a:xfrm>
            <a:off x="1598554" y="3630929"/>
            <a:ext cx="14891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2000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799">
                <a:solidFill>
                  <a:srgbClr val="009DE0"/>
                </a:solidFill>
              </a:rPr>
              <a:t>КАКВО Е CANVA?</a:t>
            </a:r>
            <a:endParaRPr b="1" sz="1799">
              <a:solidFill>
                <a:srgbClr val="009DE0"/>
              </a:solidFill>
            </a:endParaRPr>
          </a:p>
          <a:p>
            <a:pPr indent="0" lvl="0" marL="0" marR="0" rtl="0" algn="just">
              <a:lnSpc>
                <a:spcPct val="2000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99">
              <a:solidFill>
                <a:srgbClr val="009DE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4308" lvl="1" marL="388617" marR="0" rtl="0" algn="just">
              <a:lnSpc>
                <a:spcPct val="20005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99"/>
              <a:buFont typeface="Arial"/>
              <a:buChar char="•"/>
            </a:pPr>
            <a:r>
              <a:rPr b="1" lang="en-US" sz="1799"/>
              <a:t>БЕЗПЛАТЕН ОНЛАЙН ИНСТРУМЕНТ ЗА ГРАФИЧЕН ДИЗАЙН, </a:t>
            </a:r>
            <a:endParaRPr b="1" sz="1799"/>
          </a:p>
          <a:p>
            <a:pPr indent="-194308" lvl="1" marL="388617" marR="0" rtl="0" algn="just">
              <a:lnSpc>
                <a:spcPct val="20005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99"/>
              <a:buFont typeface="Arial"/>
              <a:buChar char="•"/>
            </a:pPr>
            <a:r>
              <a:rPr b="1" lang="en-US" sz="1799"/>
              <a:t>ИЗПОЛЗВАН ЗА СЪЗДАВАНЕ НА ПУБЛИКАЦИИ, ПОСТЕРИ, ПРЕЗЕНТАЦИИ, АВТОБИОГРАФИИ И ДРУГИ </a:t>
            </a:r>
            <a:endParaRPr b="1" sz="1799"/>
          </a:p>
          <a:p>
            <a:pPr indent="-194308" lvl="1" marL="388617" marR="0" rtl="0" algn="just">
              <a:lnSpc>
                <a:spcPct val="20005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99"/>
              <a:buFont typeface="Arial"/>
              <a:buChar char="•"/>
            </a:pPr>
            <a:r>
              <a:rPr b="1" lang="en-US" sz="1799"/>
              <a:t>DRAG-AND-DROP ИНТЕРФЕЙС С ХИЛЯДИ ШАБЛОНИ, </a:t>
            </a:r>
            <a:endParaRPr b="1" sz="1799"/>
          </a:p>
          <a:p>
            <a:pPr indent="-194308" lvl="1" marL="388617" marR="0" rtl="0" algn="just">
              <a:lnSpc>
                <a:spcPct val="20005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99"/>
              <a:buFont typeface="Arial"/>
              <a:buChar char="•"/>
            </a:pPr>
            <a:r>
              <a:rPr b="1" lang="en-US" sz="1799"/>
              <a:t>ИДЕАЛЕН КАКТО ЗА НАЧИНАЕЩИ, ТАКА И ЗА ПРОФЕСИОНАЛИСТИ</a:t>
            </a:r>
            <a:endParaRPr b="1" sz="1799"/>
          </a:p>
          <a:p>
            <a:pPr indent="0" lvl="0" marL="0" marR="0" rtl="0" algn="just">
              <a:lnSpc>
                <a:spcPct val="2000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99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"/>
          <p:cNvSpPr/>
          <p:nvPr/>
        </p:nvSpPr>
        <p:spPr>
          <a:xfrm>
            <a:off x="323611" y="9040602"/>
            <a:ext cx="995021" cy="1085886"/>
          </a:xfrm>
          <a:custGeom>
            <a:rect b="b" l="l" r="r" t="t"/>
            <a:pathLst>
              <a:path extrusionOk="0"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-874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3"/>
          <p:cNvSpPr/>
          <p:nvPr/>
        </p:nvSpPr>
        <p:spPr>
          <a:xfrm>
            <a:off x="1890131" y="9302193"/>
            <a:ext cx="1886814" cy="638956"/>
          </a:xfrm>
          <a:custGeom>
            <a:rect b="b" l="l" r="r" t="t"/>
            <a:pathLst>
              <a:path extrusionOk="0"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06" l="0" r="0" t="-7506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3"/>
          <p:cNvSpPr/>
          <p:nvPr/>
        </p:nvSpPr>
        <p:spPr>
          <a:xfrm>
            <a:off x="4638377" y="9258300"/>
            <a:ext cx="1681730" cy="786140"/>
          </a:xfrm>
          <a:custGeom>
            <a:rect b="b" l="l" r="r" t="t"/>
            <a:pathLst>
              <a:path extrusionOk="0"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47729" l="0" r="0" t="-66188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3"/>
          <p:cNvSpPr/>
          <p:nvPr/>
        </p:nvSpPr>
        <p:spPr>
          <a:xfrm>
            <a:off x="11748291" y="9281637"/>
            <a:ext cx="1669651" cy="659512"/>
          </a:xfrm>
          <a:custGeom>
            <a:rect b="b" l="l" r="r" t="t"/>
            <a:pathLst>
              <a:path extrusionOk="0"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3"/>
          <p:cNvSpPr/>
          <p:nvPr/>
        </p:nvSpPr>
        <p:spPr>
          <a:xfrm>
            <a:off x="-2232332" y="-1442653"/>
            <a:ext cx="5960478" cy="4733901"/>
          </a:xfrm>
          <a:custGeom>
            <a:rect b="b" l="l" r="r" t="t"/>
            <a:pathLst>
              <a:path extrusionOk="0" h="4733901" w="5960478">
                <a:moveTo>
                  <a:pt x="0" y="0"/>
                </a:moveTo>
                <a:lnTo>
                  <a:pt x="5960478" y="0"/>
                </a:lnTo>
                <a:lnTo>
                  <a:pt x="5960478" y="4733901"/>
                </a:lnTo>
                <a:lnTo>
                  <a:pt x="0" y="473390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17490" r="-1749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3"/>
          <p:cNvSpPr/>
          <p:nvPr/>
        </p:nvSpPr>
        <p:spPr>
          <a:xfrm>
            <a:off x="13989442" y="8762591"/>
            <a:ext cx="1268872" cy="1967585"/>
          </a:xfrm>
          <a:custGeom>
            <a:rect b="b" l="l" r="r" t="t"/>
            <a:pathLst>
              <a:path extrusionOk="0"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-106791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3"/>
          <p:cNvSpPr/>
          <p:nvPr/>
        </p:nvSpPr>
        <p:spPr>
          <a:xfrm rot="10800000">
            <a:off x="-1906998" y="29919"/>
            <a:ext cx="7386240" cy="2860733"/>
          </a:xfrm>
          <a:custGeom>
            <a:rect b="b" l="l" r="r" t="t"/>
            <a:pathLst>
              <a:path extrusionOk="0"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2"/>
                </a:lnTo>
                <a:lnTo>
                  <a:pt x="0" y="28607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3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3"/>
          <p:cNvSpPr/>
          <p:nvPr/>
        </p:nvSpPr>
        <p:spPr>
          <a:xfrm rot="-5400000">
            <a:off x="13359863" y="4584812"/>
            <a:ext cx="7441144" cy="2881998"/>
          </a:xfrm>
          <a:custGeom>
            <a:rect b="b" l="l" r="r" t="t"/>
            <a:pathLst>
              <a:path extrusionOk="0"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8"/>
                </a:lnTo>
                <a:lnTo>
                  <a:pt x="0" y="288199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3"/>
          <p:cNvSpPr/>
          <p:nvPr/>
        </p:nvSpPr>
        <p:spPr>
          <a:xfrm>
            <a:off x="15810174" y="9258300"/>
            <a:ext cx="2311656" cy="696623"/>
          </a:xfrm>
          <a:custGeom>
            <a:rect b="b" l="l" r="r" t="t"/>
            <a:pathLst>
              <a:path extrusionOk="0"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-5318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3"/>
          <p:cNvSpPr/>
          <p:nvPr/>
        </p:nvSpPr>
        <p:spPr>
          <a:xfrm>
            <a:off x="9146696" y="4597357"/>
            <a:ext cx="6369939" cy="3583091"/>
          </a:xfrm>
          <a:custGeom>
            <a:rect b="b" l="l" r="r" t="t"/>
            <a:pathLst>
              <a:path extrusionOk="0" h="3583091" w="6369939">
                <a:moveTo>
                  <a:pt x="0" y="0"/>
                </a:moveTo>
                <a:lnTo>
                  <a:pt x="6369939" y="0"/>
                </a:lnTo>
                <a:lnTo>
                  <a:pt x="6369939" y="3583091"/>
                </a:lnTo>
                <a:lnTo>
                  <a:pt x="0" y="358309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2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3"/>
          <p:cNvSpPr txBox="1"/>
          <p:nvPr/>
        </p:nvSpPr>
        <p:spPr>
          <a:xfrm>
            <a:off x="6320107" y="886483"/>
            <a:ext cx="5653200" cy="22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/>
              <a:t>ЗАПОЧВАНЕ НА РАБОТА С CANVA: РЪКОВОДСТВО ЗА НАЧИНАЕЩИ</a:t>
            </a:r>
            <a:endParaRPr b="1" sz="3600"/>
          </a:p>
        </p:txBody>
      </p:sp>
      <p:sp>
        <p:nvSpPr>
          <p:cNvPr id="130" name="Google Shape;130;p3"/>
          <p:cNvSpPr txBox="1"/>
          <p:nvPr/>
        </p:nvSpPr>
        <p:spPr>
          <a:xfrm>
            <a:off x="7034945" y="9417380"/>
            <a:ext cx="4218109" cy="3228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AGREEMENT NUMBER: 2023-1-DE04-KA220-YOU-000123686 PROGRAMME: ERASMUS+, KEY ACTION 2, COOPERATION PARTNERSHIP</a:t>
            </a:r>
            <a:endParaRPr/>
          </a:p>
        </p:txBody>
      </p:sp>
      <p:sp>
        <p:nvSpPr>
          <p:cNvPr id="131" name="Google Shape;131;p3"/>
          <p:cNvSpPr txBox="1"/>
          <p:nvPr/>
        </p:nvSpPr>
        <p:spPr>
          <a:xfrm>
            <a:off x="477348" y="3352950"/>
            <a:ext cx="8205900" cy="71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57">
                <a:solidFill>
                  <a:srgbClr val="009DE0"/>
                </a:solidFill>
              </a:rPr>
              <a:t>ЗАЩО ДА ИЗПОЛЗВАТЕ CANVA? </a:t>
            </a:r>
            <a:endParaRPr b="1" sz="1857">
              <a:solidFill>
                <a:srgbClr val="009DE0"/>
              </a:solidFill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57">
              <a:solidFill>
                <a:srgbClr val="009DE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0479" lvl="1" marL="400959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57"/>
              <a:buFont typeface="Arial"/>
              <a:buChar char="•"/>
            </a:pPr>
            <a:r>
              <a:rPr b="1" lang="en-US" sz="1857"/>
              <a:t>СУПЕР ЛЕСЕН ЗА ИЗПОЛЗВАНЕ (НЕ СА НЕОБХОДИМИ ДИЗАЙНЕРСКИ УМЕНИЯ!) </a:t>
            </a:r>
            <a:endParaRPr b="1" sz="1857"/>
          </a:p>
          <a:p>
            <a:pPr indent="-200479" lvl="1" marL="400959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57"/>
              <a:buFont typeface="Arial"/>
              <a:buChar char="•"/>
            </a:pPr>
            <a:r>
              <a:rPr b="1" lang="en-US" sz="1857"/>
              <a:t>ДОСТЪП ДО ХИЛЯДИ ШАБЛОНИ И БЕЗПЛАТНИ ЕЛЕМЕНТИ </a:t>
            </a:r>
            <a:endParaRPr b="1" sz="1857"/>
          </a:p>
          <a:p>
            <a:pPr indent="-200479" lvl="1" marL="400959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57"/>
              <a:buFont typeface="Arial"/>
              <a:buChar char="•"/>
            </a:pPr>
            <a:r>
              <a:rPr b="1" lang="en-US" sz="1857"/>
              <a:t>БАЗИРАН НА ОБЛАК (РАБОТИ НА ВСЯКО УСТРОЙСТВО) </a:t>
            </a:r>
            <a:endParaRPr b="1" sz="1857"/>
          </a:p>
          <a:p>
            <a:pPr indent="-200479" lvl="1" marL="400959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57"/>
              <a:buFont typeface="Arial"/>
              <a:buChar char="•"/>
            </a:pPr>
            <a:r>
              <a:rPr b="1" lang="en-US" sz="1857"/>
              <a:t>ОТЛИЧЕН ЗА СЪТРУДНИЧЕСТВО (ПОКАНЕТЕ ДРУГИ ДА РЕДАКТИРАТ)</a:t>
            </a:r>
            <a:endParaRPr b="1" sz="1857"/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57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57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57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57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57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4"/>
          <p:cNvSpPr/>
          <p:nvPr/>
        </p:nvSpPr>
        <p:spPr>
          <a:xfrm>
            <a:off x="323611" y="9040602"/>
            <a:ext cx="995021" cy="1085886"/>
          </a:xfrm>
          <a:custGeom>
            <a:rect b="b" l="l" r="r" t="t"/>
            <a:pathLst>
              <a:path extrusionOk="0"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-874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4"/>
          <p:cNvSpPr/>
          <p:nvPr/>
        </p:nvSpPr>
        <p:spPr>
          <a:xfrm>
            <a:off x="1890131" y="9302193"/>
            <a:ext cx="1886814" cy="638956"/>
          </a:xfrm>
          <a:custGeom>
            <a:rect b="b" l="l" r="r" t="t"/>
            <a:pathLst>
              <a:path extrusionOk="0"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06" l="0" r="0" t="-7506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4"/>
          <p:cNvSpPr/>
          <p:nvPr/>
        </p:nvSpPr>
        <p:spPr>
          <a:xfrm>
            <a:off x="4638377" y="9258300"/>
            <a:ext cx="1681730" cy="786140"/>
          </a:xfrm>
          <a:custGeom>
            <a:rect b="b" l="l" r="r" t="t"/>
            <a:pathLst>
              <a:path extrusionOk="0"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47729" l="0" r="0" t="-66188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4"/>
          <p:cNvSpPr/>
          <p:nvPr/>
        </p:nvSpPr>
        <p:spPr>
          <a:xfrm>
            <a:off x="11748291" y="9281637"/>
            <a:ext cx="1669651" cy="659512"/>
          </a:xfrm>
          <a:custGeom>
            <a:rect b="b" l="l" r="r" t="t"/>
            <a:pathLst>
              <a:path extrusionOk="0"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4"/>
          <p:cNvSpPr/>
          <p:nvPr/>
        </p:nvSpPr>
        <p:spPr>
          <a:xfrm>
            <a:off x="-2232332" y="-1442653"/>
            <a:ext cx="5960478" cy="4733901"/>
          </a:xfrm>
          <a:custGeom>
            <a:rect b="b" l="l" r="r" t="t"/>
            <a:pathLst>
              <a:path extrusionOk="0" h="4733901" w="5960478">
                <a:moveTo>
                  <a:pt x="0" y="0"/>
                </a:moveTo>
                <a:lnTo>
                  <a:pt x="5960478" y="0"/>
                </a:lnTo>
                <a:lnTo>
                  <a:pt x="5960478" y="4733901"/>
                </a:lnTo>
                <a:lnTo>
                  <a:pt x="0" y="473390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17490" r="-1749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4"/>
          <p:cNvSpPr/>
          <p:nvPr/>
        </p:nvSpPr>
        <p:spPr>
          <a:xfrm>
            <a:off x="13989442" y="8762591"/>
            <a:ext cx="1268872" cy="1967585"/>
          </a:xfrm>
          <a:custGeom>
            <a:rect b="b" l="l" r="r" t="t"/>
            <a:pathLst>
              <a:path extrusionOk="0"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-106791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4"/>
          <p:cNvSpPr/>
          <p:nvPr/>
        </p:nvSpPr>
        <p:spPr>
          <a:xfrm rot="10800000">
            <a:off x="-1906998" y="29919"/>
            <a:ext cx="7386240" cy="2860733"/>
          </a:xfrm>
          <a:custGeom>
            <a:rect b="b" l="l" r="r" t="t"/>
            <a:pathLst>
              <a:path extrusionOk="0"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2"/>
                </a:lnTo>
                <a:lnTo>
                  <a:pt x="0" y="28607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4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4"/>
          <p:cNvSpPr/>
          <p:nvPr/>
        </p:nvSpPr>
        <p:spPr>
          <a:xfrm rot="-5400000">
            <a:off x="13359863" y="4584812"/>
            <a:ext cx="7441144" cy="2881998"/>
          </a:xfrm>
          <a:custGeom>
            <a:rect b="b" l="l" r="r" t="t"/>
            <a:pathLst>
              <a:path extrusionOk="0"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8"/>
                </a:lnTo>
                <a:lnTo>
                  <a:pt x="0" y="288199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4"/>
          <p:cNvSpPr txBox="1"/>
          <p:nvPr/>
        </p:nvSpPr>
        <p:spPr>
          <a:xfrm>
            <a:off x="6320107" y="886483"/>
            <a:ext cx="5653200" cy="22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/>
              <a:t>ЗАПОЧВАНЕ НА РАБОТА С CANVA: РЪКОВОДСТВО ЗА НАЧИНАЕЩИ</a:t>
            </a:r>
            <a:endParaRPr b="1" sz="3600"/>
          </a:p>
        </p:txBody>
      </p:sp>
      <p:sp>
        <p:nvSpPr>
          <p:cNvPr id="146" name="Google Shape;146;p4"/>
          <p:cNvSpPr/>
          <p:nvPr/>
        </p:nvSpPr>
        <p:spPr>
          <a:xfrm>
            <a:off x="15810174" y="9258300"/>
            <a:ext cx="2311656" cy="696623"/>
          </a:xfrm>
          <a:custGeom>
            <a:rect b="b" l="l" r="r" t="t"/>
            <a:pathLst>
              <a:path extrusionOk="0"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-5318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4"/>
          <p:cNvSpPr txBox="1"/>
          <p:nvPr/>
        </p:nvSpPr>
        <p:spPr>
          <a:xfrm>
            <a:off x="7034945" y="9417380"/>
            <a:ext cx="4218109" cy="3228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AGREEMENT NUMBER: 2023-1-DE04-KA220-YOU-000123686 PROGRAMME: ERASMUS+, KEY ACTION 2, COOPERATION PARTNERSHIP</a:t>
            </a:r>
            <a:endParaRPr/>
          </a:p>
        </p:txBody>
      </p:sp>
      <p:sp>
        <p:nvSpPr>
          <p:cNvPr id="148" name="Google Shape;148;p4"/>
          <p:cNvSpPr txBox="1"/>
          <p:nvPr/>
        </p:nvSpPr>
        <p:spPr>
          <a:xfrm>
            <a:off x="1476089" y="4209383"/>
            <a:ext cx="14040900" cy="437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9DE0"/>
                </a:solidFill>
              </a:rPr>
              <a:t>ЗАПОЧВАНЕ:</a:t>
            </a:r>
            <a:endParaRPr/>
          </a:p>
          <a:p>
            <a:pPr indent="-216000" lvl="1" marL="43200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lang="en-US" sz="2000"/>
              <a:t>СТЪПКА 1: ПОСЕТЕТЕ WWW.CANVA.COM </a:t>
            </a:r>
            <a:endParaRPr b="1" sz="2000"/>
          </a:p>
          <a:p>
            <a:pPr indent="-216000" lvl="1" marL="43200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lang="en-US" sz="2000"/>
              <a:t>СТЪПКА 2: СЪЗДАЙТЕ БЕЗПЛАТЕН ПРОФИЛ (ИМЕЙЛ, GOOGLE ИЛИ FACEBOOK) </a:t>
            </a:r>
            <a:endParaRPr b="1" sz="2000"/>
          </a:p>
          <a:p>
            <a:pPr indent="-216000" lvl="1" marL="43200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lang="en-US" sz="2000"/>
              <a:t>СТЪПКА 3: ИЗБЕРЕТЕ КАКВО ИСКАТЕ ДА ПРОЕКТИРАТЕ (ПОСТ В INSTAGRAM, ПОСТЕР, ПРЕЗЕНТАЦИЯ)</a:t>
            </a:r>
            <a:endParaRPr b="1" sz="2000"/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5"/>
          <p:cNvSpPr/>
          <p:nvPr/>
        </p:nvSpPr>
        <p:spPr>
          <a:xfrm>
            <a:off x="323611" y="9040602"/>
            <a:ext cx="995021" cy="1085886"/>
          </a:xfrm>
          <a:custGeom>
            <a:rect b="b" l="l" r="r" t="t"/>
            <a:pathLst>
              <a:path extrusionOk="0"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-874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5"/>
          <p:cNvSpPr/>
          <p:nvPr/>
        </p:nvSpPr>
        <p:spPr>
          <a:xfrm>
            <a:off x="1890131" y="9302193"/>
            <a:ext cx="1886814" cy="638956"/>
          </a:xfrm>
          <a:custGeom>
            <a:rect b="b" l="l" r="r" t="t"/>
            <a:pathLst>
              <a:path extrusionOk="0"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06" l="0" r="0" t="-7506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5"/>
          <p:cNvSpPr/>
          <p:nvPr/>
        </p:nvSpPr>
        <p:spPr>
          <a:xfrm>
            <a:off x="4638377" y="9258300"/>
            <a:ext cx="1681730" cy="786140"/>
          </a:xfrm>
          <a:custGeom>
            <a:rect b="b" l="l" r="r" t="t"/>
            <a:pathLst>
              <a:path extrusionOk="0"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47729" l="0" r="0" t="-66188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5"/>
          <p:cNvSpPr/>
          <p:nvPr/>
        </p:nvSpPr>
        <p:spPr>
          <a:xfrm>
            <a:off x="11748291" y="9281637"/>
            <a:ext cx="1669651" cy="659512"/>
          </a:xfrm>
          <a:custGeom>
            <a:rect b="b" l="l" r="r" t="t"/>
            <a:pathLst>
              <a:path extrusionOk="0"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5"/>
          <p:cNvSpPr/>
          <p:nvPr/>
        </p:nvSpPr>
        <p:spPr>
          <a:xfrm>
            <a:off x="-2232332" y="-1442653"/>
            <a:ext cx="5960478" cy="4733901"/>
          </a:xfrm>
          <a:custGeom>
            <a:rect b="b" l="l" r="r" t="t"/>
            <a:pathLst>
              <a:path extrusionOk="0" h="4733901" w="5960478">
                <a:moveTo>
                  <a:pt x="0" y="0"/>
                </a:moveTo>
                <a:lnTo>
                  <a:pt x="5960478" y="0"/>
                </a:lnTo>
                <a:lnTo>
                  <a:pt x="5960478" y="4733901"/>
                </a:lnTo>
                <a:lnTo>
                  <a:pt x="0" y="473390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17490" r="-1749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5"/>
          <p:cNvSpPr/>
          <p:nvPr/>
        </p:nvSpPr>
        <p:spPr>
          <a:xfrm>
            <a:off x="13989442" y="8762591"/>
            <a:ext cx="1268872" cy="1967585"/>
          </a:xfrm>
          <a:custGeom>
            <a:rect b="b" l="l" r="r" t="t"/>
            <a:pathLst>
              <a:path extrusionOk="0"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-106791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5"/>
          <p:cNvSpPr/>
          <p:nvPr/>
        </p:nvSpPr>
        <p:spPr>
          <a:xfrm rot="10800000">
            <a:off x="-1906998" y="29919"/>
            <a:ext cx="7386240" cy="2876041"/>
          </a:xfrm>
          <a:custGeom>
            <a:rect b="b" l="l" r="r" t="t"/>
            <a:pathLst>
              <a:path extrusionOk="0" h="2876041" w="7386240">
                <a:moveTo>
                  <a:pt x="0" y="0"/>
                </a:moveTo>
                <a:lnTo>
                  <a:pt x="7386240" y="0"/>
                </a:lnTo>
                <a:lnTo>
                  <a:pt x="7386240" y="2876041"/>
                </a:lnTo>
                <a:lnTo>
                  <a:pt x="0" y="287604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-266" r="-266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5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5"/>
          <p:cNvSpPr/>
          <p:nvPr/>
        </p:nvSpPr>
        <p:spPr>
          <a:xfrm rot="-5400000">
            <a:off x="13359863" y="4584812"/>
            <a:ext cx="7441144" cy="2881998"/>
          </a:xfrm>
          <a:custGeom>
            <a:rect b="b" l="l" r="r" t="t"/>
            <a:pathLst>
              <a:path extrusionOk="0"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8"/>
                </a:lnTo>
                <a:lnTo>
                  <a:pt x="0" y="288199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5"/>
          <p:cNvSpPr txBox="1"/>
          <p:nvPr/>
        </p:nvSpPr>
        <p:spPr>
          <a:xfrm>
            <a:off x="6320107" y="886483"/>
            <a:ext cx="5653200" cy="22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/>
              <a:t>ЗАПОЧВАНЕ НА РАБОТА С CANVA: РЪКОВОДСТВО ЗА НАЧИНАЕЩИ</a:t>
            </a:r>
            <a:endParaRPr b="1" sz="3600"/>
          </a:p>
        </p:txBody>
      </p:sp>
      <p:sp>
        <p:nvSpPr>
          <p:cNvPr id="163" name="Google Shape;163;p5"/>
          <p:cNvSpPr/>
          <p:nvPr/>
        </p:nvSpPr>
        <p:spPr>
          <a:xfrm>
            <a:off x="15810174" y="9258300"/>
            <a:ext cx="2311656" cy="696623"/>
          </a:xfrm>
          <a:custGeom>
            <a:rect b="b" l="l" r="r" t="t"/>
            <a:pathLst>
              <a:path extrusionOk="0"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-5318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5"/>
          <p:cNvSpPr txBox="1"/>
          <p:nvPr/>
        </p:nvSpPr>
        <p:spPr>
          <a:xfrm>
            <a:off x="7034945" y="9417380"/>
            <a:ext cx="4218109" cy="3228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AGREEMENT NUMBER: 2023-1-DE04-KA220-YOU-000123686 PROGRAMME: ERASMUS+, KEY ACTION 2, COOPERATION PARTNERSHIP</a:t>
            </a:r>
            <a:endParaRPr/>
          </a:p>
        </p:txBody>
      </p:sp>
      <p:sp>
        <p:nvSpPr>
          <p:cNvPr id="165" name="Google Shape;165;p5"/>
          <p:cNvSpPr txBox="1"/>
          <p:nvPr/>
        </p:nvSpPr>
        <p:spPr>
          <a:xfrm>
            <a:off x="1476089" y="4209383"/>
            <a:ext cx="14040900" cy="62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9DE0"/>
                </a:solidFill>
              </a:rPr>
              <a:t>ОБЩ ПРЕГЛЕД НА ТАБЛОТО НА CANVA </a:t>
            </a:r>
            <a:endParaRPr b="1" sz="2000">
              <a:solidFill>
                <a:srgbClr val="009DE0"/>
              </a:solidFill>
            </a:endParaRPr>
          </a:p>
          <a:p>
            <a:pPr indent="-216000" lvl="1" marL="43200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lang="en-US" sz="2000"/>
              <a:t>ШАБЛОНИ (ПРЕДВАРИТЕЛНО ИЗГОТВЕНИ ДИЗАЙНИ) </a:t>
            </a:r>
            <a:endParaRPr b="1" sz="2000"/>
          </a:p>
          <a:p>
            <a:pPr indent="-216000" lvl="1" marL="43200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lang="en-US" sz="2000"/>
              <a:t>ПРОЕКТИ (ВАШИТЕ ЗАПАЗЕНИ ДИЗАЙНИ) </a:t>
            </a:r>
            <a:endParaRPr b="1" sz="2000"/>
          </a:p>
          <a:p>
            <a:pPr indent="-216000" lvl="1" marL="43200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lang="en-US" sz="2000"/>
              <a:t>БРАНД ХЪБ (ЗА ЦВЕТОВЕ, ЛОГА – ПРЕМИУМ ФУНКЦИЯ) </a:t>
            </a:r>
            <a:endParaRPr b="1" sz="2000"/>
          </a:p>
          <a:p>
            <a:pPr indent="-216000" lvl="1" marL="43200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lang="en-US" sz="2000"/>
              <a:t>ПАПКИ (ОРГАНИЗИРАЙТЕ НЕЩАТА СИ) </a:t>
            </a:r>
            <a:endParaRPr b="1" sz="2000"/>
          </a:p>
          <a:p>
            <a:pPr indent="-216000" lvl="1" marL="43200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lang="en-US" sz="2000"/>
              <a:t>СЪЗДАЙТЕ ДИЗАЙН (ЗАПОЧНЕТЕ ОТ НУЛАТА ИЛИ С ШАБЛОН)</a:t>
            </a:r>
            <a:endParaRPr b="1" sz="2000"/>
          </a:p>
          <a:p>
            <a:pPr indent="0" lvl="0" marL="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6"/>
          <p:cNvSpPr/>
          <p:nvPr/>
        </p:nvSpPr>
        <p:spPr>
          <a:xfrm>
            <a:off x="323611" y="9040602"/>
            <a:ext cx="995021" cy="1085886"/>
          </a:xfrm>
          <a:custGeom>
            <a:rect b="b" l="l" r="r" t="t"/>
            <a:pathLst>
              <a:path extrusionOk="0"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-874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6"/>
          <p:cNvSpPr/>
          <p:nvPr/>
        </p:nvSpPr>
        <p:spPr>
          <a:xfrm>
            <a:off x="1890131" y="9302193"/>
            <a:ext cx="1886814" cy="638956"/>
          </a:xfrm>
          <a:custGeom>
            <a:rect b="b" l="l" r="r" t="t"/>
            <a:pathLst>
              <a:path extrusionOk="0"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06" l="0" r="0" t="-7506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6"/>
          <p:cNvSpPr/>
          <p:nvPr/>
        </p:nvSpPr>
        <p:spPr>
          <a:xfrm>
            <a:off x="4638377" y="9258300"/>
            <a:ext cx="1681730" cy="786140"/>
          </a:xfrm>
          <a:custGeom>
            <a:rect b="b" l="l" r="r" t="t"/>
            <a:pathLst>
              <a:path extrusionOk="0"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47729" l="0" r="0" t="-66188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6"/>
          <p:cNvSpPr/>
          <p:nvPr/>
        </p:nvSpPr>
        <p:spPr>
          <a:xfrm>
            <a:off x="11748291" y="9281637"/>
            <a:ext cx="1669651" cy="659512"/>
          </a:xfrm>
          <a:custGeom>
            <a:rect b="b" l="l" r="r" t="t"/>
            <a:pathLst>
              <a:path extrusionOk="0"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6"/>
          <p:cNvSpPr/>
          <p:nvPr/>
        </p:nvSpPr>
        <p:spPr>
          <a:xfrm>
            <a:off x="-2232332" y="-1442653"/>
            <a:ext cx="5960478" cy="4733901"/>
          </a:xfrm>
          <a:custGeom>
            <a:rect b="b" l="l" r="r" t="t"/>
            <a:pathLst>
              <a:path extrusionOk="0" h="4733901" w="5960478">
                <a:moveTo>
                  <a:pt x="0" y="0"/>
                </a:moveTo>
                <a:lnTo>
                  <a:pt x="5960478" y="0"/>
                </a:lnTo>
                <a:lnTo>
                  <a:pt x="5960478" y="4733901"/>
                </a:lnTo>
                <a:lnTo>
                  <a:pt x="0" y="473390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17490" r="-1749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6"/>
          <p:cNvSpPr/>
          <p:nvPr/>
        </p:nvSpPr>
        <p:spPr>
          <a:xfrm>
            <a:off x="13989442" y="8762591"/>
            <a:ext cx="1268872" cy="1967585"/>
          </a:xfrm>
          <a:custGeom>
            <a:rect b="b" l="l" r="r" t="t"/>
            <a:pathLst>
              <a:path extrusionOk="0"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-106791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6"/>
          <p:cNvSpPr/>
          <p:nvPr/>
        </p:nvSpPr>
        <p:spPr>
          <a:xfrm rot="10800000">
            <a:off x="-1906998" y="29919"/>
            <a:ext cx="7386240" cy="2876041"/>
          </a:xfrm>
          <a:custGeom>
            <a:rect b="b" l="l" r="r" t="t"/>
            <a:pathLst>
              <a:path extrusionOk="0" h="2876041" w="7386240">
                <a:moveTo>
                  <a:pt x="0" y="0"/>
                </a:moveTo>
                <a:lnTo>
                  <a:pt x="7386240" y="0"/>
                </a:lnTo>
                <a:lnTo>
                  <a:pt x="7386240" y="2876041"/>
                </a:lnTo>
                <a:lnTo>
                  <a:pt x="0" y="287604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-266" r="-266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6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6"/>
          <p:cNvSpPr/>
          <p:nvPr/>
        </p:nvSpPr>
        <p:spPr>
          <a:xfrm rot="-5400000">
            <a:off x="13359863" y="4584812"/>
            <a:ext cx="7441144" cy="2881998"/>
          </a:xfrm>
          <a:custGeom>
            <a:rect b="b" l="l" r="r" t="t"/>
            <a:pathLst>
              <a:path extrusionOk="0"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8"/>
                </a:lnTo>
                <a:lnTo>
                  <a:pt x="0" y="288199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6"/>
          <p:cNvSpPr txBox="1"/>
          <p:nvPr/>
        </p:nvSpPr>
        <p:spPr>
          <a:xfrm>
            <a:off x="6320107" y="886483"/>
            <a:ext cx="5653200" cy="22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/>
              <a:t>ЗАПОЧВАНЕ НА РАБОТА С CANVA: РЪКОВОДСТВО ЗА НАЧИНАЕЩИ</a:t>
            </a:r>
            <a:endParaRPr b="1" sz="3600"/>
          </a:p>
        </p:txBody>
      </p:sp>
      <p:sp>
        <p:nvSpPr>
          <p:cNvPr id="180" name="Google Shape;180;p6"/>
          <p:cNvSpPr/>
          <p:nvPr/>
        </p:nvSpPr>
        <p:spPr>
          <a:xfrm>
            <a:off x="15810174" y="9258300"/>
            <a:ext cx="2311656" cy="696623"/>
          </a:xfrm>
          <a:custGeom>
            <a:rect b="b" l="l" r="r" t="t"/>
            <a:pathLst>
              <a:path extrusionOk="0"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-5318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6"/>
          <p:cNvSpPr txBox="1"/>
          <p:nvPr/>
        </p:nvSpPr>
        <p:spPr>
          <a:xfrm>
            <a:off x="7034945" y="9417380"/>
            <a:ext cx="4218109" cy="3228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AGREEMENT NUMBER: 2023-1-DE04-KA220-YOU-000123686 PROGRAMME: ERASMUS+, KEY ACTION 2, COOPERATION PARTNERSHIP</a:t>
            </a:r>
            <a:endParaRPr/>
          </a:p>
        </p:txBody>
      </p:sp>
      <p:sp>
        <p:nvSpPr>
          <p:cNvPr id="182" name="Google Shape;182;p6"/>
          <p:cNvSpPr txBox="1"/>
          <p:nvPr/>
        </p:nvSpPr>
        <p:spPr>
          <a:xfrm>
            <a:off x="1476089" y="4209383"/>
            <a:ext cx="14040900" cy="62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9DE0"/>
                </a:solidFill>
              </a:rPr>
              <a:t>ОСНОВНИ ИНСТРУМЕНТИ, КОИТО  ДА ПОЗНАВАТЕ</a:t>
            </a:r>
            <a:endParaRPr b="1" sz="2000">
              <a:solidFill>
                <a:srgbClr val="009DE0"/>
              </a:solidFill>
            </a:endParaRPr>
          </a:p>
          <a:p>
            <a:pPr indent="-216000" lvl="1" marL="43200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lang="en-US" sz="2000"/>
              <a:t>ТЕКСТ ИНСТРУМЕНТ: ДОБАВЯНЕ И СТИЛИЗИРАНЕ НА ТЕКСТ </a:t>
            </a:r>
            <a:endParaRPr b="1" sz="2000"/>
          </a:p>
          <a:p>
            <a:pPr indent="-216000" lvl="1" marL="43200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lang="en-US" sz="2000"/>
              <a:t>ЕЛЕМЕНТИ: ФИГУРИ, ИКОНИ, ЛИНИИ, ДИАГРАМИ И ДР.</a:t>
            </a:r>
            <a:endParaRPr b="1" sz="2000"/>
          </a:p>
          <a:p>
            <a:pPr indent="-216000" lvl="1" marL="43200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lang="en-US" sz="2000"/>
              <a:t>КАЧВАНЕ: ДОБАВЕТЕ ВАШИ ИЗОБРАЖЕНИЯ ИЛИ ВИДЕО</a:t>
            </a:r>
            <a:endParaRPr b="1" sz="2000"/>
          </a:p>
          <a:p>
            <a:pPr indent="-216000" lvl="1" marL="43200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lang="en-US" sz="2000"/>
              <a:t>СНИМКИ/ВИДЕО: БЕЗПЛАТНА МЕДИЙНА БИБЛИОТЕКА</a:t>
            </a:r>
            <a:endParaRPr b="1" sz="2000"/>
          </a:p>
          <a:p>
            <a:pPr indent="-216000" lvl="1" marL="43200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lang="en-US" sz="2000"/>
              <a:t>ФОНОВЕ: ЦВЕТОВЕ, ГРАДИЕНТИ, ИЗОБРАЖЕНИЯ</a:t>
            </a:r>
            <a:endParaRPr b="1" sz="2000"/>
          </a:p>
          <a:p>
            <a:pPr indent="-216000" lvl="1" marL="43200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lang="en-US" sz="2000"/>
              <a:t>ШАБЛОНИ: ЗАПОЧНЕТЕ С ПРЕДВАРИТЕЛНО ПРОЕКТИРАНО ОФОРМЛЕНИЕ</a:t>
            </a:r>
            <a:endParaRPr b="1" sz="2000"/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7"/>
          <p:cNvSpPr/>
          <p:nvPr/>
        </p:nvSpPr>
        <p:spPr>
          <a:xfrm>
            <a:off x="323611" y="9040602"/>
            <a:ext cx="995021" cy="1085886"/>
          </a:xfrm>
          <a:custGeom>
            <a:rect b="b" l="l" r="r" t="t"/>
            <a:pathLst>
              <a:path extrusionOk="0"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-874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7"/>
          <p:cNvSpPr/>
          <p:nvPr/>
        </p:nvSpPr>
        <p:spPr>
          <a:xfrm>
            <a:off x="1890131" y="9302193"/>
            <a:ext cx="1886814" cy="638956"/>
          </a:xfrm>
          <a:custGeom>
            <a:rect b="b" l="l" r="r" t="t"/>
            <a:pathLst>
              <a:path extrusionOk="0"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06" l="0" r="0" t="-7506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7"/>
          <p:cNvSpPr/>
          <p:nvPr/>
        </p:nvSpPr>
        <p:spPr>
          <a:xfrm>
            <a:off x="4638377" y="9258300"/>
            <a:ext cx="1681730" cy="786140"/>
          </a:xfrm>
          <a:custGeom>
            <a:rect b="b" l="l" r="r" t="t"/>
            <a:pathLst>
              <a:path extrusionOk="0"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47729" l="0" r="0" t="-66188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7"/>
          <p:cNvSpPr/>
          <p:nvPr/>
        </p:nvSpPr>
        <p:spPr>
          <a:xfrm>
            <a:off x="11748291" y="9281637"/>
            <a:ext cx="1669651" cy="659512"/>
          </a:xfrm>
          <a:custGeom>
            <a:rect b="b" l="l" r="r" t="t"/>
            <a:pathLst>
              <a:path extrusionOk="0"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7"/>
          <p:cNvSpPr/>
          <p:nvPr/>
        </p:nvSpPr>
        <p:spPr>
          <a:xfrm>
            <a:off x="-2232332" y="-1442653"/>
            <a:ext cx="5960478" cy="4733901"/>
          </a:xfrm>
          <a:custGeom>
            <a:rect b="b" l="l" r="r" t="t"/>
            <a:pathLst>
              <a:path extrusionOk="0" h="4733901" w="5960478">
                <a:moveTo>
                  <a:pt x="0" y="0"/>
                </a:moveTo>
                <a:lnTo>
                  <a:pt x="5960478" y="0"/>
                </a:lnTo>
                <a:lnTo>
                  <a:pt x="5960478" y="4733901"/>
                </a:lnTo>
                <a:lnTo>
                  <a:pt x="0" y="473390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17490" r="-1749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7"/>
          <p:cNvSpPr/>
          <p:nvPr/>
        </p:nvSpPr>
        <p:spPr>
          <a:xfrm>
            <a:off x="13989442" y="8762591"/>
            <a:ext cx="1268872" cy="1967585"/>
          </a:xfrm>
          <a:custGeom>
            <a:rect b="b" l="l" r="r" t="t"/>
            <a:pathLst>
              <a:path extrusionOk="0"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-106791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7"/>
          <p:cNvSpPr/>
          <p:nvPr/>
        </p:nvSpPr>
        <p:spPr>
          <a:xfrm rot="10800000">
            <a:off x="-1906998" y="29919"/>
            <a:ext cx="7386240" cy="2876041"/>
          </a:xfrm>
          <a:custGeom>
            <a:rect b="b" l="l" r="r" t="t"/>
            <a:pathLst>
              <a:path extrusionOk="0" h="2876041" w="7386240">
                <a:moveTo>
                  <a:pt x="0" y="0"/>
                </a:moveTo>
                <a:lnTo>
                  <a:pt x="7386240" y="0"/>
                </a:lnTo>
                <a:lnTo>
                  <a:pt x="7386240" y="2876041"/>
                </a:lnTo>
                <a:lnTo>
                  <a:pt x="0" y="287604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-266" r="-266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7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7"/>
          <p:cNvSpPr/>
          <p:nvPr/>
        </p:nvSpPr>
        <p:spPr>
          <a:xfrm rot="-5400000">
            <a:off x="13359863" y="4584812"/>
            <a:ext cx="7441144" cy="2881998"/>
          </a:xfrm>
          <a:custGeom>
            <a:rect b="b" l="l" r="r" t="t"/>
            <a:pathLst>
              <a:path extrusionOk="0"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8"/>
                </a:lnTo>
                <a:lnTo>
                  <a:pt x="0" y="288199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7"/>
          <p:cNvSpPr txBox="1"/>
          <p:nvPr/>
        </p:nvSpPr>
        <p:spPr>
          <a:xfrm>
            <a:off x="6320107" y="886483"/>
            <a:ext cx="5653200" cy="22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/>
              <a:t>ЗАПОЧВАНЕ НА РАБОТА С CANVA: РЪКОВОДСТВО ЗА НАЧИНАЕЩИ</a:t>
            </a:r>
            <a:endParaRPr b="1" sz="3600"/>
          </a:p>
        </p:txBody>
      </p:sp>
      <p:sp>
        <p:nvSpPr>
          <p:cNvPr id="197" name="Google Shape;197;p7"/>
          <p:cNvSpPr/>
          <p:nvPr/>
        </p:nvSpPr>
        <p:spPr>
          <a:xfrm>
            <a:off x="15810174" y="9258300"/>
            <a:ext cx="2311656" cy="696623"/>
          </a:xfrm>
          <a:custGeom>
            <a:rect b="b" l="l" r="r" t="t"/>
            <a:pathLst>
              <a:path extrusionOk="0"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-5318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7"/>
          <p:cNvSpPr txBox="1"/>
          <p:nvPr/>
        </p:nvSpPr>
        <p:spPr>
          <a:xfrm>
            <a:off x="7034945" y="9417380"/>
            <a:ext cx="4218109" cy="3228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AGREEMENT NUMBER: 2023-1-DE04-KA220-YOU-000123686 PROGRAMME: ERASMUS+, KEY ACTION 2, COOPERATION PARTNERSHIP</a:t>
            </a:r>
            <a:endParaRPr/>
          </a:p>
        </p:txBody>
      </p:sp>
      <p:sp>
        <p:nvSpPr>
          <p:cNvPr id="199" name="Google Shape;199;p7"/>
          <p:cNvSpPr txBox="1"/>
          <p:nvPr/>
        </p:nvSpPr>
        <p:spPr>
          <a:xfrm>
            <a:off x="1476089" y="4209383"/>
            <a:ext cx="14040900" cy="62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9DE0"/>
                </a:solidFill>
              </a:rPr>
              <a:t>ДА СЪЗДАДЕМ ПРОСТ ДИЗАЙН. </a:t>
            </a:r>
            <a:endParaRPr b="1" sz="2000">
              <a:solidFill>
                <a:srgbClr val="009DE0"/>
              </a:solidFill>
            </a:endParaRPr>
          </a:p>
          <a:p>
            <a:pPr indent="-216000" lvl="1" marL="43200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lang="en-US" sz="2000"/>
              <a:t>ИЗБЕРЕТЕ ШАБЛОН ЗА ПОСТ В СОЦИАЛНИТЕ МЕДИИ</a:t>
            </a:r>
            <a:endParaRPr b="1" sz="2000"/>
          </a:p>
          <a:p>
            <a:pPr indent="-216000" lvl="1" marL="43200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lang="en-US" sz="2000"/>
              <a:t>ПРОМЕНЕТЕ ТЕКСТА. </a:t>
            </a:r>
            <a:endParaRPr b="1" sz="2000"/>
          </a:p>
          <a:p>
            <a:pPr indent="-216000" lvl="1" marL="43200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lang="en-US" sz="2000"/>
              <a:t>ДОБАВЕТЕ СНИМКА. </a:t>
            </a:r>
            <a:endParaRPr b="1" sz="2000"/>
          </a:p>
          <a:p>
            <a:pPr indent="-216000" lvl="1" marL="43200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lang="en-US" sz="2000"/>
              <a:t>НАСТРОЙТЕ ЦВЕТОВЕ И ШРИФТОВЕ. </a:t>
            </a:r>
            <a:endParaRPr b="1" sz="2000"/>
          </a:p>
          <a:p>
            <a:pPr indent="-216000" lvl="1" marL="43200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lang="en-US" sz="2000"/>
              <a:t>ИЗТЕГЛЕТЕ ИЛИ СПОДЕЛЕТЕ.</a:t>
            </a:r>
            <a:endParaRPr b="1" sz="2000"/>
          </a:p>
          <a:p>
            <a:pPr indent="0" lvl="0" marL="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8"/>
          <p:cNvSpPr/>
          <p:nvPr/>
        </p:nvSpPr>
        <p:spPr>
          <a:xfrm>
            <a:off x="323611" y="9040602"/>
            <a:ext cx="995021" cy="1085886"/>
          </a:xfrm>
          <a:custGeom>
            <a:rect b="b" l="l" r="r" t="t"/>
            <a:pathLst>
              <a:path extrusionOk="0"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-874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8"/>
          <p:cNvSpPr/>
          <p:nvPr/>
        </p:nvSpPr>
        <p:spPr>
          <a:xfrm>
            <a:off x="1890131" y="9302193"/>
            <a:ext cx="1886814" cy="638956"/>
          </a:xfrm>
          <a:custGeom>
            <a:rect b="b" l="l" r="r" t="t"/>
            <a:pathLst>
              <a:path extrusionOk="0"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06" l="0" r="0" t="-7506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8"/>
          <p:cNvSpPr/>
          <p:nvPr/>
        </p:nvSpPr>
        <p:spPr>
          <a:xfrm>
            <a:off x="4638377" y="9258300"/>
            <a:ext cx="1681730" cy="786140"/>
          </a:xfrm>
          <a:custGeom>
            <a:rect b="b" l="l" r="r" t="t"/>
            <a:pathLst>
              <a:path extrusionOk="0"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47729" l="0" r="0" t="-66188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8"/>
          <p:cNvSpPr/>
          <p:nvPr/>
        </p:nvSpPr>
        <p:spPr>
          <a:xfrm>
            <a:off x="11748291" y="9281637"/>
            <a:ext cx="1669651" cy="659512"/>
          </a:xfrm>
          <a:custGeom>
            <a:rect b="b" l="l" r="r" t="t"/>
            <a:pathLst>
              <a:path extrusionOk="0"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8"/>
          <p:cNvSpPr/>
          <p:nvPr/>
        </p:nvSpPr>
        <p:spPr>
          <a:xfrm>
            <a:off x="-2232332" y="-1442653"/>
            <a:ext cx="5960478" cy="4733901"/>
          </a:xfrm>
          <a:custGeom>
            <a:rect b="b" l="l" r="r" t="t"/>
            <a:pathLst>
              <a:path extrusionOk="0" h="4733901" w="5960478">
                <a:moveTo>
                  <a:pt x="0" y="0"/>
                </a:moveTo>
                <a:lnTo>
                  <a:pt x="5960478" y="0"/>
                </a:lnTo>
                <a:lnTo>
                  <a:pt x="5960478" y="4733901"/>
                </a:lnTo>
                <a:lnTo>
                  <a:pt x="0" y="473390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17490" r="-1749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8"/>
          <p:cNvSpPr/>
          <p:nvPr/>
        </p:nvSpPr>
        <p:spPr>
          <a:xfrm>
            <a:off x="13989442" y="8762591"/>
            <a:ext cx="1268872" cy="1967585"/>
          </a:xfrm>
          <a:custGeom>
            <a:rect b="b" l="l" r="r" t="t"/>
            <a:pathLst>
              <a:path extrusionOk="0"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-106791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8"/>
          <p:cNvSpPr/>
          <p:nvPr/>
        </p:nvSpPr>
        <p:spPr>
          <a:xfrm rot="10800000">
            <a:off x="-1906998" y="29919"/>
            <a:ext cx="7386240" cy="2876041"/>
          </a:xfrm>
          <a:custGeom>
            <a:rect b="b" l="l" r="r" t="t"/>
            <a:pathLst>
              <a:path extrusionOk="0" h="2876041" w="7386240">
                <a:moveTo>
                  <a:pt x="0" y="0"/>
                </a:moveTo>
                <a:lnTo>
                  <a:pt x="7386240" y="0"/>
                </a:lnTo>
                <a:lnTo>
                  <a:pt x="7386240" y="2876041"/>
                </a:lnTo>
                <a:lnTo>
                  <a:pt x="0" y="287604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-266" r="-266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8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8"/>
          <p:cNvSpPr/>
          <p:nvPr/>
        </p:nvSpPr>
        <p:spPr>
          <a:xfrm rot="-5400000">
            <a:off x="13359863" y="4584812"/>
            <a:ext cx="7441144" cy="2881998"/>
          </a:xfrm>
          <a:custGeom>
            <a:rect b="b" l="l" r="r" t="t"/>
            <a:pathLst>
              <a:path extrusionOk="0"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8"/>
                </a:lnTo>
                <a:lnTo>
                  <a:pt x="0" y="288199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8"/>
          <p:cNvSpPr/>
          <p:nvPr/>
        </p:nvSpPr>
        <p:spPr>
          <a:xfrm>
            <a:off x="15810174" y="9258300"/>
            <a:ext cx="2311656" cy="696623"/>
          </a:xfrm>
          <a:custGeom>
            <a:rect b="b" l="l" r="r" t="t"/>
            <a:pathLst>
              <a:path extrusionOk="0"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-5318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8"/>
          <p:cNvSpPr txBox="1"/>
          <p:nvPr/>
        </p:nvSpPr>
        <p:spPr>
          <a:xfrm>
            <a:off x="6320107" y="886483"/>
            <a:ext cx="5653200" cy="22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/>
              <a:t>ЗАПОЧВАНЕ НА РАБОТА С CANVA: РЪКОВОДСТВО ЗА НАЧИНАЕЩИ</a:t>
            </a:r>
            <a:endParaRPr b="1" sz="3600"/>
          </a:p>
        </p:txBody>
      </p:sp>
      <p:sp>
        <p:nvSpPr>
          <p:cNvPr id="215" name="Google Shape;215;p8"/>
          <p:cNvSpPr txBox="1"/>
          <p:nvPr/>
        </p:nvSpPr>
        <p:spPr>
          <a:xfrm>
            <a:off x="7034945" y="9417380"/>
            <a:ext cx="4218109" cy="3228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AGREEMENT NUMBER: 2023-1-DE04-KA220-YOU-000123686 PROGRAMME: ERASMUS+, KEY ACTION 2, COOPERATION PARTNERSHIP</a:t>
            </a:r>
            <a:endParaRPr/>
          </a:p>
        </p:txBody>
      </p:sp>
      <p:sp>
        <p:nvSpPr>
          <p:cNvPr id="216" name="Google Shape;216;p8"/>
          <p:cNvSpPr txBox="1"/>
          <p:nvPr/>
        </p:nvSpPr>
        <p:spPr>
          <a:xfrm>
            <a:off x="1598554" y="3688906"/>
            <a:ext cx="14040900" cy="3756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9DE0"/>
                </a:solidFill>
              </a:rPr>
              <a:t>БЕЗПЛАТНО срещу ПРОФЕСИОНАЛНО</a:t>
            </a:r>
            <a:endParaRPr b="1" sz="2000">
              <a:solidFill>
                <a:srgbClr val="009DE0"/>
              </a:solidFill>
            </a:endParaRPr>
          </a:p>
          <a:p>
            <a:pPr indent="0" lvl="0" marL="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9DE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9DE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9DE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9DE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9DE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9DE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9DE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7" name="Google Shape;217;p8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1598549" y="4931599"/>
            <a:ext cx="12461275" cy="3081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9"/>
          <p:cNvSpPr/>
          <p:nvPr/>
        </p:nvSpPr>
        <p:spPr>
          <a:xfrm>
            <a:off x="323611" y="9040602"/>
            <a:ext cx="995021" cy="1085886"/>
          </a:xfrm>
          <a:custGeom>
            <a:rect b="b" l="l" r="r" t="t"/>
            <a:pathLst>
              <a:path extrusionOk="0"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-874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9"/>
          <p:cNvSpPr/>
          <p:nvPr/>
        </p:nvSpPr>
        <p:spPr>
          <a:xfrm>
            <a:off x="1890131" y="9302193"/>
            <a:ext cx="1886814" cy="638956"/>
          </a:xfrm>
          <a:custGeom>
            <a:rect b="b" l="l" r="r" t="t"/>
            <a:pathLst>
              <a:path extrusionOk="0"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506" l="0" r="0" t="-7506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9"/>
          <p:cNvSpPr/>
          <p:nvPr/>
        </p:nvSpPr>
        <p:spPr>
          <a:xfrm>
            <a:off x="4638377" y="9258300"/>
            <a:ext cx="1681730" cy="786140"/>
          </a:xfrm>
          <a:custGeom>
            <a:rect b="b" l="l" r="r" t="t"/>
            <a:pathLst>
              <a:path extrusionOk="0"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47729" l="0" r="0" t="-66188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9"/>
          <p:cNvSpPr/>
          <p:nvPr/>
        </p:nvSpPr>
        <p:spPr>
          <a:xfrm>
            <a:off x="11748291" y="9281637"/>
            <a:ext cx="1669651" cy="659512"/>
          </a:xfrm>
          <a:custGeom>
            <a:rect b="b" l="l" r="r" t="t"/>
            <a:pathLst>
              <a:path extrusionOk="0"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9"/>
          <p:cNvSpPr/>
          <p:nvPr/>
        </p:nvSpPr>
        <p:spPr>
          <a:xfrm>
            <a:off x="-2232332" y="-1442653"/>
            <a:ext cx="5960478" cy="4733901"/>
          </a:xfrm>
          <a:custGeom>
            <a:rect b="b" l="l" r="r" t="t"/>
            <a:pathLst>
              <a:path extrusionOk="0" h="4733901" w="5960478">
                <a:moveTo>
                  <a:pt x="0" y="0"/>
                </a:moveTo>
                <a:lnTo>
                  <a:pt x="5960478" y="0"/>
                </a:lnTo>
                <a:lnTo>
                  <a:pt x="5960478" y="4733901"/>
                </a:lnTo>
                <a:lnTo>
                  <a:pt x="0" y="473390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-17490" r="-1749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9"/>
          <p:cNvSpPr/>
          <p:nvPr/>
        </p:nvSpPr>
        <p:spPr>
          <a:xfrm>
            <a:off x="13989442" y="8762591"/>
            <a:ext cx="1268872" cy="1967585"/>
          </a:xfrm>
          <a:custGeom>
            <a:rect b="b" l="l" r="r" t="t"/>
            <a:pathLst>
              <a:path extrusionOk="0"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-106791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9"/>
          <p:cNvSpPr/>
          <p:nvPr/>
        </p:nvSpPr>
        <p:spPr>
          <a:xfrm rot="10800000">
            <a:off x="-1906998" y="29919"/>
            <a:ext cx="7386240" cy="2876041"/>
          </a:xfrm>
          <a:custGeom>
            <a:rect b="b" l="l" r="r" t="t"/>
            <a:pathLst>
              <a:path extrusionOk="0" h="2876041" w="7386240">
                <a:moveTo>
                  <a:pt x="0" y="0"/>
                </a:moveTo>
                <a:lnTo>
                  <a:pt x="7386240" y="0"/>
                </a:lnTo>
                <a:lnTo>
                  <a:pt x="7386240" y="2876041"/>
                </a:lnTo>
                <a:lnTo>
                  <a:pt x="0" y="287604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-266" r="-266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9"/>
          <p:cNvSpPr/>
          <p:nvPr/>
        </p:nvSpPr>
        <p:spPr>
          <a:xfrm>
            <a:off x="96774" y="0"/>
            <a:ext cx="1501781" cy="1639615"/>
          </a:xfrm>
          <a:custGeom>
            <a:rect b="b" l="l" r="r" t="t"/>
            <a:pathLst>
              <a:path extrusionOk="0"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9"/>
          <p:cNvSpPr/>
          <p:nvPr/>
        </p:nvSpPr>
        <p:spPr>
          <a:xfrm rot="-5400000">
            <a:off x="13359863" y="4584812"/>
            <a:ext cx="7441144" cy="2881998"/>
          </a:xfrm>
          <a:custGeom>
            <a:rect b="b" l="l" r="r" t="t"/>
            <a:pathLst>
              <a:path extrusionOk="0"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8"/>
                </a:lnTo>
                <a:lnTo>
                  <a:pt x="0" y="288199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9"/>
          <p:cNvSpPr txBox="1"/>
          <p:nvPr/>
        </p:nvSpPr>
        <p:spPr>
          <a:xfrm>
            <a:off x="6320107" y="886483"/>
            <a:ext cx="5653200" cy="22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/>
              <a:t>ЗАПОЧВАНЕ НА РАБОТА С CANVA: РЪКОВОДСТВО ЗА НАЧИНАЕЩИ</a:t>
            </a:r>
            <a:endParaRPr/>
          </a:p>
        </p:txBody>
      </p:sp>
      <p:sp>
        <p:nvSpPr>
          <p:cNvPr id="232" name="Google Shape;232;p9"/>
          <p:cNvSpPr/>
          <p:nvPr/>
        </p:nvSpPr>
        <p:spPr>
          <a:xfrm>
            <a:off x="15810174" y="9258300"/>
            <a:ext cx="2311656" cy="696623"/>
          </a:xfrm>
          <a:custGeom>
            <a:rect b="b" l="l" r="r" t="t"/>
            <a:pathLst>
              <a:path extrusionOk="0"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-5318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9"/>
          <p:cNvSpPr txBox="1"/>
          <p:nvPr/>
        </p:nvSpPr>
        <p:spPr>
          <a:xfrm>
            <a:off x="7034945" y="9417380"/>
            <a:ext cx="4218109" cy="3228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AGREEMENT NUMBER: 2023-1-DE04-KA220-YOU-000123686 PROGRAMME: ERASMUS+, KEY ACTION 2, COOPERATION PARTNERSHIP</a:t>
            </a:r>
            <a:endParaRPr/>
          </a:p>
        </p:txBody>
      </p:sp>
      <p:sp>
        <p:nvSpPr>
          <p:cNvPr id="234" name="Google Shape;234;p9"/>
          <p:cNvSpPr txBox="1"/>
          <p:nvPr/>
        </p:nvSpPr>
        <p:spPr>
          <a:xfrm>
            <a:off x="1491397" y="3872617"/>
            <a:ext cx="14040900" cy="560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009DE0"/>
                </a:solidFill>
              </a:rPr>
              <a:t>ЗАКЛЮЧИТЕЛНИ СЪВЕТИ И РЕСУРСИ </a:t>
            </a:r>
            <a:endParaRPr b="1" sz="2000">
              <a:solidFill>
                <a:srgbClr val="009DE0"/>
              </a:solidFill>
            </a:endParaRPr>
          </a:p>
          <a:p>
            <a:pPr indent="-216000" lvl="1" marL="43200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lang="en-US" sz="2000"/>
              <a:t>ПРОУЧЕТЕ ШКОЛАТА ПО ДИЗАЙН НА CANVA ЗА УРОЦИ </a:t>
            </a:r>
            <a:endParaRPr b="1" sz="2000"/>
          </a:p>
          <a:p>
            <a:pPr indent="-216000" lvl="1" marL="43200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lang="en-US" sz="2000"/>
              <a:t>ОПИТАЙТЕ ЕЖЕДНЕВНО ДА СЪЗДАВАТЕ ПО НЕЩО МАЛКО</a:t>
            </a:r>
            <a:endParaRPr b="1" sz="2000"/>
          </a:p>
          <a:p>
            <a:pPr indent="-216000" lvl="1" marL="43200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lang="en-US" sz="2000"/>
              <a:t>ЕКСПЕРИМЕНТИРАЙТЕ И СЕ ЗАБАВЛЯВАЙТЕ С КРЕАТИВНОСТТА СИ!</a:t>
            </a:r>
            <a:endParaRPr b="1" sz="2000"/>
          </a:p>
          <a:p>
            <a:pPr indent="0" lvl="0" marL="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20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300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0x010100292DE882CF8E6F4287D18E8378D155D8</vt:lpwstr>
  </property>
</Properties>
</file>