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8288000" cy="10287000"/>
  <p:notesSz cx="6858000" cy="9144000"/>
  <p:embeddedFontLst>
    <p:embeddedFont>
      <p:font typeface="Canva Sans Bold" panose="020B0604020202020204" charset="0"/>
      <p:regular r:id="rId17"/>
    </p:embeddedFont>
    <p:embeddedFont>
      <p:font typeface="Cleanvertising Heavy"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5F8FE-13CD-4FF6-82DB-FE1348DA26AA}" v="17" dt="2025-05-08T08:02:39.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267" autoAdjust="0"/>
  </p:normalViewPr>
  <p:slideViewPr>
    <p:cSldViewPr>
      <p:cViewPr varScale="1">
        <p:scale>
          <a:sx n="78" d="100"/>
          <a:sy n="78" d="100"/>
        </p:scale>
        <p:origin x="113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2290763" y="512763"/>
            <a:ext cx="4562475" cy="2566987"/>
          </a:xfrm>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560129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let's try this in practice. Here we have a scenario – and a problem. Your challenge is to find a solution for this problem, by using your leadership, communication and problem-solving skills.</a:t>
            </a:r>
          </a:p>
          <a:p>
            <a:endParaRPr lang="en-US"/>
          </a:p>
          <a:p>
            <a:r>
              <a:rPr lang="en-US"/>
              <a:t>So, imagine you're in a group, that is WORKING ON A YOUTH MENTAL HEALTH AWARENESS CAMPAIGN IN YOUR LOCAL COMMUNITY. YOU'VE PLANNED A SERIES OF EVENTS AND SOCIAL MEDIA POSTS TO ENGAGE PEERS AND RAISE AWARENESS.</a:t>
            </a:r>
          </a:p>
          <a:p>
            <a:r>
              <a:rPr lang="en-US"/>
              <a:t>BUT ….</a:t>
            </a:r>
          </a:p>
          <a:p>
            <a:r>
              <a:rPr lang="en-US"/>
              <a:t>After launching the campaign, your team notices that engagement is low, especially from the target group you wanted to reach — teens from rural areas and vocational schools. Your team feels disheartened and uncertain whether the project is making any real impact.</a:t>
            </a:r>
          </a:p>
          <a:p>
            <a:endParaRPr lang="en-US"/>
          </a:p>
          <a:p>
            <a:r>
              <a:rPr lang="en-US"/>
              <a:t>How would you go about solving this problem? I'll give you a few minutes to think about it, to consider different strategies and then maybe somebody can share their solution.</a:t>
            </a:r>
          </a:p>
          <a:p>
            <a:r>
              <a:rPr lang="en-US"/>
              <a:t>- - -</a:t>
            </a:r>
          </a:p>
          <a:p>
            <a:r>
              <a:rPr lang="en-US"/>
              <a:t>Ok, so I think we all had enough time to think about the possible solutions. Don't be shy, either type it in the chat or you can speak up. </a:t>
            </a:r>
          </a:p>
          <a:p>
            <a:endParaRPr lang="en-US"/>
          </a:p>
          <a:p>
            <a:r>
              <a:rPr lang="en-US"/>
              <a:t>A: If nobody wants to share, maybe we can move forward, hopefully you all thought of something so revolutionary that you decided you want to keep it to yourself </a:t>
            </a:r>
          </a:p>
          <a:p>
            <a:r>
              <a:rPr lang="en-US"/>
              <a:t>/</a:t>
            </a:r>
          </a:p>
          <a:p>
            <a:r>
              <a:rPr lang="en-US"/>
              <a:t>B: Yes, these are great solutions! Thank you for contributing.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let's talk. If you have any questions about your initiative, where to start, how to tackle this one big problem you're facing … You're not alone. Partners of GOAT project are here, to offer you mentoring support and guide you along the way. So if anybody has any questions, dillemas, please, ask away. </a:t>
            </a:r>
          </a:p>
          <a:p>
            <a:r>
              <a:rPr lang="en-US"/>
              <a:t>…</a:t>
            </a:r>
          </a:p>
          <a:p>
            <a:r>
              <a:rPr lang="en-US"/>
              <a:t>You can write it in the chat if you want to…</a:t>
            </a:r>
          </a:p>
          <a:p>
            <a:r>
              <a:rPr lang="en-US"/>
              <a:t>Remember, You can also always turn to mentors from your country if there's anything you're not sure about … </a:t>
            </a:r>
          </a:p>
          <a:p>
            <a:r>
              <a:rPr lang="en-US"/>
              <a:t>…</a:t>
            </a:r>
          </a:p>
          <a:p>
            <a:r>
              <a:rPr lang="en-US"/>
              <a:t>Ok, [since we don't have any questions], here is one handy activity for self-reflection – it's a Skill star map – to reflect on your growth in 3 key areas we talked about today:</a:t>
            </a:r>
          </a:p>
          <a:p>
            <a:r>
              <a:rPr lang="en-US"/>
              <a:t>•	🌟 Leadership</a:t>
            </a:r>
          </a:p>
          <a:p>
            <a:r>
              <a:rPr lang="en-US"/>
              <a:t>•	🗣 Communication</a:t>
            </a:r>
          </a:p>
          <a:p>
            <a:r>
              <a:rPr lang="en-US"/>
              <a:t>•	🧠 Problem-Solving</a:t>
            </a:r>
          </a:p>
          <a:p>
            <a:endParaRPr lang="en-US"/>
          </a:p>
          <a:p>
            <a:r>
              <a:rPr lang="en-US"/>
              <a:t>Your task is to dot your current position on each axis from the center (low confidence/experience) to the edge (high confidence/experience), forming a shape that reflects your current strengths and areas for growth.</a:t>
            </a:r>
          </a:p>
          <a:p>
            <a:endParaRPr lang="en-US"/>
          </a:p>
          <a:p>
            <a:r>
              <a:rPr lang="en-US"/>
              <a:t>I'm giving you a minute to do that, you can use a paper and pencil or just visualise, whatever works for you. </a:t>
            </a:r>
          </a:p>
          <a:p>
            <a:endParaRPr lang="en-US"/>
          </a:p>
          <a:p>
            <a:r>
              <a:rPr lang="en-US"/>
              <a:t>And don't worry, I won't go around asking everybody what their shape was, the purpose of this activity is to really take a moment to self reflect, think about your position, ask yourself:</a:t>
            </a:r>
          </a:p>
          <a:p>
            <a:r>
              <a:rPr lang="en-US"/>
              <a:t>o	How confident do I feel in this area?</a:t>
            </a:r>
          </a:p>
          <a:p>
            <a:r>
              <a:rPr lang="en-US"/>
              <a:t>o	How often do I practice this skill in real life?</a:t>
            </a:r>
          </a:p>
          <a:p>
            <a:r>
              <a:rPr lang="en-US"/>
              <a:t>Then when you're ready, place a dot along the axis between 0 (center) and 10 (outer edge) and Connect the dots to form your “Skill Star”.</a:t>
            </a:r>
          </a:p>
          <a:p>
            <a:endParaRPr lang="en-US"/>
          </a:p>
          <a:p>
            <a:r>
              <a:rPr lang="en-US"/>
              <a:t>Now that we all did that - let's Reflect on the shape: Ask yourselves:</a:t>
            </a:r>
          </a:p>
          <a:p>
            <a:r>
              <a:rPr lang="en-US"/>
              <a:t>o	Is it balanced?</a:t>
            </a:r>
          </a:p>
          <a:p>
            <a:r>
              <a:rPr lang="en-US"/>
              <a:t>o	Where would I like to grow?</a:t>
            </a:r>
          </a:p>
          <a:p>
            <a:r>
              <a:rPr lang="en-US"/>
              <a:t>o	What’s one small action I can take next?</a:t>
            </a:r>
          </a:p>
          <a:p>
            <a:endParaRPr lang="en-US"/>
          </a:p>
          <a:p>
            <a:r>
              <a:rPr lang="en-US"/>
              <a:t>🧠 Reflection Prompts:</a:t>
            </a:r>
          </a:p>
          <a:p>
            <a:r>
              <a:rPr lang="en-US"/>
              <a:t>•	What surprised you about your shape?</a:t>
            </a:r>
          </a:p>
          <a:p>
            <a:r>
              <a:rPr lang="en-US"/>
              <a:t>•	Which skill has grown the most in the past 6 months?</a:t>
            </a:r>
          </a:p>
          <a:p>
            <a:r>
              <a:rPr lang="en-US"/>
              <a:t>•	What’s one real-life moment when you used one of these skills recently?</a:t>
            </a:r>
          </a:p>
          <a:p>
            <a:r>
              <a:rPr lang="en-US"/>
              <a:t>•	Which area would you love to explore more deeply?</a:t>
            </a:r>
          </a:p>
          <a:p>
            <a:endParaRPr lang="en-US"/>
          </a:p>
          <a:p>
            <a:endParaRPr lang="en-US"/>
          </a:p>
          <a:p>
            <a:endParaRPr lang="en-US"/>
          </a:p>
          <a:p>
            <a:r>
              <a:rPr lang="en-US"/>
              <a:t>Ok, I want to thank you all for joining today, before we finish, I would just like to remind everyone to fill out the Competence map on the GOAT webpage. Some of you already did, others can maybe do it now, after the session, since everything we talked about today will really help you out to start thinking about your competences, where you are, and what you still need - to get to where you want to be at the end.</a:t>
            </a:r>
          </a:p>
          <a:p>
            <a:endParaRPr lang="en-US"/>
          </a:p>
          <a:p>
            <a:r>
              <a:rPr lang="en-US"/>
              <a:t>So, that's everything from my side, I want to thank you for today and wish you all the best with your projects!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let's dive right in with the objectives for today:</a:t>
            </a:r>
          </a:p>
          <a:p>
            <a:r>
              <a:rPr lang="en-US"/>
              <a:t>•	the main goal of this session is to offer you mentoring support and </a:t>
            </a:r>
          </a:p>
          <a:p>
            <a:r>
              <a:rPr lang="en-US"/>
              <a:t>•	TO focus on building some key skills for successful youth initiatives: </a:t>
            </a:r>
          </a:p>
          <a:p>
            <a:r>
              <a:rPr lang="en-US"/>
              <a:t>o	leadership, </a:t>
            </a:r>
          </a:p>
          <a:p>
            <a:r>
              <a:rPr lang="en-US"/>
              <a:t>o	communication and </a:t>
            </a:r>
          </a:p>
          <a:p>
            <a:r>
              <a:rPr lang="en-US"/>
              <a:t>o	problem-solving skills.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begin with leadership skills. To kick things off, I want to hear from you – what do you think makes a good leader?</a:t>
            </a:r>
          </a:p>
          <a:p>
            <a:endParaRPr lang="en-US"/>
          </a:p>
          <a:p>
            <a:endParaRPr lang="en-US"/>
          </a:p>
          <a:p>
            <a:r>
              <a:rPr lang="en-US"/>
              <a:t>Not everybody all at once please </a:t>
            </a:r>
          </a:p>
          <a:p>
            <a:endParaRPr lang="en-US"/>
          </a:p>
          <a:p>
            <a:endParaRPr lang="en-US"/>
          </a:p>
          <a:p>
            <a:r>
              <a:rPr lang="en-US"/>
              <a:t>You can write into the chat if you don't want to speak up</a:t>
            </a:r>
          </a:p>
          <a:p>
            <a:endParaRPr lang="en-US"/>
          </a:p>
          <a:p>
            <a:endParaRPr lang="en-US"/>
          </a:p>
          <a:p>
            <a:r>
              <a:rPr lang="en-US"/>
              <a:t>A: Yes, yes, all essential qualities  </a:t>
            </a:r>
          </a:p>
          <a:p>
            <a:r>
              <a:rPr lang="en-US"/>
              <a:t>/</a:t>
            </a:r>
          </a:p>
          <a:p>
            <a:r>
              <a:rPr lang="en-US"/>
              <a:t>B: ok, maybe a bit of introduction will help first.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Let's compare some of what you mentioned with this short clip on what youth thinks are the qualities that make somebody a great leader /</a:t>
            </a:r>
          </a:p>
          <a:p>
            <a:endParaRPr lang="en-US"/>
          </a:p>
          <a:p>
            <a:endParaRPr lang="en-US"/>
          </a:p>
          <a:p>
            <a:r>
              <a:rPr lang="en-US"/>
              <a:t>B: let's take a look at a short video on what youth thinks are the qualities that make somebody a great leader.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now that we seen the video, do you agree? Do you think they left something important out?</a:t>
            </a:r>
          </a:p>
          <a:p>
            <a:endParaRPr lang="en-US"/>
          </a:p>
          <a:p>
            <a:r>
              <a:rPr lang="en-US"/>
              <a:t>- A true leader is definitely somebody that takes initiative.</a:t>
            </a:r>
          </a:p>
          <a:p>
            <a:endParaRPr lang="en-US"/>
          </a:p>
          <a:p>
            <a:r>
              <a:rPr lang="en-US"/>
              <a:t>- It's also important that he knows how to inspire others through vision and values (meaning that they are Passionate about their cause)</a:t>
            </a:r>
          </a:p>
          <a:p>
            <a:endParaRPr lang="en-US"/>
          </a:p>
          <a:p>
            <a:r>
              <a:rPr lang="en-US"/>
              <a:t>- Also, being accountable and reliable is an essential quality of a leader. That means HAVING INTEGRITY and it also means being HONEST.</a:t>
            </a:r>
          </a:p>
          <a:p>
            <a:endParaRPr lang="en-US"/>
          </a:p>
          <a:p>
            <a:r>
              <a:rPr lang="en-US"/>
              <a:t>- We also heard in the video about leading by example – you cannot be a true leader if you don't practice what you preach. People quickly spot empty words and don't really want to follow somebody that doesn't inspire them through action.</a:t>
            </a:r>
          </a:p>
          <a:p>
            <a:endParaRPr lang="en-US"/>
          </a:p>
          <a:p>
            <a:r>
              <a:rPr lang="en-US"/>
              <a:t>- And the last one I included in the list is a very important one – leaders need to know how to practice active listening. That means not just listening but hearing what another person has to say. It entails being attentive, asking open-ended or probing questions, requesting clarification if needed, paraphrasing, summarizing and being attuned to feelings.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this brings us to another very important set of skills – and this is COMMUNICATION SKILLS! </a:t>
            </a:r>
          </a:p>
          <a:p>
            <a:endParaRPr lang="en-US"/>
          </a:p>
          <a:p>
            <a:r>
              <a:rPr lang="en-US"/>
              <a:t>Communication is important, especially in youth initiatives, when working in groups. Having effective communication tools and skills can empower you to confidently take on different tasks and engage in a local community in a genuine and relatable way. </a:t>
            </a:r>
          </a:p>
          <a:p>
            <a:endParaRPr lang="en-US"/>
          </a:p>
          <a:p>
            <a:r>
              <a:rPr lang="en-US"/>
              <a:t>- It's imporant that your verbal communication is clear &amp; confident </a:t>
            </a:r>
          </a:p>
          <a:p>
            <a:endParaRPr lang="en-US"/>
          </a:p>
          <a:p>
            <a:r>
              <a:rPr lang="en-US"/>
              <a:t>- but not only verbal, a huge part of communication skills is also nonverbal communication skills. you have to be aware of your body language &amp; tone of voice, because your body can say a lot even when completely silent.</a:t>
            </a:r>
          </a:p>
          <a:p>
            <a:endParaRPr lang="en-US"/>
          </a:p>
          <a:p>
            <a:r>
              <a:rPr lang="en-US"/>
              <a:t>- active listening, we already mentioned, but it is essential also for navigating difficult conversations with style and skill. </a:t>
            </a:r>
          </a:p>
          <a:p>
            <a:endParaRPr lang="en-US"/>
          </a:p>
          <a:p>
            <a:r>
              <a:rPr lang="en-US"/>
              <a:t>- and maybe the most important thing to remember is - know your audience. if you know who you're speaking to, you can adjust the message and make sure it is received as intended.</a:t>
            </a:r>
          </a:p>
          <a:p>
            <a:endParaRPr lang="en-US"/>
          </a:p>
          <a:p>
            <a:r>
              <a:rPr lang="en-US"/>
              <a:t>NOW, IF YOU THINK ABOUT YOUR YOUTH INITIATIVE, THE PROJECTS YOU'RE WORKING ON… HOW DO YOU THINK IS THE BEST WAY TO GET YOUR MESSAGE ACROSS?</a:t>
            </a:r>
          </a:p>
          <a:p>
            <a:r>
              <a:rPr lang="en-US"/>
              <a:t>THINK ABOUT - WHAT COMMUNICATION TOOLS CAN YOU USE? WHO'S YOUR AUDIENCE? </a:t>
            </a:r>
          </a:p>
          <a:p>
            <a:r>
              <a:rPr lang="en-US"/>
              <a:t>Young voices resonate with their peers – SO leverage social media, creative events, and the power of storytelling to mobilize and connect.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let's shake things up a bit with a quick activity. You can see here a picture of a common, everyday object. We all know what it is. Your job is to describe it as clear and concise as possible. </a:t>
            </a:r>
          </a:p>
          <a:p>
            <a:endParaRPr lang="en-US"/>
          </a:p>
          <a:p>
            <a:r>
              <a:rPr lang="en-US"/>
              <a:t>Try to be short and to the point. Imagine you're talking to somebody and want them to know what you're talking about, but you cannot say the name of the object – also, there are a few banned words which you are not allowed to use.</a:t>
            </a:r>
          </a:p>
          <a:p>
            <a:endParaRPr lang="en-US"/>
          </a:p>
          <a:p>
            <a:r>
              <a:rPr lang="en-US"/>
              <a:t>I'll give you a minute and when you come up with a good description, you can either tell us your description or you can write it in the chatbox. I'm looking forward to your creative solutions.</a:t>
            </a:r>
          </a:p>
          <a:p>
            <a:endParaRPr lang="en-US"/>
          </a:p>
          <a:p>
            <a:r>
              <a:rPr lang="en-US"/>
              <a:t>A: Great examples / </a:t>
            </a:r>
          </a:p>
          <a:p>
            <a:r>
              <a:rPr lang="en-US"/>
              <a:t>B: yea, if you think about it, it's quite challenging to come up with a good and concise description of something if we can't rely on specific words. </a:t>
            </a:r>
          </a:p>
          <a:p>
            <a:endParaRPr lang="en-US"/>
          </a:p>
          <a:p>
            <a:r>
              <a:rPr lang="en-US"/>
              <a:t>But this is what good communicators are skilled in – bringing the message across – short, clear and to the point.</a:t>
            </a:r>
          </a:p>
          <a:p>
            <a:endParaRPr lang="en-US"/>
          </a:p>
          <a:p>
            <a:r>
              <a:rPr lang="en-US"/>
              <a:t>You can practice with other examples and build your vocabulary and communication skills!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on to solving some problems! </a:t>
            </a:r>
          </a:p>
          <a:p>
            <a:endParaRPr lang="en-US"/>
          </a:p>
          <a:p>
            <a:r>
              <a:rPr lang="en-US"/>
              <a:t>- For successful problem solving you need to first understand what the problem is – and define it as clearly as possible. </a:t>
            </a:r>
          </a:p>
          <a:p>
            <a:endParaRPr lang="en-US"/>
          </a:p>
          <a:p>
            <a:r>
              <a:rPr lang="en-US"/>
              <a:t>- Then, brainstorming is always a good option – keep an open mind and collect as many ideas as you can. </a:t>
            </a:r>
          </a:p>
          <a:p>
            <a:endParaRPr lang="en-US"/>
          </a:p>
          <a:p>
            <a:r>
              <a:rPr lang="en-US"/>
              <a:t>- Next step is to break down big issues into small steps. This way big problems become more manegable and less terrifying. Let's take a look at a short videoclip where Michele Wucker discusses this point.</a:t>
            </a:r>
          </a:p>
          <a:p>
            <a:endParaRPr lang="en-US"/>
          </a:p>
          <a:p>
            <a:r>
              <a:rPr lang="en-US"/>
              <a:t>VIDEO</a:t>
            </a:r>
          </a:p>
          <a:p>
            <a:r>
              <a:rPr lang="en-US"/>
              <a:t>- So, here the topic was climate crisis, but we can apply the same principle to your initiatives. So, your goal is to successfully execute your idea - ask yourself, what is the first step in this process? And then, what comes next? and so on ... you get the idea.</a:t>
            </a:r>
          </a:p>
          <a:p>
            <a:endParaRPr lang="en-US"/>
          </a:p>
          <a:p>
            <a:r>
              <a:rPr lang="en-US"/>
              <a:t>- But To really make a step towards the end solution, you have to think creatively and be resourceful in the process. Try thinking out of the box. If something doesn't work, don't stop there. Take it as a challenge to find a new solution that works better. </a:t>
            </a:r>
          </a:p>
          <a:p>
            <a:endParaRPr lang="en-US"/>
          </a:p>
          <a:p>
            <a:r>
              <a:rPr lang="en-US"/>
              <a:t>- And the last thing – don't be afraid to ask for help. You work in a team. Collaborate with other members to find solutions. Ask your mentors. More people means more ideas and a greater chance to find a solution for the problem.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take a look at one more video, this one is about 5 minutes long, but it really explains one of the best techniques and approaches to the problem-solving process - and it does so very clearly.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0.png"/><Relationship Id="rId17" Type="http://schemas.openxmlformats.org/officeDocument/2006/relationships/image" Target="../media/image12.png"/><Relationship Id="rId2" Type="http://schemas.openxmlformats.org/officeDocument/2006/relationships/notesSlide" Target="../notesSlides/notesSlide10.xml"/><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3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5.png"/><Relationship Id="rId2" Type="http://schemas.openxmlformats.org/officeDocument/2006/relationships/notesSlide" Target="../notesSlides/notesSlide11.xml"/><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38.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jpeg"/><Relationship Id="rId3" Type="http://schemas.openxmlformats.org/officeDocument/2006/relationships/notesSlide" Target="../notesSlides/notesSlide4.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video" Target="https://www.youtube.com/watch?v=bpcusZxgTw4" TargetMode="Externa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4.png"/><Relationship Id="rId18" Type="http://schemas.openxmlformats.org/officeDocument/2006/relationships/image" Target="../media/image28.png"/><Relationship Id="rId3" Type="http://schemas.openxmlformats.org/officeDocument/2006/relationships/notesSlide" Target="../notesSlides/notesSlide8.xml"/><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7.jpeg"/><Relationship Id="rId2" Type="http://schemas.openxmlformats.org/officeDocument/2006/relationships/slideLayout" Target="../slideLayouts/slideLayout7.xml"/><Relationship Id="rId16" Type="http://schemas.openxmlformats.org/officeDocument/2006/relationships/image" Target="../media/image27.svg"/><Relationship Id="rId20" Type="http://schemas.openxmlformats.org/officeDocument/2006/relationships/image" Target="../media/image12.png"/><Relationship Id="rId1" Type="http://schemas.openxmlformats.org/officeDocument/2006/relationships/video" Target="https://youtu.be/duTVqtxNQ-A" TargetMode="Externa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26.png"/><Relationship Id="rId10" Type="http://schemas.openxmlformats.org/officeDocument/2006/relationships/image" Target="../media/image7.png"/><Relationship Id="rId19" Type="http://schemas.openxmlformats.org/officeDocument/2006/relationships/image" Target="../media/image29.sv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4.png"/><Relationship Id="rId18" Type="http://schemas.openxmlformats.org/officeDocument/2006/relationships/image" Target="../media/image12.png"/><Relationship Id="rId3" Type="http://schemas.openxmlformats.org/officeDocument/2006/relationships/notesSlide" Target="../notesSlides/notesSlide9.xml"/><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7.jpeg"/><Relationship Id="rId2" Type="http://schemas.openxmlformats.org/officeDocument/2006/relationships/slideLayout" Target="../slideLayouts/slideLayout7.xml"/><Relationship Id="rId16" Type="http://schemas.openxmlformats.org/officeDocument/2006/relationships/image" Target="../media/image27.svg"/><Relationship Id="rId1" Type="http://schemas.openxmlformats.org/officeDocument/2006/relationships/video" Target="https://www.youtube.com/watch?v=QOjTJAFyNrU" TargetMode="Externa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26.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3"/>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4"/>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5"/>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6"/>
            <a:stretch>
              <a:fillRect/>
            </a:stretch>
          </a:blipFill>
        </p:spPr>
        <p:txBody>
          <a:bodyPr/>
          <a:lstStyle/>
          <a:p>
            <a:endParaRPr lang="sl-SI"/>
          </a:p>
        </p:txBody>
      </p:sp>
      <p:sp>
        <p:nvSpPr>
          <p:cNvPr id="6" name="Freeform 6"/>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7"/>
            <a:stretch>
              <a:fillRect l="-17494" r="-17494"/>
            </a:stretch>
          </a:blipFill>
        </p:spPr>
        <p:txBody>
          <a:bodyPr/>
          <a:lstStyle/>
          <a:p>
            <a:endParaRPr lang="sl-SI"/>
          </a:p>
        </p:txBody>
      </p:sp>
      <p:sp>
        <p:nvSpPr>
          <p:cNvPr id="7" name="Freeform 7"/>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8"/>
            <a:stretch>
              <a:fillRect r="-106795"/>
            </a:stretch>
          </a:blipFill>
        </p:spPr>
        <p:txBody>
          <a:bodyPr/>
          <a:lstStyle/>
          <a:p>
            <a:endParaRPr lang="sl-SI"/>
          </a:p>
        </p:txBody>
      </p:sp>
      <p:sp>
        <p:nvSpPr>
          <p:cNvPr id="8" name="Freeform 8"/>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9"/>
            <a:stretch>
              <a:fillRect/>
            </a:stretch>
          </a:blipFill>
        </p:spPr>
        <p:txBody>
          <a:bodyPr/>
          <a:lstStyle/>
          <a:p>
            <a:endParaRPr lang="sl-SI"/>
          </a:p>
        </p:txBody>
      </p:sp>
      <p:sp>
        <p:nvSpPr>
          <p:cNvPr id="9" name="Freeform 9"/>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sl-SI"/>
          </a:p>
        </p:txBody>
      </p:sp>
      <p:sp>
        <p:nvSpPr>
          <p:cNvPr id="10" name="Freeform 10"/>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9"/>
            <a:stretch>
              <a:fillRect/>
            </a:stretch>
          </a:blipFill>
        </p:spPr>
        <p:txBody>
          <a:bodyPr/>
          <a:lstStyle/>
          <a:p>
            <a:endParaRPr lang="sl-SI"/>
          </a:p>
        </p:txBody>
      </p:sp>
      <p:sp>
        <p:nvSpPr>
          <p:cNvPr id="12" name="Freeform 12"/>
          <p:cNvSpPr/>
          <p:nvPr/>
        </p:nvSpPr>
        <p:spPr>
          <a:xfrm>
            <a:off x="12167901" y="247839"/>
            <a:ext cx="4269572" cy="4114800"/>
          </a:xfrm>
          <a:custGeom>
            <a:avLst/>
            <a:gdLst/>
            <a:ahLst/>
            <a:cxnLst/>
            <a:rect l="l" t="t" r="r" b="b"/>
            <a:pathLst>
              <a:path w="4269572" h="4114800">
                <a:moveTo>
                  <a:pt x="0" y="0"/>
                </a:moveTo>
                <a:lnTo>
                  <a:pt x="4269572" y="0"/>
                </a:lnTo>
                <a:lnTo>
                  <a:pt x="4269572"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sl-SI"/>
          </a:p>
        </p:txBody>
      </p:sp>
      <p:sp>
        <p:nvSpPr>
          <p:cNvPr id="13" name="TextBox 13"/>
          <p:cNvSpPr txBox="1"/>
          <p:nvPr/>
        </p:nvSpPr>
        <p:spPr>
          <a:xfrm>
            <a:off x="4283157" y="4183128"/>
            <a:ext cx="9721686" cy="1427314"/>
          </a:xfrm>
          <a:prstGeom prst="rect">
            <a:avLst/>
          </a:prstGeom>
        </p:spPr>
        <p:txBody>
          <a:bodyPr lIns="0" tIns="0" rIns="0" bIns="0" rtlCol="0" anchor="t">
            <a:spAutoFit/>
          </a:bodyPr>
          <a:lstStyle/>
          <a:p>
            <a:pPr marL="0" lvl="0" indent="0" algn="l">
              <a:lnSpc>
                <a:spcPts val="3699"/>
              </a:lnSpc>
            </a:pPr>
            <a:r>
              <a:rPr lang="sl-SI" sz="3699" b="1" spc="-184" dirty="0">
                <a:solidFill>
                  <a:srgbClr val="000000"/>
                </a:solidFill>
                <a:latin typeface="Canva Sans Bold"/>
                <a:ea typeface="Canva Sans Bold"/>
                <a:cs typeface="Canva Sans Bold"/>
                <a:sym typeface="Canva Sans Bold"/>
              </a:rPr>
              <a:t>RAZVIJANJE SPRETNOSTI ZA REŠEVANJE PROBLEMOV, VODSTVENE KOMPETENCE IN KOMUNIKACIJO</a:t>
            </a:r>
            <a:endParaRPr lang="en-US" sz="3699" b="1" spc="-184" dirty="0">
              <a:solidFill>
                <a:srgbClr val="000000"/>
              </a:solidFill>
              <a:latin typeface="Canva Sans Bold"/>
              <a:ea typeface="Canva Sans Bold"/>
              <a:cs typeface="Canva Sans Bold"/>
              <a:sym typeface="Canva Sans Bold"/>
            </a:endParaRPr>
          </a:p>
        </p:txBody>
      </p:sp>
      <p:sp>
        <p:nvSpPr>
          <p:cNvPr id="14" name="TextBox 14"/>
          <p:cNvSpPr txBox="1"/>
          <p:nvPr/>
        </p:nvSpPr>
        <p:spPr>
          <a:xfrm>
            <a:off x="1318631" y="8409531"/>
            <a:ext cx="14891529" cy="316112"/>
          </a:xfrm>
          <a:prstGeom prst="rect">
            <a:avLst/>
          </a:prstGeom>
        </p:spPr>
        <p:txBody>
          <a:bodyPr lIns="0" tIns="0" rIns="0" bIns="0" rtlCol="0" anchor="t">
            <a:spAutoFit/>
          </a:bodyPr>
          <a:lstStyle/>
          <a:p>
            <a:pPr algn="r">
              <a:lnSpc>
                <a:spcPts val="2800"/>
              </a:lnSpc>
            </a:pPr>
            <a:r>
              <a:rPr lang="sl-SI" sz="1400" b="1" spc="-70" dirty="0">
                <a:solidFill>
                  <a:srgbClr val="000000"/>
                </a:solidFill>
                <a:latin typeface="Cleanvertising Heavy"/>
                <a:ea typeface="Cleanvertising Heavy"/>
                <a:cs typeface="Cleanvertising Heavy"/>
                <a:sym typeface="Cleanvertising Heavy"/>
              </a:rPr>
              <a:t>IZVEDLA</a:t>
            </a:r>
            <a:r>
              <a:rPr lang="en-US" sz="1400" b="1" spc="-70" dirty="0">
                <a:solidFill>
                  <a:srgbClr val="000000"/>
                </a:solidFill>
                <a:latin typeface="Cleanvertising Heavy"/>
                <a:ea typeface="Cleanvertising Heavy"/>
                <a:cs typeface="Cleanvertising Heavy"/>
                <a:sym typeface="Cleanvertising Heavy"/>
              </a:rPr>
              <a:t>: ANA MLADENOVIĆ</a:t>
            </a:r>
            <a:r>
              <a:rPr lang="sl-SI" sz="1400" b="1" spc="-70" dirty="0">
                <a:solidFill>
                  <a:srgbClr val="000000"/>
                </a:solidFill>
                <a:latin typeface="Cleanvertising Heavy"/>
                <a:ea typeface="Cleanvertising Heavy"/>
                <a:cs typeface="Cleanvertising Heavy"/>
                <a:sym typeface="Cleanvertising Heavy"/>
              </a:rPr>
              <a:t>, CELJSKI MLADINSKI CENTER</a:t>
            </a:r>
            <a:endParaRPr lang="en-US" sz="1400" b="1" spc="-70" dirty="0">
              <a:solidFill>
                <a:srgbClr val="000000"/>
              </a:solidFill>
              <a:latin typeface="Cleanvertising Heavy"/>
              <a:ea typeface="Cleanvertising Heavy"/>
              <a:cs typeface="Cleanvertising Heavy"/>
              <a:sym typeface="Cleanvertising Heavy"/>
            </a:endParaRPr>
          </a:p>
        </p:txBody>
      </p:sp>
      <p:sp>
        <p:nvSpPr>
          <p:cNvPr id="15" name="TextBox 15"/>
          <p:cNvSpPr txBox="1"/>
          <p:nvPr/>
        </p:nvSpPr>
        <p:spPr>
          <a:xfrm>
            <a:off x="7034945" y="9407855"/>
            <a:ext cx="4218109" cy="602986"/>
          </a:xfrm>
          <a:prstGeom prst="rect">
            <a:avLst/>
          </a:prstGeom>
        </p:spPr>
        <p:txBody>
          <a:bodyPr lIns="0" tIns="0" rIns="0" bIns="0" rtlCol="0" anchor="t">
            <a:spAutoFit/>
          </a:bodyPr>
          <a:lstStyle/>
          <a:p>
            <a:pPr marL="0" marR="0" lvl="0" indent="0" algn="ctr" rtl="0">
              <a:lnSpc>
                <a:spcPct val="139937"/>
              </a:lnSpc>
              <a:spcBef>
                <a:spcPts val="0"/>
              </a:spcBef>
              <a:spcAft>
                <a:spcPts val="0"/>
              </a:spcAft>
              <a:buNone/>
            </a:pPr>
            <a:r>
              <a:rPr lang="sl-SI" sz="964" dirty="0">
                <a:solidFill>
                  <a:srgbClr val="000000"/>
                </a:solidFill>
                <a:latin typeface="Arial"/>
                <a:ea typeface="Arial"/>
                <a:cs typeface="Arial"/>
                <a:sym typeface="Arial"/>
              </a:rPr>
              <a:t>ŠTEVILKA SPORAZUMA: 2023-1-DE04-KA220-YOU-000123686 </a:t>
            </a:r>
            <a:r>
              <a:rPr lang="sl-SI" sz="964" dirty="0"/>
              <a:t>PROGRAM</a:t>
            </a:r>
            <a:r>
              <a:rPr lang="sl-SI" sz="964" dirty="0">
                <a:solidFill>
                  <a:srgbClr val="000000"/>
                </a:solidFill>
                <a:latin typeface="Arial"/>
                <a:ea typeface="Arial"/>
                <a:cs typeface="Arial"/>
                <a:sym typeface="Arial"/>
              </a:rPr>
              <a:t>: ERASMUS+, KLJUČNI UKREP 2: SODELOVANJE MED ORGANIZACIJAMI IN INSTITUCIJAMI</a:t>
            </a:r>
            <a:endParaRPr lang="sl-SI" sz="1000" dirty="0"/>
          </a:p>
        </p:txBody>
      </p:sp>
      <p:pic>
        <p:nvPicPr>
          <p:cNvPr id="17" name="Slika 16">
            <a:extLst>
              <a:ext uri="{FF2B5EF4-FFF2-40B4-BE49-F238E27FC236}">
                <a16:creationId xmlns:a16="http://schemas.microsoft.com/office/drawing/2014/main" id="{8D15C5FB-6867-0FE4-0F55-4AF30010247C}"/>
              </a:ext>
            </a:extLst>
          </p:cNvPr>
          <p:cNvPicPr>
            <a:picLocks noChangeAspect="1"/>
          </p:cNvPicPr>
          <p:nvPr/>
        </p:nvPicPr>
        <p:blipFill>
          <a:blip r:embed="rId14"/>
          <a:stretch>
            <a:fillRect/>
          </a:stretch>
        </p:blipFill>
        <p:spPr>
          <a:xfrm>
            <a:off x="15654531" y="9334500"/>
            <a:ext cx="2309858" cy="5944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3"/>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4"/>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5"/>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6"/>
            <a:stretch>
              <a:fillRect/>
            </a:stretch>
          </a:blipFill>
        </p:spPr>
        <p:txBody>
          <a:bodyPr/>
          <a:lstStyle/>
          <a:p>
            <a:endParaRPr lang="sl-SI"/>
          </a:p>
        </p:txBody>
      </p:sp>
      <p:sp>
        <p:nvSpPr>
          <p:cNvPr id="6" name="Freeform 6"/>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7"/>
            <a:stretch>
              <a:fillRect l="-17494" r="-17494"/>
            </a:stretch>
          </a:blipFill>
        </p:spPr>
        <p:txBody>
          <a:bodyPr/>
          <a:lstStyle/>
          <a:p>
            <a:endParaRPr lang="sl-SI"/>
          </a:p>
        </p:txBody>
      </p:sp>
      <p:sp>
        <p:nvSpPr>
          <p:cNvPr id="7" name="Freeform 7"/>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8"/>
            <a:stretch>
              <a:fillRect r="-106795"/>
            </a:stretch>
          </a:blipFill>
        </p:spPr>
        <p:txBody>
          <a:bodyPr/>
          <a:lstStyle/>
          <a:p>
            <a:endParaRPr lang="sl-SI"/>
          </a:p>
        </p:txBody>
      </p:sp>
      <p:sp>
        <p:nvSpPr>
          <p:cNvPr id="8" name="Freeform 8"/>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9"/>
            <a:stretch>
              <a:fillRect/>
            </a:stretch>
          </a:blipFill>
        </p:spPr>
        <p:txBody>
          <a:bodyPr/>
          <a:lstStyle/>
          <a:p>
            <a:endParaRPr lang="sl-SI"/>
          </a:p>
        </p:txBody>
      </p:sp>
      <p:sp>
        <p:nvSpPr>
          <p:cNvPr id="9" name="Freeform 9"/>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sl-SI"/>
          </a:p>
        </p:txBody>
      </p:sp>
      <p:sp>
        <p:nvSpPr>
          <p:cNvPr id="10" name="Freeform 10"/>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9"/>
            <a:stretch>
              <a:fillRect/>
            </a:stretch>
          </a:blipFill>
        </p:spPr>
        <p:txBody>
          <a:bodyPr/>
          <a:lstStyle/>
          <a:p>
            <a:endParaRPr lang="sl-SI"/>
          </a:p>
        </p:txBody>
      </p:sp>
      <p:sp>
        <p:nvSpPr>
          <p:cNvPr id="12" name="Freeform 12"/>
          <p:cNvSpPr/>
          <p:nvPr/>
        </p:nvSpPr>
        <p:spPr>
          <a:xfrm>
            <a:off x="14935200" y="934826"/>
            <a:ext cx="2056149" cy="1405892"/>
          </a:xfrm>
          <a:custGeom>
            <a:avLst/>
            <a:gdLst/>
            <a:ahLst/>
            <a:cxnLst/>
            <a:rect l="l" t="t" r="r" b="b"/>
            <a:pathLst>
              <a:path w="2056149" h="1405892">
                <a:moveTo>
                  <a:pt x="0" y="0"/>
                </a:moveTo>
                <a:lnTo>
                  <a:pt x="2056150" y="0"/>
                </a:lnTo>
                <a:lnTo>
                  <a:pt x="2056150" y="1405892"/>
                </a:lnTo>
                <a:lnTo>
                  <a:pt x="0" y="140589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sl-SI" dirty="0"/>
          </a:p>
        </p:txBody>
      </p:sp>
      <p:sp>
        <p:nvSpPr>
          <p:cNvPr id="13" name="Freeform 13"/>
          <p:cNvSpPr/>
          <p:nvPr/>
        </p:nvSpPr>
        <p:spPr>
          <a:xfrm>
            <a:off x="11634764" y="5182145"/>
            <a:ext cx="1783178" cy="1687333"/>
          </a:xfrm>
          <a:custGeom>
            <a:avLst/>
            <a:gdLst/>
            <a:ahLst/>
            <a:cxnLst/>
            <a:rect l="l" t="t" r="r" b="b"/>
            <a:pathLst>
              <a:path w="1783178" h="1687333">
                <a:moveTo>
                  <a:pt x="0" y="0"/>
                </a:moveTo>
                <a:lnTo>
                  <a:pt x="1783178" y="0"/>
                </a:lnTo>
                <a:lnTo>
                  <a:pt x="1783178" y="1687333"/>
                </a:lnTo>
                <a:lnTo>
                  <a:pt x="0" y="168733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sl-SI"/>
          </a:p>
        </p:txBody>
      </p:sp>
      <p:sp>
        <p:nvSpPr>
          <p:cNvPr id="14" name="Freeform 14"/>
          <p:cNvSpPr/>
          <p:nvPr/>
        </p:nvSpPr>
        <p:spPr>
          <a:xfrm>
            <a:off x="5889575" y="7379630"/>
            <a:ext cx="1570962" cy="1140911"/>
          </a:xfrm>
          <a:custGeom>
            <a:avLst/>
            <a:gdLst/>
            <a:ahLst/>
            <a:cxnLst/>
            <a:rect l="l" t="t" r="r" b="b"/>
            <a:pathLst>
              <a:path w="1570962" h="1140911">
                <a:moveTo>
                  <a:pt x="0" y="0"/>
                </a:moveTo>
                <a:lnTo>
                  <a:pt x="1570963" y="0"/>
                </a:lnTo>
                <a:lnTo>
                  <a:pt x="1570963" y="1140911"/>
                </a:lnTo>
                <a:lnTo>
                  <a:pt x="0" y="1140911"/>
                </a:lnTo>
                <a:lnTo>
                  <a:pt x="0" y="0"/>
                </a:lnTo>
                <a:close/>
              </a:path>
            </a:pathLst>
          </a:custGeom>
          <a:blipFill>
            <a:blip r:embed="rId16"/>
            <a:stretch>
              <a:fillRect/>
            </a:stretch>
          </a:blipFill>
        </p:spPr>
        <p:txBody>
          <a:bodyPr/>
          <a:lstStyle/>
          <a:p>
            <a:endParaRPr lang="sl-SI"/>
          </a:p>
        </p:txBody>
      </p:sp>
      <p:sp>
        <p:nvSpPr>
          <p:cNvPr id="15" name="TextBox 15"/>
          <p:cNvSpPr txBox="1"/>
          <p:nvPr/>
        </p:nvSpPr>
        <p:spPr>
          <a:xfrm>
            <a:off x="847664" y="2746133"/>
            <a:ext cx="14891529" cy="5484130"/>
          </a:xfrm>
          <a:prstGeom prst="rect">
            <a:avLst/>
          </a:prstGeom>
        </p:spPr>
        <p:txBody>
          <a:bodyPr lIns="0" tIns="0" rIns="0" bIns="0" rtlCol="0" anchor="t">
            <a:spAutoFit/>
          </a:bodyPr>
          <a:lstStyle/>
          <a:p>
            <a:pPr algn="ctr">
              <a:lnSpc>
                <a:spcPts val="3599"/>
              </a:lnSpc>
            </a:pPr>
            <a:r>
              <a:rPr lang="sl-SI" sz="1799" b="1" spc="-89" dirty="0">
                <a:solidFill>
                  <a:srgbClr val="EB1A35"/>
                </a:solidFill>
                <a:latin typeface="Canva Sans Bold"/>
                <a:ea typeface="Canva Sans Bold"/>
                <a:cs typeface="Canva Sans Bold"/>
                <a:sym typeface="Canva Sans Bold"/>
              </a:rPr>
              <a:t>SCENARIJ</a:t>
            </a:r>
            <a:endParaRPr lang="en-US" sz="1799" b="1" spc="-89" dirty="0">
              <a:solidFill>
                <a:srgbClr val="EB1A35"/>
              </a:solidFill>
              <a:latin typeface="Canva Sans Bold"/>
              <a:ea typeface="Canva Sans Bold"/>
              <a:cs typeface="Canva Sans Bold"/>
              <a:sym typeface="Canva Sans Bold"/>
            </a:endParaRPr>
          </a:p>
          <a:p>
            <a:pPr algn="just">
              <a:lnSpc>
                <a:spcPts val="3599"/>
              </a:lnSpc>
            </a:pPr>
            <a:r>
              <a:rPr lang="en-US" sz="1799" b="1" spc="-89" dirty="0">
                <a:solidFill>
                  <a:srgbClr val="000000"/>
                </a:solidFill>
                <a:latin typeface="Canva Sans Bold"/>
                <a:ea typeface="Canva Sans Bold"/>
                <a:cs typeface="Canva Sans Bold"/>
                <a:sym typeface="Canva Sans Bold"/>
              </a:rPr>
              <a:t>SKUPINA MLADIH PRIPRAVLJA KAMPANJO ZA OZAVEŠČANJE O DUŠEVNEM ZDRAVJU MLADIH V SVOJI LOKALNI SKUPNOSTI. NAČRTOVALI SO VRSTO DOGODKOV IN OBJAV V DRUŽBENIH OMREŽJIH, DA BI PRITEGNILI VRSTNIKE IN POVEČALI OZAVEŠČENOST.</a:t>
            </a:r>
            <a:endParaRPr lang="sl-SI" sz="1799" b="1" spc="-89" dirty="0">
              <a:solidFill>
                <a:srgbClr val="000000"/>
              </a:solidFill>
              <a:latin typeface="Canva Sans Bold"/>
              <a:ea typeface="Canva Sans Bold"/>
              <a:cs typeface="Canva Sans Bold"/>
              <a:sym typeface="Canva Sans Bold"/>
            </a:endParaRPr>
          </a:p>
          <a:p>
            <a:pPr algn="just">
              <a:lnSpc>
                <a:spcPts val="3599"/>
              </a:lnSpc>
            </a:pPr>
            <a:endParaRPr lang="en-US" sz="1799" b="1" spc="-89" dirty="0">
              <a:solidFill>
                <a:srgbClr val="000000"/>
              </a:solidFill>
              <a:latin typeface="Canva Sans Bold"/>
              <a:ea typeface="Canva Sans Bold"/>
              <a:cs typeface="Canva Sans Bold"/>
              <a:sym typeface="Canva Sans Bold"/>
            </a:endParaRPr>
          </a:p>
          <a:p>
            <a:pPr algn="ctr">
              <a:lnSpc>
                <a:spcPts val="3599"/>
              </a:lnSpc>
            </a:pPr>
            <a:r>
              <a:rPr lang="en-US" sz="1799" b="1" spc="-89" dirty="0">
                <a:solidFill>
                  <a:srgbClr val="EB1A35"/>
                </a:solidFill>
                <a:latin typeface="Canva Sans Bold"/>
                <a:ea typeface="Canva Sans Bold"/>
                <a:cs typeface="Canva Sans Bold"/>
                <a:sym typeface="Canva Sans Bold"/>
              </a:rPr>
              <a:t>PROBLEM</a:t>
            </a:r>
          </a:p>
          <a:p>
            <a:pPr algn="just">
              <a:lnSpc>
                <a:spcPts val="3599"/>
              </a:lnSpc>
            </a:pPr>
            <a:r>
              <a:rPr lang="en-US" sz="1799" b="1" spc="-89" dirty="0">
                <a:solidFill>
                  <a:srgbClr val="000000"/>
                </a:solidFill>
                <a:latin typeface="Canva Sans Bold"/>
                <a:ea typeface="Canva Sans Bold"/>
                <a:cs typeface="Canva Sans Bold"/>
                <a:sym typeface="Canva Sans Bold"/>
              </a:rPr>
              <a:t>PO ZAČETKU KAMPANJE SKUPINA OPAZI, DA JE VKLJUČENOST MAJHNA, ZLASTI PRI CILJNI SKUPINI, KI SO JO ŽELELI DOSEČI - MLADOSTNIKI IZ PODEŽELSKIH OBMOČIJ IN POKLICNIH ŠOL.  ČLANI SE POČUTIJO RAZOČARANE IN NISO PREPRIČANI, ALI IMA PROJEKT DEJANSKI UČINEK.</a:t>
            </a:r>
            <a:endParaRPr lang="sl-SI" sz="1799" b="1" spc="-89" dirty="0">
              <a:solidFill>
                <a:srgbClr val="000000"/>
              </a:solidFill>
              <a:latin typeface="Canva Sans Bold"/>
              <a:ea typeface="Canva Sans Bold"/>
              <a:cs typeface="Canva Sans Bold"/>
              <a:sym typeface="Canva Sans Bold"/>
            </a:endParaRPr>
          </a:p>
          <a:p>
            <a:pPr algn="just">
              <a:lnSpc>
                <a:spcPts val="3599"/>
              </a:lnSpc>
            </a:pPr>
            <a:endParaRPr lang="sl-SI" sz="1799" b="1" spc="-89" dirty="0">
              <a:solidFill>
                <a:srgbClr val="000000"/>
              </a:solidFill>
              <a:latin typeface="Canva Sans Bold"/>
              <a:ea typeface="Canva Sans Bold"/>
              <a:cs typeface="Canva Sans Bold"/>
              <a:sym typeface="Canva Sans Bold"/>
            </a:endParaRPr>
          </a:p>
          <a:p>
            <a:pPr algn="just">
              <a:lnSpc>
                <a:spcPts val="3599"/>
              </a:lnSpc>
            </a:pPr>
            <a:endParaRPr lang="en-US" sz="1799" b="1" spc="-89" dirty="0">
              <a:solidFill>
                <a:srgbClr val="000000"/>
              </a:solidFill>
              <a:latin typeface="Canva Sans Bold"/>
              <a:ea typeface="Canva Sans Bold"/>
              <a:cs typeface="Canva Sans Bold"/>
              <a:sym typeface="Canva Sans Bold"/>
            </a:endParaRPr>
          </a:p>
          <a:p>
            <a:pPr algn="ctr">
              <a:lnSpc>
                <a:spcPts val="3599"/>
              </a:lnSpc>
            </a:pPr>
            <a:r>
              <a:rPr lang="sl-SI" sz="1799" b="1" spc="-89" dirty="0">
                <a:solidFill>
                  <a:srgbClr val="EB1A35"/>
                </a:solidFill>
                <a:latin typeface="Canva Sans Bold"/>
                <a:ea typeface="Canva Sans Bold"/>
                <a:cs typeface="Canva Sans Bold"/>
                <a:sym typeface="Canva Sans Bold"/>
              </a:rPr>
              <a:t>IZZIV</a:t>
            </a:r>
            <a:endParaRPr lang="en-US" sz="1799" b="1" spc="-89" dirty="0">
              <a:solidFill>
                <a:srgbClr val="EB1A35"/>
              </a:solidFill>
              <a:latin typeface="Canva Sans Bold"/>
              <a:ea typeface="Canva Sans Bold"/>
              <a:cs typeface="Canva Sans Bold"/>
              <a:sym typeface="Canva Sans Bold"/>
            </a:endParaRPr>
          </a:p>
          <a:p>
            <a:pPr algn="just">
              <a:lnSpc>
                <a:spcPts val="3599"/>
              </a:lnSpc>
            </a:pPr>
            <a:r>
              <a:rPr lang="en-US" sz="1799" b="1" spc="-89" dirty="0">
                <a:solidFill>
                  <a:srgbClr val="000000"/>
                </a:solidFill>
                <a:latin typeface="Canva Sans Bold"/>
                <a:ea typeface="Canva Sans Bold"/>
                <a:cs typeface="Canva Sans Bold"/>
                <a:sym typeface="Canva Sans Bold"/>
              </a:rPr>
              <a:t>KAKO BI V OKVIRU TE POBUDE UPORABILI VEŠČINE VODENJA, KOMUNICIRANJA IN REŠEVANJA PROBLEMOV, DA BI SE </a:t>
            </a:r>
            <a:r>
              <a:rPr lang="sl-SI" sz="1799" b="1" spc="-89" dirty="0">
                <a:solidFill>
                  <a:srgbClr val="000000"/>
                </a:solidFill>
                <a:latin typeface="Canva Sans Bold"/>
                <a:ea typeface="Canva Sans Bold"/>
                <a:cs typeface="Canva Sans Bold"/>
                <a:sym typeface="Canva Sans Bold"/>
              </a:rPr>
              <a:t>SOOČILI</a:t>
            </a:r>
            <a:r>
              <a:rPr lang="en-US" sz="1799" b="1" spc="-89" dirty="0">
                <a:solidFill>
                  <a:srgbClr val="000000"/>
                </a:solidFill>
                <a:latin typeface="Canva Sans Bold"/>
                <a:ea typeface="Canva Sans Bold"/>
                <a:cs typeface="Canva Sans Bold"/>
                <a:sym typeface="Canva Sans Bold"/>
              </a:rPr>
              <a:t> S TO SITUACIJO?</a:t>
            </a:r>
          </a:p>
        </p:txBody>
      </p:sp>
      <p:sp>
        <p:nvSpPr>
          <p:cNvPr id="17" name="TextBox 17"/>
          <p:cNvSpPr txBox="1"/>
          <p:nvPr/>
        </p:nvSpPr>
        <p:spPr>
          <a:xfrm>
            <a:off x="7034945" y="9407855"/>
            <a:ext cx="4218109" cy="602986"/>
          </a:xfrm>
          <a:prstGeom prst="rect">
            <a:avLst/>
          </a:prstGeom>
        </p:spPr>
        <p:txBody>
          <a:bodyPr lIns="0" tIns="0" rIns="0" bIns="0" rtlCol="0" anchor="t">
            <a:spAutoFit/>
          </a:bodyPr>
          <a:lstStyle/>
          <a:p>
            <a:pPr marL="0" marR="0" lvl="0" indent="0" algn="ctr" rtl="0">
              <a:lnSpc>
                <a:spcPct val="139937"/>
              </a:lnSpc>
              <a:spcBef>
                <a:spcPts val="0"/>
              </a:spcBef>
              <a:spcAft>
                <a:spcPts val="0"/>
              </a:spcAft>
              <a:buNone/>
            </a:pPr>
            <a:r>
              <a:rPr lang="sl-SI" sz="964" dirty="0">
                <a:solidFill>
                  <a:srgbClr val="000000"/>
                </a:solidFill>
                <a:latin typeface="Arial"/>
                <a:ea typeface="Arial"/>
                <a:cs typeface="Arial"/>
                <a:sym typeface="Arial"/>
              </a:rPr>
              <a:t>ŠTEVILKA SPORAZUMA: 2023-1-DE04-KA220-YOU-000123686 </a:t>
            </a:r>
            <a:r>
              <a:rPr lang="sl-SI" sz="964" dirty="0"/>
              <a:t>PROGRAM</a:t>
            </a:r>
            <a:r>
              <a:rPr lang="sl-SI" sz="964" dirty="0">
                <a:solidFill>
                  <a:srgbClr val="000000"/>
                </a:solidFill>
                <a:latin typeface="Arial"/>
                <a:ea typeface="Arial"/>
                <a:cs typeface="Arial"/>
                <a:sym typeface="Arial"/>
              </a:rPr>
              <a:t>: ERASMUS+, KLJUČNI UKREP 2: SODELOVANJE MED ORGANIZACIJAMI IN INSTITUCIJAMI</a:t>
            </a:r>
            <a:endParaRPr lang="sl-SI" sz="1000" dirty="0"/>
          </a:p>
        </p:txBody>
      </p:sp>
      <p:sp>
        <p:nvSpPr>
          <p:cNvPr id="18" name="TextBox 18"/>
          <p:cNvSpPr txBox="1"/>
          <p:nvPr/>
        </p:nvSpPr>
        <p:spPr>
          <a:xfrm>
            <a:off x="5303299" y="747801"/>
            <a:ext cx="8561820" cy="600036"/>
          </a:xfrm>
          <a:prstGeom prst="rect">
            <a:avLst/>
          </a:prstGeom>
        </p:spPr>
        <p:txBody>
          <a:bodyPr wrap="square" lIns="0" tIns="0" rIns="0" bIns="0" rtlCol="0" anchor="t">
            <a:spAutoFit/>
          </a:bodyPr>
          <a:lstStyle/>
          <a:p>
            <a:pPr marL="0" lvl="0" indent="0" algn="ctr">
              <a:lnSpc>
                <a:spcPts val="5040"/>
              </a:lnSpc>
              <a:spcBef>
                <a:spcPct val="0"/>
              </a:spcBef>
            </a:pPr>
            <a:r>
              <a:rPr lang="sl-SI" sz="3600" b="1" dirty="0">
                <a:latin typeface="Canva Sans Bold"/>
                <a:ea typeface="Canva Sans Bold"/>
                <a:cs typeface="Canva Sans Bold"/>
                <a:sym typeface="Canva Sans Bold"/>
              </a:rPr>
              <a:t>VEŠČINE REŠEVANJA PROBLEMOV</a:t>
            </a:r>
            <a:endParaRPr lang="en-US" sz="3600" b="1" dirty="0">
              <a:latin typeface="Canva Sans Bold"/>
              <a:ea typeface="Canva Sans Bold"/>
              <a:cs typeface="Canva Sans Bold"/>
              <a:sym typeface="Canva Sans Bold"/>
            </a:endParaRPr>
          </a:p>
        </p:txBody>
      </p:sp>
      <p:sp>
        <p:nvSpPr>
          <p:cNvPr id="19" name="TextBox 19"/>
          <p:cNvSpPr txBox="1"/>
          <p:nvPr/>
        </p:nvSpPr>
        <p:spPr>
          <a:xfrm>
            <a:off x="5310673" y="1651390"/>
            <a:ext cx="8825771" cy="600036"/>
          </a:xfrm>
          <a:prstGeom prst="rect">
            <a:avLst/>
          </a:prstGeom>
        </p:spPr>
        <p:txBody>
          <a:bodyPr wrap="square" lIns="0" tIns="0" rIns="0" bIns="0" rtlCol="0" anchor="t">
            <a:spAutoFit/>
          </a:bodyPr>
          <a:lstStyle/>
          <a:p>
            <a:pPr marL="0" lvl="0" indent="0" algn="ctr">
              <a:lnSpc>
                <a:spcPts val="5040"/>
              </a:lnSpc>
              <a:spcBef>
                <a:spcPct val="0"/>
              </a:spcBef>
            </a:pPr>
            <a:r>
              <a:rPr lang="sl-SI" sz="3600" b="1" dirty="0">
                <a:solidFill>
                  <a:srgbClr val="9CF183"/>
                </a:solidFill>
                <a:latin typeface="Canva Sans Bold"/>
                <a:ea typeface="Canva Sans Bold"/>
                <a:cs typeface="Canva Sans Bold"/>
                <a:sym typeface="Canva Sans Bold"/>
              </a:rPr>
              <a:t>UGOTOVITE, RAZČLENITE, RAZREŠITE</a:t>
            </a:r>
            <a:endParaRPr lang="en-US" sz="3600" b="1" dirty="0">
              <a:solidFill>
                <a:srgbClr val="9CF183"/>
              </a:solidFill>
              <a:latin typeface="Canva Sans Bold"/>
              <a:ea typeface="Canva Sans Bold"/>
              <a:cs typeface="Canva Sans Bold"/>
              <a:sym typeface="Canva Sans Bold"/>
            </a:endParaRPr>
          </a:p>
        </p:txBody>
      </p:sp>
      <p:pic>
        <p:nvPicPr>
          <p:cNvPr id="20" name="Slika 19">
            <a:extLst>
              <a:ext uri="{FF2B5EF4-FFF2-40B4-BE49-F238E27FC236}">
                <a16:creationId xmlns:a16="http://schemas.microsoft.com/office/drawing/2014/main" id="{0A883293-A4AA-46C2-BE36-430AE2704291}"/>
              </a:ext>
            </a:extLst>
          </p:cNvPr>
          <p:cNvPicPr>
            <a:picLocks noChangeAspect="1"/>
          </p:cNvPicPr>
          <p:nvPr/>
        </p:nvPicPr>
        <p:blipFill>
          <a:blip r:embed="rId17"/>
          <a:stretch>
            <a:fillRect/>
          </a:stretch>
        </p:blipFill>
        <p:spPr>
          <a:xfrm>
            <a:off x="15654531" y="9326878"/>
            <a:ext cx="2309858" cy="5944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3"/>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4"/>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5"/>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6"/>
            <a:stretch>
              <a:fillRect/>
            </a:stretch>
          </a:blipFill>
        </p:spPr>
        <p:txBody>
          <a:bodyPr/>
          <a:lstStyle/>
          <a:p>
            <a:endParaRPr lang="sl-SI"/>
          </a:p>
        </p:txBody>
      </p:sp>
      <p:sp>
        <p:nvSpPr>
          <p:cNvPr id="6" name="Freeform 6"/>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7"/>
            <a:stretch>
              <a:fillRect l="-17494" r="-17494"/>
            </a:stretch>
          </a:blipFill>
        </p:spPr>
        <p:txBody>
          <a:bodyPr/>
          <a:lstStyle/>
          <a:p>
            <a:endParaRPr lang="sl-SI"/>
          </a:p>
        </p:txBody>
      </p:sp>
      <p:sp>
        <p:nvSpPr>
          <p:cNvPr id="7" name="Freeform 7"/>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8"/>
            <a:stretch>
              <a:fillRect r="-106795"/>
            </a:stretch>
          </a:blipFill>
        </p:spPr>
        <p:txBody>
          <a:bodyPr/>
          <a:lstStyle/>
          <a:p>
            <a:endParaRPr lang="sl-SI"/>
          </a:p>
        </p:txBody>
      </p:sp>
      <p:sp>
        <p:nvSpPr>
          <p:cNvPr id="8" name="Freeform 8"/>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9"/>
            <a:stretch>
              <a:fillRect/>
            </a:stretch>
          </a:blipFill>
        </p:spPr>
        <p:txBody>
          <a:bodyPr/>
          <a:lstStyle/>
          <a:p>
            <a:endParaRPr lang="sl-SI"/>
          </a:p>
        </p:txBody>
      </p:sp>
      <p:sp>
        <p:nvSpPr>
          <p:cNvPr id="9" name="Freeform 9"/>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sl-SI"/>
          </a:p>
        </p:txBody>
      </p:sp>
      <p:sp>
        <p:nvSpPr>
          <p:cNvPr id="10" name="Freeform 10"/>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9"/>
            <a:stretch>
              <a:fillRect/>
            </a:stretch>
          </a:blipFill>
        </p:spPr>
        <p:txBody>
          <a:bodyPr/>
          <a:lstStyle/>
          <a:p>
            <a:endParaRPr lang="sl-SI"/>
          </a:p>
        </p:txBody>
      </p:sp>
      <p:sp>
        <p:nvSpPr>
          <p:cNvPr id="12" name="Freeform 12"/>
          <p:cNvSpPr/>
          <p:nvPr/>
        </p:nvSpPr>
        <p:spPr>
          <a:xfrm>
            <a:off x="5803857" y="2739974"/>
            <a:ext cx="6373293" cy="6373293"/>
          </a:xfrm>
          <a:custGeom>
            <a:avLst/>
            <a:gdLst/>
            <a:ahLst/>
            <a:cxnLst/>
            <a:rect l="l" t="t" r="r" b="b"/>
            <a:pathLst>
              <a:path w="6373293" h="6373293">
                <a:moveTo>
                  <a:pt x="0" y="0"/>
                </a:moveTo>
                <a:lnTo>
                  <a:pt x="6373293" y="0"/>
                </a:lnTo>
                <a:lnTo>
                  <a:pt x="6373293" y="6373293"/>
                </a:lnTo>
                <a:lnTo>
                  <a:pt x="0" y="6373293"/>
                </a:lnTo>
                <a:lnTo>
                  <a:pt x="0" y="0"/>
                </a:lnTo>
                <a:close/>
              </a:path>
            </a:pathLst>
          </a:custGeom>
          <a:blipFill>
            <a:blip r:embed="rId12"/>
            <a:stretch>
              <a:fillRect/>
            </a:stretch>
          </a:blipFill>
        </p:spPr>
        <p:txBody>
          <a:bodyPr/>
          <a:lstStyle/>
          <a:p>
            <a:endParaRPr lang="sl-SI"/>
          </a:p>
        </p:txBody>
      </p:sp>
      <p:sp>
        <p:nvSpPr>
          <p:cNvPr id="13" name="Freeform 13"/>
          <p:cNvSpPr/>
          <p:nvPr/>
        </p:nvSpPr>
        <p:spPr>
          <a:xfrm>
            <a:off x="15654531" y="8156751"/>
            <a:ext cx="381123" cy="381123"/>
          </a:xfrm>
          <a:custGeom>
            <a:avLst/>
            <a:gdLst/>
            <a:ahLst/>
            <a:cxnLst/>
            <a:rect l="l" t="t" r="r" b="b"/>
            <a:pathLst>
              <a:path w="381123" h="381123">
                <a:moveTo>
                  <a:pt x="0" y="0"/>
                </a:moveTo>
                <a:lnTo>
                  <a:pt x="381123" y="0"/>
                </a:lnTo>
                <a:lnTo>
                  <a:pt x="381123" y="381123"/>
                </a:lnTo>
                <a:lnTo>
                  <a:pt x="0" y="381123"/>
                </a:lnTo>
                <a:lnTo>
                  <a:pt x="0" y="0"/>
                </a:lnTo>
                <a:close/>
              </a:path>
            </a:pathLst>
          </a:custGeom>
          <a:blipFill>
            <a:blip r:embed="rId13"/>
            <a:stretch>
              <a:fillRect/>
            </a:stretch>
          </a:blipFill>
        </p:spPr>
        <p:txBody>
          <a:bodyPr/>
          <a:lstStyle/>
          <a:p>
            <a:endParaRPr lang="sl-SI"/>
          </a:p>
        </p:txBody>
      </p:sp>
      <p:sp>
        <p:nvSpPr>
          <p:cNvPr id="14" name="Freeform 14"/>
          <p:cNvSpPr/>
          <p:nvPr/>
        </p:nvSpPr>
        <p:spPr>
          <a:xfrm>
            <a:off x="14604272" y="7308060"/>
            <a:ext cx="561298" cy="514991"/>
          </a:xfrm>
          <a:custGeom>
            <a:avLst/>
            <a:gdLst/>
            <a:ahLst/>
            <a:cxnLst/>
            <a:rect l="l" t="t" r="r" b="b"/>
            <a:pathLst>
              <a:path w="561298" h="514991">
                <a:moveTo>
                  <a:pt x="0" y="0"/>
                </a:moveTo>
                <a:lnTo>
                  <a:pt x="561298" y="0"/>
                </a:lnTo>
                <a:lnTo>
                  <a:pt x="561298" y="514991"/>
                </a:lnTo>
                <a:lnTo>
                  <a:pt x="0" y="51499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sl-SI"/>
          </a:p>
        </p:txBody>
      </p:sp>
      <p:sp>
        <p:nvSpPr>
          <p:cNvPr id="16" name="TextBox 16"/>
          <p:cNvSpPr txBox="1"/>
          <p:nvPr/>
        </p:nvSpPr>
        <p:spPr>
          <a:xfrm>
            <a:off x="847665" y="4423280"/>
            <a:ext cx="4323660" cy="867482"/>
          </a:xfrm>
          <a:prstGeom prst="rect">
            <a:avLst/>
          </a:prstGeom>
        </p:spPr>
        <p:txBody>
          <a:bodyPr wrap="square" lIns="0" tIns="0" rIns="0" bIns="0" rtlCol="0" anchor="t">
            <a:spAutoFit/>
          </a:bodyPr>
          <a:lstStyle/>
          <a:p>
            <a:pPr algn="just">
              <a:lnSpc>
                <a:spcPts val="3599"/>
              </a:lnSpc>
            </a:pPr>
            <a:r>
              <a:rPr lang="en-US" sz="1799" b="1" spc="-89" dirty="0">
                <a:solidFill>
                  <a:srgbClr val="000000"/>
                </a:solidFill>
                <a:latin typeface="Canva Sans Bold"/>
                <a:ea typeface="Canva Sans Bold"/>
                <a:cs typeface="Canva Sans Bold"/>
                <a:sym typeface="Canva Sans Bold"/>
              </a:rPr>
              <a:t>VPRAŠANJA IN ODGOVORI - MLADINSKE POBUDE / NAŠI PROJEKTI</a:t>
            </a:r>
          </a:p>
        </p:txBody>
      </p:sp>
      <p:sp>
        <p:nvSpPr>
          <p:cNvPr id="17" name="TextBox 17"/>
          <p:cNvSpPr txBox="1"/>
          <p:nvPr/>
        </p:nvSpPr>
        <p:spPr>
          <a:xfrm>
            <a:off x="7034945" y="9407855"/>
            <a:ext cx="4218109" cy="602986"/>
          </a:xfrm>
          <a:prstGeom prst="rect">
            <a:avLst/>
          </a:prstGeom>
        </p:spPr>
        <p:txBody>
          <a:bodyPr lIns="0" tIns="0" rIns="0" bIns="0" rtlCol="0" anchor="t">
            <a:spAutoFit/>
          </a:bodyPr>
          <a:lstStyle/>
          <a:p>
            <a:pPr marL="0" marR="0" lvl="0" indent="0" algn="ctr" rtl="0">
              <a:lnSpc>
                <a:spcPct val="139937"/>
              </a:lnSpc>
              <a:spcBef>
                <a:spcPts val="0"/>
              </a:spcBef>
              <a:spcAft>
                <a:spcPts val="0"/>
              </a:spcAft>
              <a:buNone/>
            </a:pPr>
            <a:r>
              <a:rPr lang="sl-SI" sz="964" dirty="0">
                <a:solidFill>
                  <a:srgbClr val="000000"/>
                </a:solidFill>
                <a:latin typeface="Arial"/>
                <a:ea typeface="Arial"/>
                <a:cs typeface="Arial"/>
                <a:sym typeface="Arial"/>
              </a:rPr>
              <a:t>ŠTEVILKA SPORAZUMA: 2023-1-DE04-KA220-YOU-000123686 </a:t>
            </a:r>
            <a:r>
              <a:rPr lang="sl-SI" sz="964" dirty="0"/>
              <a:t>PROGRAM</a:t>
            </a:r>
            <a:r>
              <a:rPr lang="sl-SI" sz="964" dirty="0">
                <a:solidFill>
                  <a:srgbClr val="000000"/>
                </a:solidFill>
                <a:latin typeface="Arial"/>
                <a:ea typeface="Arial"/>
                <a:cs typeface="Arial"/>
                <a:sym typeface="Arial"/>
              </a:rPr>
              <a:t>: ERASMUS+, KLJUČNI UKREP 2: SODELOVANJE MED ORGANIZACIJAMI IN INSTITUCIJAMI</a:t>
            </a:r>
            <a:endParaRPr lang="sl-SI" sz="1000" dirty="0"/>
          </a:p>
        </p:txBody>
      </p:sp>
      <p:sp>
        <p:nvSpPr>
          <p:cNvPr id="18" name="TextBox 18"/>
          <p:cNvSpPr txBox="1"/>
          <p:nvPr/>
        </p:nvSpPr>
        <p:spPr>
          <a:xfrm>
            <a:off x="5415471" y="962397"/>
            <a:ext cx="12514505" cy="600036"/>
          </a:xfrm>
          <a:prstGeom prst="rect">
            <a:avLst/>
          </a:prstGeom>
        </p:spPr>
        <p:txBody>
          <a:bodyPr wrap="square" lIns="0" tIns="0" rIns="0" bIns="0" rtlCol="0" anchor="t">
            <a:spAutoFit/>
          </a:bodyPr>
          <a:lstStyle/>
          <a:p>
            <a:pPr marL="0" lvl="0" indent="0" algn="ctr">
              <a:lnSpc>
                <a:spcPts val="5040"/>
              </a:lnSpc>
              <a:spcBef>
                <a:spcPct val="0"/>
              </a:spcBef>
            </a:pPr>
            <a:r>
              <a:rPr lang="sl-SI" sz="3600" b="1" dirty="0">
                <a:solidFill>
                  <a:srgbClr val="9CF183"/>
                </a:solidFill>
                <a:latin typeface="Canva Sans Bold"/>
                <a:ea typeface="Canva Sans Bold"/>
                <a:cs typeface="Canva Sans Bold"/>
                <a:sym typeface="Canva Sans Bold"/>
              </a:rPr>
              <a:t>VPRAŠANJA IN ODGOVORI TER MENTORSKA PODPORA</a:t>
            </a:r>
            <a:endParaRPr lang="en-US" sz="3600" b="1" dirty="0">
              <a:solidFill>
                <a:srgbClr val="9CF183"/>
              </a:solidFill>
              <a:latin typeface="Canva Sans Bold"/>
              <a:ea typeface="Canva Sans Bold"/>
              <a:cs typeface="Canva Sans Bold"/>
              <a:sym typeface="Canva Sans Bold"/>
            </a:endParaRPr>
          </a:p>
        </p:txBody>
      </p:sp>
      <p:sp>
        <p:nvSpPr>
          <p:cNvPr id="19" name="TextBox 19"/>
          <p:cNvSpPr txBox="1"/>
          <p:nvPr/>
        </p:nvSpPr>
        <p:spPr>
          <a:xfrm>
            <a:off x="888193" y="3616748"/>
            <a:ext cx="4283131" cy="600036"/>
          </a:xfrm>
          <a:prstGeom prst="rect">
            <a:avLst/>
          </a:prstGeom>
        </p:spPr>
        <p:txBody>
          <a:bodyPr wrap="square" lIns="0" tIns="0" rIns="0" bIns="0" rtlCol="0" anchor="t">
            <a:spAutoFit/>
          </a:bodyPr>
          <a:lstStyle/>
          <a:p>
            <a:pPr marL="0" lvl="0" indent="0" algn="ctr">
              <a:lnSpc>
                <a:spcPts val="5040"/>
              </a:lnSpc>
              <a:spcBef>
                <a:spcPct val="0"/>
              </a:spcBef>
            </a:pPr>
            <a:r>
              <a:rPr lang="sl-SI" sz="3600" b="1" dirty="0">
                <a:solidFill>
                  <a:srgbClr val="9CF183"/>
                </a:solidFill>
                <a:latin typeface="Canva Sans Bold"/>
                <a:ea typeface="Canva Sans Bold"/>
                <a:cs typeface="Canva Sans Bold"/>
                <a:sym typeface="Canva Sans Bold"/>
              </a:rPr>
              <a:t>POGOVORIMO SE! </a:t>
            </a:r>
            <a:endParaRPr lang="en-US" sz="3600" b="1" dirty="0">
              <a:solidFill>
                <a:srgbClr val="9CF183"/>
              </a:solidFill>
              <a:latin typeface="Canva Sans Bold"/>
              <a:ea typeface="Canva Sans Bold"/>
              <a:cs typeface="Canva Sans Bold"/>
              <a:sym typeface="Canva Sans Bold"/>
            </a:endParaRPr>
          </a:p>
        </p:txBody>
      </p:sp>
      <p:sp>
        <p:nvSpPr>
          <p:cNvPr id="20" name="TextBox 20"/>
          <p:cNvSpPr txBox="1"/>
          <p:nvPr/>
        </p:nvSpPr>
        <p:spPr>
          <a:xfrm>
            <a:off x="11900624" y="7489791"/>
            <a:ext cx="4177636" cy="1054099"/>
          </a:xfrm>
          <a:prstGeom prst="rect">
            <a:avLst/>
          </a:prstGeom>
        </p:spPr>
        <p:txBody>
          <a:bodyPr lIns="0" tIns="0" rIns="0" bIns="0" rtlCol="0" anchor="t">
            <a:spAutoFit/>
          </a:bodyPr>
          <a:lstStyle/>
          <a:p>
            <a:pPr algn="l">
              <a:lnSpc>
                <a:spcPts val="2800"/>
              </a:lnSpc>
            </a:pPr>
            <a:r>
              <a:rPr lang="en-US" sz="2000" b="1" dirty="0">
                <a:solidFill>
                  <a:srgbClr val="000000"/>
                </a:solidFill>
                <a:latin typeface="Canva Sans Bold"/>
                <a:ea typeface="Canva Sans Bold"/>
                <a:cs typeface="Canva Sans Bold"/>
                <a:sym typeface="Canva Sans Bold"/>
              </a:rPr>
              <a:t>0 (center) = </a:t>
            </a:r>
            <a:r>
              <a:rPr lang="sl-SI" sz="2000" b="1" dirty="0">
                <a:solidFill>
                  <a:srgbClr val="000000"/>
                </a:solidFill>
                <a:latin typeface="Canva Sans Bold"/>
                <a:ea typeface="Canva Sans Bold"/>
                <a:cs typeface="Canva Sans Bold"/>
                <a:sym typeface="Canva Sans Bold"/>
              </a:rPr>
              <a:t>ni veščin</a:t>
            </a:r>
            <a:endParaRPr lang="en-US" sz="2000" b="1" dirty="0">
              <a:solidFill>
                <a:srgbClr val="000000"/>
              </a:solidFill>
              <a:latin typeface="Canva Sans Bold"/>
              <a:ea typeface="Canva Sans Bold"/>
              <a:cs typeface="Canva Sans Bold"/>
              <a:sym typeface="Canva Sans Bold"/>
            </a:endParaRPr>
          </a:p>
          <a:p>
            <a:pPr algn="ctr">
              <a:lnSpc>
                <a:spcPts val="2800"/>
              </a:lnSpc>
            </a:pPr>
            <a:endParaRPr lang="en-US" sz="2000" b="1" dirty="0">
              <a:solidFill>
                <a:srgbClr val="000000"/>
              </a:solidFill>
              <a:latin typeface="Canva Sans Bold"/>
              <a:ea typeface="Canva Sans Bold"/>
              <a:cs typeface="Canva Sans Bold"/>
              <a:sym typeface="Canva Sans Bold"/>
            </a:endParaRPr>
          </a:p>
          <a:p>
            <a:pPr algn="just">
              <a:lnSpc>
                <a:spcPts val="2800"/>
              </a:lnSpc>
              <a:spcBef>
                <a:spcPct val="0"/>
              </a:spcBef>
            </a:pPr>
            <a:r>
              <a:rPr lang="en-US" sz="2000" b="1" dirty="0">
                <a:solidFill>
                  <a:srgbClr val="000000"/>
                </a:solidFill>
                <a:latin typeface="Canva Sans Bold"/>
                <a:ea typeface="Canva Sans Bold"/>
                <a:cs typeface="Canva Sans Bold"/>
                <a:sym typeface="Canva Sans Bold"/>
              </a:rPr>
              <a:t>10 (</a:t>
            </a:r>
            <a:r>
              <a:rPr lang="sl-SI" sz="2000" b="1" dirty="0">
                <a:solidFill>
                  <a:srgbClr val="000000"/>
                </a:solidFill>
                <a:latin typeface="Canva Sans Bold"/>
                <a:ea typeface="Canva Sans Bold"/>
                <a:cs typeface="Canva Sans Bold"/>
                <a:sym typeface="Canva Sans Bold"/>
              </a:rPr>
              <a:t>zunanji rob</a:t>
            </a:r>
            <a:r>
              <a:rPr lang="en-US" sz="2000" b="1" dirty="0">
                <a:solidFill>
                  <a:srgbClr val="000000"/>
                </a:solidFill>
                <a:latin typeface="Canva Sans Bold"/>
                <a:ea typeface="Canva Sans Bold"/>
                <a:cs typeface="Canva Sans Bold"/>
                <a:sym typeface="Canva Sans Bold"/>
              </a:rPr>
              <a:t>) = </a:t>
            </a:r>
            <a:r>
              <a:rPr lang="sl-SI" sz="2000" b="1" dirty="0">
                <a:solidFill>
                  <a:srgbClr val="000000"/>
                </a:solidFill>
                <a:latin typeface="Canva Sans Bold"/>
                <a:ea typeface="Canva Sans Bold"/>
                <a:cs typeface="Canva Sans Bold"/>
                <a:sym typeface="Canva Sans Bold"/>
              </a:rPr>
              <a:t>strokovnjak</a:t>
            </a:r>
            <a:r>
              <a:rPr lang="en-US" sz="2000" b="1" dirty="0">
                <a:solidFill>
                  <a:srgbClr val="000000"/>
                </a:solidFill>
                <a:latin typeface="Canva Sans Bold"/>
                <a:ea typeface="Canva Sans Bold"/>
                <a:cs typeface="Canva Sans Bold"/>
                <a:sym typeface="Canva Sans Bold"/>
              </a:rPr>
              <a:t> </a:t>
            </a:r>
          </a:p>
        </p:txBody>
      </p:sp>
      <p:pic>
        <p:nvPicPr>
          <p:cNvPr id="21" name="Slika 20">
            <a:extLst>
              <a:ext uri="{FF2B5EF4-FFF2-40B4-BE49-F238E27FC236}">
                <a16:creationId xmlns:a16="http://schemas.microsoft.com/office/drawing/2014/main" id="{940BF2BA-A011-44B2-C7CB-9493E8BF2F3A}"/>
              </a:ext>
            </a:extLst>
          </p:cNvPr>
          <p:cNvPicPr>
            <a:picLocks noChangeAspect="1"/>
          </p:cNvPicPr>
          <p:nvPr/>
        </p:nvPicPr>
        <p:blipFill>
          <a:blip r:embed="rId16"/>
          <a:stretch>
            <a:fillRect/>
          </a:stretch>
        </p:blipFill>
        <p:spPr>
          <a:xfrm>
            <a:off x="15654531" y="9326878"/>
            <a:ext cx="2309858" cy="5944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3"/>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4"/>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5"/>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6"/>
            <a:stretch>
              <a:fillRect/>
            </a:stretch>
          </a:blipFill>
        </p:spPr>
        <p:txBody>
          <a:bodyPr/>
          <a:lstStyle/>
          <a:p>
            <a:endParaRPr lang="sl-SI"/>
          </a:p>
        </p:txBody>
      </p:sp>
      <p:sp>
        <p:nvSpPr>
          <p:cNvPr id="6" name="Freeform 6"/>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7"/>
            <a:stretch>
              <a:fillRect l="-17494" r="-17494"/>
            </a:stretch>
          </a:blipFill>
        </p:spPr>
        <p:txBody>
          <a:bodyPr/>
          <a:lstStyle/>
          <a:p>
            <a:endParaRPr lang="sl-SI"/>
          </a:p>
        </p:txBody>
      </p:sp>
      <p:sp>
        <p:nvSpPr>
          <p:cNvPr id="7" name="Freeform 7"/>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8"/>
            <a:stretch>
              <a:fillRect r="-106795"/>
            </a:stretch>
          </a:blipFill>
        </p:spPr>
        <p:txBody>
          <a:bodyPr/>
          <a:lstStyle/>
          <a:p>
            <a:endParaRPr lang="sl-SI"/>
          </a:p>
        </p:txBody>
      </p:sp>
      <p:sp>
        <p:nvSpPr>
          <p:cNvPr id="8" name="Freeform 8"/>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9"/>
            <a:stretch>
              <a:fillRect/>
            </a:stretch>
          </a:blipFill>
        </p:spPr>
        <p:txBody>
          <a:bodyPr/>
          <a:lstStyle/>
          <a:p>
            <a:endParaRPr lang="sl-SI"/>
          </a:p>
        </p:txBody>
      </p:sp>
      <p:sp>
        <p:nvSpPr>
          <p:cNvPr id="9" name="Freeform 9"/>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sl-SI"/>
          </a:p>
        </p:txBody>
      </p:sp>
      <p:sp>
        <p:nvSpPr>
          <p:cNvPr id="10" name="Freeform 10"/>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9"/>
            <a:stretch>
              <a:fillRect/>
            </a:stretch>
          </a:blipFill>
        </p:spPr>
        <p:txBody>
          <a:bodyPr/>
          <a:lstStyle/>
          <a:p>
            <a:endParaRPr lang="sl-SI"/>
          </a:p>
        </p:txBody>
      </p:sp>
      <p:sp>
        <p:nvSpPr>
          <p:cNvPr id="12" name="Freeform 12"/>
          <p:cNvSpPr/>
          <p:nvPr/>
        </p:nvSpPr>
        <p:spPr>
          <a:xfrm>
            <a:off x="9894515" y="3827378"/>
            <a:ext cx="5744921" cy="4114800"/>
          </a:xfrm>
          <a:custGeom>
            <a:avLst/>
            <a:gdLst/>
            <a:ahLst/>
            <a:cxnLst/>
            <a:rect l="l" t="t" r="r" b="b"/>
            <a:pathLst>
              <a:path w="5744921" h="4114800">
                <a:moveTo>
                  <a:pt x="0" y="0"/>
                </a:moveTo>
                <a:lnTo>
                  <a:pt x="5744921" y="0"/>
                </a:lnTo>
                <a:lnTo>
                  <a:pt x="5744921"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sl-SI"/>
          </a:p>
        </p:txBody>
      </p:sp>
      <p:sp>
        <p:nvSpPr>
          <p:cNvPr id="14" name="TextBox 14"/>
          <p:cNvSpPr txBox="1"/>
          <p:nvPr/>
        </p:nvSpPr>
        <p:spPr>
          <a:xfrm>
            <a:off x="947721" y="3593662"/>
            <a:ext cx="14891529" cy="4022191"/>
          </a:xfrm>
          <a:prstGeom prst="rect">
            <a:avLst/>
          </a:prstGeom>
        </p:spPr>
        <p:txBody>
          <a:bodyPr lIns="0" tIns="0" rIns="0" bIns="0" rtlCol="0" anchor="t">
            <a:spAutoFit/>
          </a:bodyPr>
          <a:lstStyle/>
          <a:p>
            <a:pPr algn="just">
              <a:lnSpc>
                <a:spcPts val="3599"/>
              </a:lnSpc>
            </a:pPr>
            <a:endParaRPr dirty="0"/>
          </a:p>
          <a:p>
            <a:pPr marL="388618" lvl="1" indent="-194309" algn="just">
              <a:lnSpc>
                <a:spcPts val="3599"/>
              </a:lnSpc>
              <a:buFont typeface="Arial"/>
              <a:buChar char="•"/>
            </a:pPr>
            <a:r>
              <a:rPr lang="en-US" sz="1799" b="1" spc="-89" dirty="0">
                <a:solidFill>
                  <a:srgbClr val="000000"/>
                </a:solidFill>
                <a:latin typeface="Canva Sans Bold"/>
                <a:ea typeface="Canva Sans Bold"/>
                <a:cs typeface="Canva Sans Bold"/>
                <a:sym typeface="Canva Sans Bold"/>
              </a:rPr>
              <a:t>PONUDITI </a:t>
            </a:r>
            <a:r>
              <a:rPr lang="sl-SI" sz="1799" b="1" spc="-89" dirty="0">
                <a:solidFill>
                  <a:srgbClr val="000000"/>
                </a:solidFill>
                <a:latin typeface="Canva Sans Bold"/>
                <a:ea typeface="Canva Sans Bold"/>
                <a:cs typeface="Canva Sans Bold"/>
                <a:sym typeface="Canva Sans Bold"/>
              </a:rPr>
              <a:t>MENTORSTVO </a:t>
            </a:r>
            <a:r>
              <a:rPr lang="en-US" sz="1799" b="1" spc="-89" dirty="0">
                <a:solidFill>
                  <a:srgbClr val="000000"/>
                </a:solidFill>
                <a:latin typeface="Canva Sans Bold"/>
                <a:ea typeface="Canva Sans Bold"/>
                <a:cs typeface="Canva Sans Bold"/>
                <a:sym typeface="Canva Sans Bold"/>
              </a:rPr>
              <a:t>MLADIM PRI DELU NA NJIHOVIH PROJEKTIH;</a:t>
            </a:r>
            <a:endParaRPr lang="sl-SI" sz="1799" b="1" spc="-89" dirty="0">
              <a:solidFill>
                <a:srgbClr val="000000"/>
              </a:solidFill>
              <a:latin typeface="Canva Sans Bold"/>
              <a:ea typeface="Canva Sans Bold"/>
              <a:cs typeface="Canva Sans Bold"/>
              <a:sym typeface="Canva Sans Bold"/>
            </a:endParaRPr>
          </a:p>
          <a:p>
            <a:pPr marL="388618" lvl="1" indent="-194309" algn="just">
              <a:lnSpc>
                <a:spcPts val="3599"/>
              </a:lnSpc>
              <a:buFont typeface="Arial"/>
              <a:buChar char="•"/>
            </a:pPr>
            <a:r>
              <a:rPr lang="sl-SI" sz="1799" b="1" spc="-89" dirty="0">
                <a:solidFill>
                  <a:srgbClr val="000000"/>
                </a:solidFill>
                <a:latin typeface="Canva Sans Bold"/>
                <a:ea typeface="Canva Sans Bold"/>
                <a:cs typeface="Canva Sans Bold"/>
                <a:sym typeface="Canva Sans Bold"/>
              </a:rPr>
              <a:t>OSREDOTOČITI SE</a:t>
            </a:r>
            <a:r>
              <a:rPr lang="en-US" sz="1799" b="1" spc="-89" dirty="0">
                <a:solidFill>
                  <a:srgbClr val="000000"/>
                </a:solidFill>
                <a:latin typeface="Canva Sans Bold"/>
                <a:ea typeface="Canva Sans Bold"/>
                <a:cs typeface="Canva Sans Bold"/>
                <a:sym typeface="Canva Sans Bold"/>
              </a:rPr>
              <a:t> NA RAZVOJ VEŠČIN </a:t>
            </a:r>
            <a:r>
              <a:rPr lang="sl-SI" sz="1799" b="1" spc="-89" dirty="0">
                <a:solidFill>
                  <a:srgbClr val="000000"/>
                </a:solidFill>
                <a:latin typeface="Canva Sans Bold"/>
                <a:ea typeface="Canva Sans Bold"/>
                <a:cs typeface="Canva Sans Bold"/>
                <a:sym typeface="Canva Sans Bold"/>
              </a:rPr>
              <a:t>PRI</a:t>
            </a:r>
            <a:r>
              <a:rPr lang="en-US" sz="1799" b="1" spc="-89" dirty="0">
                <a:solidFill>
                  <a:srgbClr val="000000"/>
                </a:solidFill>
                <a:latin typeface="Canva Sans Bold"/>
                <a:ea typeface="Canva Sans Bold"/>
                <a:cs typeface="Canva Sans Bold"/>
                <a:sym typeface="Canva Sans Bold"/>
              </a:rPr>
              <a:t> TREH KLJUČNIH PODROČJIH: </a:t>
            </a:r>
            <a:endParaRPr lang="sl-SI" sz="1799" b="1" spc="-89" dirty="0">
              <a:solidFill>
                <a:srgbClr val="000000"/>
              </a:solidFill>
              <a:latin typeface="Canva Sans Bold"/>
              <a:ea typeface="Canva Sans Bold"/>
              <a:cs typeface="Canva Sans Bold"/>
              <a:sym typeface="Canva Sans Bold"/>
            </a:endParaRPr>
          </a:p>
          <a:p>
            <a:pPr marL="777237" lvl="2" indent="-259079" algn="just">
              <a:lnSpc>
                <a:spcPts val="3599"/>
              </a:lnSpc>
              <a:buFont typeface="Arial"/>
              <a:buChar char="⚬"/>
            </a:pPr>
            <a:r>
              <a:rPr lang="sl-SI" sz="1799" b="1" spc="-89" dirty="0">
                <a:solidFill>
                  <a:srgbClr val="000000"/>
                </a:solidFill>
                <a:latin typeface="Canva Sans Bold"/>
                <a:ea typeface="Canva Sans Bold"/>
                <a:cs typeface="Canva Sans Bold"/>
                <a:sym typeface="Canva Sans Bold"/>
              </a:rPr>
              <a:t>VODSTVENE KOMPETENCE,</a:t>
            </a:r>
          </a:p>
          <a:p>
            <a:pPr marL="777237" lvl="2" indent="-259079" algn="just">
              <a:lnSpc>
                <a:spcPts val="3599"/>
              </a:lnSpc>
              <a:buFont typeface="Arial"/>
              <a:buChar char="⚬"/>
            </a:pPr>
            <a:r>
              <a:rPr lang="sl-SI" sz="1799" b="1" spc="-89" dirty="0">
                <a:solidFill>
                  <a:srgbClr val="000000"/>
                </a:solidFill>
                <a:latin typeface="Canva Sans Bold"/>
                <a:ea typeface="Canva Sans Bold"/>
                <a:cs typeface="Canva Sans Bold"/>
                <a:sym typeface="Canva Sans Bold"/>
              </a:rPr>
              <a:t>KOMUNICIRANJE IN</a:t>
            </a:r>
            <a:endParaRPr lang="en-US" sz="1799" b="1" spc="-89" dirty="0">
              <a:solidFill>
                <a:srgbClr val="000000"/>
              </a:solidFill>
              <a:latin typeface="Canva Sans Bold"/>
              <a:ea typeface="Canva Sans Bold"/>
              <a:cs typeface="Canva Sans Bold"/>
              <a:sym typeface="Canva Sans Bold"/>
            </a:endParaRPr>
          </a:p>
          <a:p>
            <a:pPr marL="777237" lvl="2" indent="-259079" algn="just">
              <a:lnSpc>
                <a:spcPts val="3599"/>
              </a:lnSpc>
              <a:buFont typeface="Arial"/>
              <a:buChar char="⚬"/>
            </a:pPr>
            <a:r>
              <a:rPr lang="sl-SI" sz="1799" b="1" spc="-89" dirty="0">
                <a:solidFill>
                  <a:srgbClr val="000000"/>
                </a:solidFill>
                <a:latin typeface="Canva Sans Bold"/>
                <a:ea typeface="Canva Sans Bold"/>
                <a:cs typeface="Canva Sans Bold"/>
                <a:sym typeface="Canva Sans Bold"/>
              </a:rPr>
              <a:t>REŠEVANJE PROBLEMOV</a:t>
            </a:r>
            <a:r>
              <a:rPr lang="en-US" sz="1799" b="1" spc="-89" dirty="0">
                <a:solidFill>
                  <a:srgbClr val="000000"/>
                </a:solidFill>
                <a:latin typeface="Canva Sans Bold"/>
                <a:ea typeface="Canva Sans Bold"/>
                <a:cs typeface="Canva Sans Bold"/>
                <a:sym typeface="Canva Sans Bold"/>
              </a:rPr>
              <a:t>. </a:t>
            </a:r>
          </a:p>
          <a:p>
            <a:pPr marL="388618" lvl="1" indent="-194309" algn="just">
              <a:lnSpc>
                <a:spcPts val="3599"/>
              </a:lnSpc>
              <a:buFont typeface="Arial"/>
              <a:buChar char="•"/>
            </a:pPr>
            <a:r>
              <a:rPr lang="sl-SI" sz="1799" b="1" spc="-89" dirty="0">
                <a:solidFill>
                  <a:srgbClr val="000000"/>
                </a:solidFill>
                <a:latin typeface="Canva Sans Bold"/>
                <a:ea typeface="Canva Sans Bold"/>
                <a:cs typeface="Canva Sans Bold"/>
                <a:sym typeface="Canva Sans Bold"/>
              </a:rPr>
              <a:t>ZAGOTOVITI MENTORSTVO</a:t>
            </a:r>
            <a:r>
              <a:rPr lang="en-US" sz="1799" b="1" spc="-89" dirty="0">
                <a:solidFill>
                  <a:srgbClr val="000000"/>
                </a:solidFill>
                <a:latin typeface="Canva Sans Bold"/>
                <a:ea typeface="Canva Sans Bold"/>
                <a:cs typeface="Canva Sans Bold"/>
                <a:sym typeface="Canva Sans Bold"/>
              </a:rPr>
              <a:t>;</a:t>
            </a:r>
          </a:p>
          <a:p>
            <a:pPr marL="388618" lvl="1" indent="-194309" algn="just">
              <a:lnSpc>
                <a:spcPts val="3599"/>
              </a:lnSpc>
              <a:buFont typeface="Arial"/>
              <a:buChar char="•"/>
            </a:pPr>
            <a:r>
              <a:rPr lang="sl-SI" sz="1799" b="1" spc="-89" dirty="0">
                <a:solidFill>
                  <a:srgbClr val="000000"/>
                </a:solidFill>
                <a:latin typeface="Canva Sans Bold"/>
                <a:ea typeface="Canva Sans Bold"/>
                <a:cs typeface="Canva Sans Bold"/>
                <a:sym typeface="Canva Sans Bold"/>
              </a:rPr>
              <a:t>ODGOVORITI NA VPRAŠANJA IN DILEME</a:t>
            </a:r>
            <a:r>
              <a:rPr lang="en-US" sz="1799" b="1" spc="-89" dirty="0">
                <a:solidFill>
                  <a:srgbClr val="000000"/>
                </a:solidFill>
                <a:latin typeface="Canva Sans Bold"/>
                <a:ea typeface="Canva Sans Bold"/>
                <a:cs typeface="Canva Sans Bold"/>
                <a:sym typeface="Canva Sans Bold"/>
              </a:rPr>
              <a:t>.</a:t>
            </a:r>
          </a:p>
          <a:p>
            <a:pPr algn="just">
              <a:lnSpc>
                <a:spcPts val="2800"/>
              </a:lnSpc>
            </a:pPr>
            <a:endParaRPr lang="en-US" sz="1799" b="1" spc="-89" dirty="0">
              <a:solidFill>
                <a:srgbClr val="000000"/>
              </a:solidFill>
              <a:latin typeface="Canva Sans Bold"/>
              <a:ea typeface="Canva Sans Bold"/>
              <a:cs typeface="Canva Sans Bold"/>
              <a:sym typeface="Canva Sans Bold"/>
            </a:endParaRPr>
          </a:p>
        </p:txBody>
      </p:sp>
      <p:sp>
        <p:nvSpPr>
          <p:cNvPr id="15" name="TextBox 15"/>
          <p:cNvSpPr txBox="1"/>
          <p:nvPr/>
        </p:nvSpPr>
        <p:spPr>
          <a:xfrm>
            <a:off x="7034945" y="9407855"/>
            <a:ext cx="4218109" cy="602986"/>
          </a:xfrm>
          <a:prstGeom prst="rect">
            <a:avLst/>
          </a:prstGeom>
        </p:spPr>
        <p:txBody>
          <a:bodyPr lIns="0" tIns="0" rIns="0" bIns="0" rtlCol="0" anchor="t">
            <a:spAutoFit/>
          </a:bodyPr>
          <a:lstStyle/>
          <a:p>
            <a:pPr marL="0" marR="0" lvl="0" indent="0" algn="ctr" rtl="0">
              <a:lnSpc>
                <a:spcPct val="139937"/>
              </a:lnSpc>
              <a:spcBef>
                <a:spcPts val="0"/>
              </a:spcBef>
              <a:spcAft>
                <a:spcPts val="0"/>
              </a:spcAft>
              <a:buNone/>
            </a:pPr>
            <a:r>
              <a:rPr lang="sl-SI" sz="964" dirty="0">
                <a:solidFill>
                  <a:srgbClr val="000000"/>
                </a:solidFill>
                <a:latin typeface="Arial"/>
                <a:ea typeface="Arial"/>
                <a:cs typeface="Arial"/>
                <a:sym typeface="Arial"/>
              </a:rPr>
              <a:t>ŠTEVILKA SPORAZUMA: 2023-1-DE04-KA220-YOU-000123686 </a:t>
            </a:r>
            <a:r>
              <a:rPr lang="sl-SI" sz="964" dirty="0"/>
              <a:t>PROGRAM</a:t>
            </a:r>
            <a:r>
              <a:rPr lang="sl-SI" sz="964" dirty="0">
                <a:solidFill>
                  <a:srgbClr val="000000"/>
                </a:solidFill>
                <a:latin typeface="Arial"/>
                <a:ea typeface="Arial"/>
                <a:cs typeface="Arial"/>
                <a:sym typeface="Arial"/>
              </a:rPr>
              <a:t>: ERASMUS+, KLJUČNI UKREP 2: SODELOVANJE MED ORGANIZACIJAMI IN INSTITUCIJAMI</a:t>
            </a:r>
            <a:endParaRPr lang="sl-SI" sz="1000" dirty="0"/>
          </a:p>
        </p:txBody>
      </p:sp>
      <p:sp>
        <p:nvSpPr>
          <p:cNvPr id="16" name="TextBox 16"/>
          <p:cNvSpPr txBox="1"/>
          <p:nvPr/>
        </p:nvSpPr>
        <p:spPr>
          <a:xfrm>
            <a:off x="5479242" y="2390847"/>
            <a:ext cx="2660887" cy="514350"/>
          </a:xfrm>
          <a:prstGeom prst="rect">
            <a:avLst/>
          </a:prstGeom>
        </p:spPr>
        <p:txBody>
          <a:bodyPr wrap="square" lIns="0" tIns="0" rIns="0" bIns="0" rtlCol="0" anchor="t">
            <a:spAutoFit/>
          </a:bodyPr>
          <a:lstStyle/>
          <a:p>
            <a:pPr marL="0" lvl="0" indent="0" algn="ctr">
              <a:lnSpc>
                <a:spcPts val="4200"/>
              </a:lnSpc>
              <a:spcBef>
                <a:spcPct val="0"/>
              </a:spcBef>
            </a:pPr>
            <a:r>
              <a:rPr lang="sl-SI" sz="3000" b="1" dirty="0">
                <a:solidFill>
                  <a:srgbClr val="9CF183"/>
                </a:solidFill>
                <a:latin typeface="Canva Sans Bold"/>
                <a:ea typeface="Canva Sans Bold"/>
                <a:cs typeface="Canva Sans Bold"/>
                <a:sym typeface="Canva Sans Bold"/>
              </a:rPr>
              <a:t>CILJI</a:t>
            </a:r>
            <a:endParaRPr lang="en-US" sz="3000" b="1" dirty="0">
              <a:solidFill>
                <a:srgbClr val="9CF183"/>
              </a:solidFill>
              <a:latin typeface="Canva Sans Bold"/>
              <a:ea typeface="Canva Sans Bold"/>
              <a:cs typeface="Canva Sans Bold"/>
              <a:sym typeface="Canva Sans Bold"/>
            </a:endParaRPr>
          </a:p>
        </p:txBody>
      </p:sp>
      <p:pic>
        <p:nvPicPr>
          <p:cNvPr id="17" name="Slika 16">
            <a:extLst>
              <a:ext uri="{FF2B5EF4-FFF2-40B4-BE49-F238E27FC236}">
                <a16:creationId xmlns:a16="http://schemas.microsoft.com/office/drawing/2014/main" id="{A7BE26B6-2B8F-4399-74A6-CEAAAF771D9C}"/>
              </a:ext>
            </a:extLst>
          </p:cNvPr>
          <p:cNvPicPr>
            <a:picLocks noChangeAspect="1"/>
          </p:cNvPicPr>
          <p:nvPr/>
        </p:nvPicPr>
        <p:blipFill>
          <a:blip r:embed="rId14"/>
          <a:stretch>
            <a:fillRect/>
          </a:stretch>
        </p:blipFill>
        <p:spPr>
          <a:xfrm>
            <a:off x="15654531" y="9326878"/>
            <a:ext cx="2309858" cy="594495"/>
          </a:xfrm>
          <a:prstGeom prst="rect">
            <a:avLst/>
          </a:prstGeom>
        </p:spPr>
      </p:pic>
      <p:sp>
        <p:nvSpPr>
          <p:cNvPr id="11" name="TextBox 13">
            <a:extLst>
              <a:ext uri="{FF2B5EF4-FFF2-40B4-BE49-F238E27FC236}">
                <a16:creationId xmlns:a16="http://schemas.microsoft.com/office/drawing/2014/main" id="{36C49809-FF20-A6F1-AF6B-6810EECC1F8C}"/>
              </a:ext>
            </a:extLst>
          </p:cNvPr>
          <p:cNvSpPr txBox="1"/>
          <p:nvPr/>
        </p:nvSpPr>
        <p:spPr>
          <a:xfrm>
            <a:off x="4902192" y="345851"/>
            <a:ext cx="9721686" cy="1427314"/>
          </a:xfrm>
          <a:prstGeom prst="rect">
            <a:avLst/>
          </a:prstGeom>
        </p:spPr>
        <p:txBody>
          <a:bodyPr lIns="0" tIns="0" rIns="0" bIns="0" rtlCol="0" anchor="t">
            <a:spAutoFit/>
          </a:bodyPr>
          <a:lstStyle/>
          <a:p>
            <a:pPr marL="0" lvl="0" indent="0" algn="l">
              <a:lnSpc>
                <a:spcPts val="3699"/>
              </a:lnSpc>
            </a:pPr>
            <a:r>
              <a:rPr lang="sl-SI" sz="3699" b="1" spc="-184" dirty="0">
                <a:solidFill>
                  <a:srgbClr val="000000"/>
                </a:solidFill>
                <a:latin typeface="Canva Sans Bold"/>
                <a:ea typeface="Canva Sans Bold"/>
                <a:cs typeface="Canva Sans Bold"/>
                <a:sym typeface="Canva Sans Bold"/>
              </a:rPr>
              <a:t>RAZVIJANJE SPRETNOSTI ZA REŠEVANJE PROBLEMOV, VODSTVENE KOMPETENCE IN KOMUNIKACIJO</a:t>
            </a:r>
            <a:endParaRPr lang="en-US" sz="3699" b="1" spc="-184" dirty="0">
              <a:solidFill>
                <a:srgbClr val="000000"/>
              </a:solidFill>
              <a:latin typeface="Canva Sans Bold"/>
              <a:ea typeface="Canva Sans Bold"/>
              <a:cs typeface="Canva Sans Bold"/>
              <a:sym typeface="Canva San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3"/>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4"/>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5"/>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6"/>
            <a:stretch>
              <a:fillRect/>
            </a:stretch>
          </a:blipFill>
        </p:spPr>
        <p:txBody>
          <a:bodyPr/>
          <a:lstStyle/>
          <a:p>
            <a:endParaRPr lang="sl-SI"/>
          </a:p>
        </p:txBody>
      </p:sp>
      <p:sp>
        <p:nvSpPr>
          <p:cNvPr id="6" name="Freeform 6"/>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7"/>
            <a:stretch>
              <a:fillRect l="-17494" r="-17494"/>
            </a:stretch>
          </a:blipFill>
        </p:spPr>
        <p:txBody>
          <a:bodyPr/>
          <a:lstStyle/>
          <a:p>
            <a:endParaRPr lang="sl-SI"/>
          </a:p>
        </p:txBody>
      </p:sp>
      <p:sp>
        <p:nvSpPr>
          <p:cNvPr id="7" name="Freeform 7"/>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8"/>
            <a:stretch>
              <a:fillRect r="-106795"/>
            </a:stretch>
          </a:blipFill>
        </p:spPr>
        <p:txBody>
          <a:bodyPr/>
          <a:lstStyle/>
          <a:p>
            <a:endParaRPr lang="sl-SI"/>
          </a:p>
        </p:txBody>
      </p:sp>
      <p:sp>
        <p:nvSpPr>
          <p:cNvPr id="8" name="Freeform 8"/>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9"/>
            <a:stretch>
              <a:fillRect/>
            </a:stretch>
          </a:blipFill>
        </p:spPr>
        <p:txBody>
          <a:bodyPr/>
          <a:lstStyle/>
          <a:p>
            <a:endParaRPr lang="sl-SI"/>
          </a:p>
        </p:txBody>
      </p:sp>
      <p:sp>
        <p:nvSpPr>
          <p:cNvPr id="9" name="Freeform 9"/>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sl-SI"/>
          </a:p>
        </p:txBody>
      </p:sp>
      <p:sp>
        <p:nvSpPr>
          <p:cNvPr id="10" name="Freeform 10"/>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9"/>
            <a:stretch>
              <a:fillRect/>
            </a:stretch>
          </a:blipFill>
        </p:spPr>
        <p:txBody>
          <a:bodyPr/>
          <a:lstStyle/>
          <a:p>
            <a:endParaRPr lang="sl-SI"/>
          </a:p>
        </p:txBody>
      </p:sp>
      <p:sp>
        <p:nvSpPr>
          <p:cNvPr id="12" name="Freeform 12"/>
          <p:cNvSpPr/>
          <p:nvPr/>
        </p:nvSpPr>
        <p:spPr>
          <a:xfrm>
            <a:off x="2833539" y="4925802"/>
            <a:ext cx="4343839" cy="4114800"/>
          </a:xfrm>
          <a:custGeom>
            <a:avLst/>
            <a:gdLst/>
            <a:ahLst/>
            <a:cxnLst/>
            <a:rect l="l" t="t" r="r" b="b"/>
            <a:pathLst>
              <a:path w="4343839" h="4114800">
                <a:moveTo>
                  <a:pt x="0" y="0"/>
                </a:moveTo>
                <a:lnTo>
                  <a:pt x="4343838" y="0"/>
                </a:lnTo>
                <a:lnTo>
                  <a:pt x="4343838"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sl-SI"/>
          </a:p>
        </p:txBody>
      </p:sp>
      <p:sp>
        <p:nvSpPr>
          <p:cNvPr id="14" name="TextBox 14"/>
          <p:cNvSpPr txBox="1"/>
          <p:nvPr/>
        </p:nvSpPr>
        <p:spPr>
          <a:xfrm>
            <a:off x="7034945" y="9407855"/>
            <a:ext cx="4218109" cy="602986"/>
          </a:xfrm>
          <a:prstGeom prst="rect">
            <a:avLst/>
          </a:prstGeom>
        </p:spPr>
        <p:txBody>
          <a:bodyPr lIns="0" tIns="0" rIns="0" bIns="0" rtlCol="0" anchor="t">
            <a:spAutoFit/>
          </a:bodyPr>
          <a:lstStyle/>
          <a:p>
            <a:pPr marL="0" marR="0" lvl="0" indent="0" algn="ctr" rtl="0">
              <a:lnSpc>
                <a:spcPct val="139937"/>
              </a:lnSpc>
              <a:spcBef>
                <a:spcPts val="0"/>
              </a:spcBef>
              <a:spcAft>
                <a:spcPts val="0"/>
              </a:spcAft>
              <a:buNone/>
            </a:pPr>
            <a:r>
              <a:rPr lang="sl-SI" sz="964" dirty="0">
                <a:solidFill>
                  <a:srgbClr val="000000"/>
                </a:solidFill>
                <a:latin typeface="Arial"/>
                <a:ea typeface="Arial"/>
                <a:cs typeface="Arial"/>
                <a:sym typeface="Arial"/>
              </a:rPr>
              <a:t>ŠTEVILKA SPORAZUMA: 2023-1-DE04-KA220-YOU-000123686 </a:t>
            </a:r>
            <a:r>
              <a:rPr lang="sl-SI" sz="964" dirty="0"/>
              <a:t>PROGRAM</a:t>
            </a:r>
            <a:r>
              <a:rPr lang="sl-SI" sz="964" dirty="0">
                <a:solidFill>
                  <a:srgbClr val="000000"/>
                </a:solidFill>
                <a:latin typeface="Arial"/>
                <a:ea typeface="Arial"/>
                <a:cs typeface="Arial"/>
                <a:sym typeface="Arial"/>
              </a:rPr>
              <a:t>: ERASMUS+, KLJUČNI UKREP 2: SODELOVANJE MED ORGANIZACIJAMI IN INSTITUCIJAMI</a:t>
            </a:r>
            <a:endParaRPr lang="sl-SI" sz="1000" dirty="0"/>
          </a:p>
        </p:txBody>
      </p:sp>
      <p:sp>
        <p:nvSpPr>
          <p:cNvPr id="15" name="TextBox 15"/>
          <p:cNvSpPr txBox="1"/>
          <p:nvPr/>
        </p:nvSpPr>
        <p:spPr>
          <a:xfrm>
            <a:off x="3506340" y="3684480"/>
            <a:ext cx="11386670" cy="984147"/>
          </a:xfrm>
          <a:prstGeom prst="rect">
            <a:avLst/>
          </a:prstGeom>
        </p:spPr>
        <p:txBody>
          <a:bodyPr lIns="0" tIns="0" rIns="0" bIns="0" rtlCol="0" anchor="t">
            <a:spAutoFit/>
          </a:bodyPr>
          <a:lstStyle/>
          <a:p>
            <a:pPr marL="0" lvl="0" indent="0" algn="ctr">
              <a:lnSpc>
                <a:spcPts val="8018"/>
              </a:lnSpc>
              <a:spcBef>
                <a:spcPct val="0"/>
              </a:spcBef>
            </a:pPr>
            <a:r>
              <a:rPr lang="sl-SI" sz="5727" b="1" dirty="0">
                <a:solidFill>
                  <a:srgbClr val="9CF183"/>
                </a:solidFill>
                <a:latin typeface="Canva Sans Bold"/>
                <a:ea typeface="Canva Sans Bold"/>
                <a:cs typeface="Canva Sans Bold"/>
                <a:sym typeface="Canva Sans Bold"/>
              </a:rPr>
              <a:t>KAJ NAREDI DOBRO VODJO?</a:t>
            </a:r>
            <a:endParaRPr lang="en-US" sz="5727" b="1" dirty="0">
              <a:solidFill>
                <a:srgbClr val="9CF183"/>
              </a:solidFill>
              <a:latin typeface="Canva Sans Bold"/>
              <a:ea typeface="Canva Sans Bold"/>
              <a:cs typeface="Canva Sans Bold"/>
              <a:sym typeface="Canva Sans Bold"/>
            </a:endParaRPr>
          </a:p>
        </p:txBody>
      </p:sp>
      <p:sp>
        <p:nvSpPr>
          <p:cNvPr id="16" name="TextBox 16"/>
          <p:cNvSpPr txBox="1"/>
          <p:nvPr/>
        </p:nvSpPr>
        <p:spPr>
          <a:xfrm>
            <a:off x="5471868" y="1064305"/>
            <a:ext cx="6276423" cy="600036"/>
          </a:xfrm>
          <a:prstGeom prst="rect">
            <a:avLst/>
          </a:prstGeom>
        </p:spPr>
        <p:txBody>
          <a:bodyPr wrap="square" lIns="0" tIns="0" rIns="0" bIns="0" rtlCol="0" anchor="t">
            <a:spAutoFit/>
          </a:bodyPr>
          <a:lstStyle/>
          <a:p>
            <a:pPr marL="0" lvl="0" indent="0" algn="ctr">
              <a:lnSpc>
                <a:spcPts val="5040"/>
              </a:lnSpc>
              <a:spcBef>
                <a:spcPct val="0"/>
              </a:spcBef>
            </a:pPr>
            <a:r>
              <a:rPr lang="sl-SI" sz="3600" b="1" dirty="0">
                <a:latin typeface="Canva Sans Bold"/>
                <a:ea typeface="Canva Sans Bold"/>
                <a:cs typeface="Canva Sans Bold"/>
                <a:sym typeface="Canva Sans Bold"/>
              </a:rPr>
              <a:t>VODSTVENE VEŠČINE</a:t>
            </a:r>
            <a:endParaRPr lang="en-US" sz="3600" b="1" dirty="0">
              <a:latin typeface="Canva Sans Bold"/>
              <a:ea typeface="Canva Sans Bold"/>
              <a:cs typeface="Canva Sans Bold"/>
              <a:sym typeface="Canva Sans Bold"/>
            </a:endParaRPr>
          </a:p>
        </p:txBody>
      </p:sp>
      <p:pic>
        <p:nvPicPr>
          <p:cNvPr id="17" name="Slika 16">
            <a:extLst>
              <a:ext uri="{FF2B5EF4-FFF2-40B4-BE49-F238E27FC236}">
                <a16:creationId xmlns:a16="http://schemas.microsoft.com/office/drawing/2014/main" id="{C55593A1-89D6-D8A2-F370-89E3472070E0}"/>
              </a:ext>
            </a:extLst>
          </p:cNvPr>
          <p:cNvPicPr>
            <a:picLocks noChangeAspect="1"/>
          </p:cNvPicPr>
          <p:nvPr/>
        </p:nvPicPr>
        <p:blipFill>
          <a:blip r:embed="rId14"/>
          <a:stretch>
            <a:fillRect/>
          </a:stretch>
        </p:blipFill>
        <p:spPr>
          <a:xfrm>
            <a:off x="15654531" y="9326878"/>
            <a:ext cx="2309858" cy="5944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4"/>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5"/>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6"/>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7"/>
            <a:stretch>
              <a:fillRect/>
            </a:stretch>
          </a:blipFill>
        </p:spPr>
        <p:txBody>
          <a:bodyPr/>
          <a:lstStyle/>
          <a:p>
            <a:endParaRPr lang="sl-SI"/>
          </a:p>
        </p:txBody>
      </p:sp>
      <p:sp>
        <p:nvSpPr>
          <p:cNvPr id="6" name="Freeform 6"/>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8"/>
            <a:stretch>
              <a:fillRect l="-17494" r="-17494"/>
            </a:stretch>
          </a:blipFill>
        </p:spPr>
        <p:txBody>
          <a:bodyPr/>
          <a:lstStyle/>
          <a:p>
            <a:endParaRPr lang="sl-SI"/>
          </a:p>
        </p:txBody>
      </p:sp>
      <p:sp>
        <p:nvSpPr>
          <p:cNvPr id="7" name="Freeform 7"/>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9"/>
            <a:stretch>
              <a:fillRect r="-106795"/>
            </a:stretch>
          </a:blipFill>
        </p:spPr>
        <p:txBody>
          <a:bodyPr/>
          <a:lstStyle/>
          <a:p>
            <a:endParaRPr lang="sl-SI"/>
          </a:p>
        </p:txBody>
      </p:sp>
      <p:sp>
        <p:nvSpPr>
          <p:cNvPr id="8" name="Freeform 8"/>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10"/>
            <a:stretch>
              <a:fillRect/>
            </a:stretch>
          </a:blipFill>
        </p:spPr>
        <p:txBody>
          <a:bodyPr/>
          <a:lstStyle/>
          <a:p>
            <a:endParaRPr lang="sl-SI"/>
          </a:p>
        </p:txBody>
      </p:sp>
      <p:sp>
        <p:nvSpPr>
          <p:cNvPr id="9" name="Freeform 9"/>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sl-SI"/>
          </a:p>
        </p:txBody>
      </p:sp>
      <p:sp>
        <p:nvSpPr>
          <p:cNvPr id="10" name="Freeform 10"/>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10"/>
            <a:stretch>
              <a:fillRect/>
            </a:stretch>
          </a:blipFill>
        </p:spPr>
        <p:txBody>
          <a:bodyPr/>
          <a:lstStyle/>
          <a:p>
            <a:endParaRPr lang="sl-SI"/>
          </a:p>
        </p:txBody>
      </p:sp>
      <p:sp>
        <p:nvSpPr>
          <p:cNvPr id="13" name="TextBox 13"/>
          <p:cNvSpPr txBox="1"/>
          <p:nvPr/>
        </p:nvSpPr>
        <p:spPr>
          <a:xfrm>
            <a:off x="7034945" y="9407855"/>
            <a:ext cx="4218109" cy="602986"/>
          </a:xfrm>
          <a:prstGeom prst="rect">
            <a:avLst/>
          </a:prstGeom>
        </p:spPr>
        <p:txBody>
          <a:bodyPr lIns="0" tIns="0" rIns="0" bIns="0" rtlCol="0" anchor="t">
            <a:spAutoFit/>
          </a:bodyPr>
          <a:lstStyle/>
          <a:p>
            <a:pPr marL="0" marR="0" lvl="0" indent="0" algn="ctr" rtl="0">
              <a:lnSpc>
                <a:spcPct val="139937"/>
              </a:lnSpc>
              <a:spcBef>
                <a:spcPts val="0"/>
              </a:spcBef>
              <a:spcAft>
                <a:spcPts val="0"/>
              </a:spcAft>
              <a:buNone/>
            </a:pPr>
            <a:r>
              <a:rPr lang="sl-SI" sz="964" dirty="0">
                <a:solidFill>
                  <a:srgbClr val="000000"/>
                </a:solidFill>
                <a:latin typeface="Arial"/>
                <a:ea typeface="Arial"/>
                <a:cs typeface="Arial"/>
                <a:sym typeface="Arial"/>
              </a:rPr>
              <a:t>ŠTEVILKA SPORAZUMA: 2023-1-DE04-KA220-YOU-000123686 </a:t>
            </a:r>
            <a:r>
              <a:rPr lang="sl-SI" sz="964" dirty="0"/>
              <a:t>PROGRAM</a:t>
            </a:r>
            <a:r>
              <a:rPr lang="sl-SI" sz="964" dirty="0">
                <a:solidFill>
                  <a:srgbClr val="000000"/>
                </a:solidFill>
                <a:latin typeface="Arial"/>
                <a:ea typeface="Arial"/>
                <a:cs typeface="Arial"/>
                <a:sym typeface="Arial"/>
              </a:rPr>
              <a:t>: ERASMUS+, KLJUČNI UKREP 2: SODELOVANJE MED ORGANIZACIJAMI IN INSTITUCIJAMI</a:t>
            </a:r>
            <a:endParaRPr lang="sl-SI" sz="1000" dirty="0"/>
          </a:p>
        </p:txBody>
      </p:sp>
      <p:pic>
        <p:nvPicPr>
          <p:cNvPr id="15" name="Picture 15"/>
          <p:cNvPicPr>
            <a:picLocks noChangeAspect="1"/>
          </p:cNvPicPr>
          <p:nvPr>
            <a:videoFile r:link="rId1"/>
          </p:nvPr>
        </p:nvPicPr>
        <p:blipFill>
          <a:blip r:embed="rId13"/>
          <a:stretch>
            <a:fillRect/>
          </a:stretch>
        </p:blipFill>
        <p:spPr>
          <a:xfrm>
            <a:off x="3154086" y="2759582"/>
            <a:ext cx="10981372" cy="6172200"/>
          </a:xfrm>
          <a:prstGeom prst="rect">
            <a:avLst/>
          </a:prstGeom>
        </p:spPr>
      </p:pic>
      <p:pic>
        <p:nvPicPr>
          <p:cNvPr id="16" name="Slika 15">
            <a:extLst>
              <a:ext uri="{FF2B5EF4-FFF2-40B4-BE49-F238E27FC236}">
                <a16:creationId xmlns:a16="http://schemas.microsoft.com/office/drawing/2014/main" id="{8CFB8D23-FC04-FFD9-7AC0-7326153186C7}"/>
              </a:ext>
            </a:extLst>
          </p:cNvPr>
          <p:cNvPicPr>
            <a:picLocks noChangeAspect="1"/>
          </p:cNvPicPr>
          <p:nvPr/>
        </p:nvPicPr>
        <p:blipFill>
          <a:blip r:embed="rId14"/>
          <a:stretch>
            <a:fillRect/>
          </a:stretch>
        </p:blipFill>
        <p:spPr>
          <a:xfrm>
            <a:off x="15654531" y="9326878"/>
            <a:ext cx="2309858" cy="594495"/>
          </a:xfrm>
          <a:prstGeom prst="rect">
            <a:avLst/>
          </a:prstGeom>
        </p:spPr>
      </p:pic>
      <p:sp>
        <p:nvSpPr>
          <p:cNvPr id="12" name="TextBox 16">
            <a:extLst>
              <a:ext uri="{FF2B5EF4-FFF2-40B4-BE49-F238E27FC236}">
                <a16:creationId xmlns:a16="http://schemas.microsoft.com/office/drawing/2014/main" id="{56C2B0A3-153B-31CD-334B-060AF1360F56}"/>
              </a:ext>
            </a:extLst>
          </p:cNvPr>
          <p:cNvSpPr txBox="1"/>
          <p:nvPr/>
        </p:nvSpPr>
        <p:spPr>
          <a:xfrm>
            <a:off x="5471868" y="1064305"/>
            <a:ext cx="6276423" cy="600036"/>
          </a:xfrm>
          <a:prstGeom prst="rect">
            <a:avLst/>
          </a:prstGeom>
        </p:spPr>
        <p:txBody>
          <a:bodyPr wrap="square" lIns="0" tIns="0" rIns="0" bIns="0" rtlCol="0" anchor="t">
            <a:spAutoFit/>
          </a:bodyPr>
          <a:lstStyle/>
          <a:p>
            <a:pPr marL="0" lvl="0" indent="0" algn="ctr">
              <a:lnSpc>
                <a:spcPts val="5040"/>
              </a:lnSpc>
              <a:spcBef>
                <a:spcPct val="0"/>
              </a:spcBef>
            </a:pPr>
            <a:r>
              <a:rPr lang="sl-SI" sz="3600" b="1" dirty="0">
                <a:latin typeface="Canva Sans Bold"/>
                <a:ea typeface="Canva Sans Bold"/>
                <a:cs typeface="Canva Sans Bold"/>
                <a:sym typeface="Canva Sans Bold"/>
              </a:rPr>
              <a:t>VODSTVENE VEŠČINE</a:t>
            </a:r>
            <a:endParaRPr lang="en-US" sz="3600" b="1" dirty="0">
              <a:latin typeface="Canva Sans Bold"/>
              <a:ea typeface="Canva Sans Bold"/>
              <a:cs typeface="Canva Sans Bold"/>
              <a:sym typeface="Canva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3"/>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4"/>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5"/>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6"/>
            <a:stretch>
              <a:fillRect/>
            </a:stretch>
          </a:blipFill>
        </p:spPr>
        <p:txBody>
          <a:bodyPr/>
          <a:lstStyle/>
          <a:p>
            <a:endParaRPr lang="sl-SI"/>
          </a:p>
        </p:txBody>
      </p:sp>
      <p:sp>
        <p:nvSpPr>
          <p:cNvPr id="6" name="Freeform 6"/>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7"/>
            <a:stretch>
              <a:fillRect l="-17494" r="-17494"/>
            </a:stretch>
          </a:blipFill>
        </p:spPr>
        <p:txBody>
          <a:bodyPr/>
          <a:lstStyle/>
          <a:p>
            <a:endParaRPr lang="sl-SI"/>
          </a:p>
        </p:txBody>
      </p:sp>
      <p:sp>
        <p:nvSpPr>
          <p:cNvPr id="7" name="Freeform 7"/>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8"/>
            <a:stretch>
              <a:fillRect r="-106795"/>
            </a:stretch>
          </a:blipFill>
        </p:spPr>
        <p:txBody>
          <a:bodyPr/>
          <a:lstStyle/>
          <a:p>
            <a:endParaRPr lang="sl-SI"/>
          </a:p>
        </p:txBody>
      </p:sp>
      <p:sp>
        <p:nvSpPr>
          <p:cNvPr id="8" name="Freeform 8"/>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9"/>
            <a:stretch>
              <a:fillRect/>
            </a:stretch>
          </a:blipFill>
        </p:spPr>
        <p:txBody>
          <a:bodyPr/>
          <a:lstStyle/>
          <a:p>
            <a:endParaRPr lang="sl-SI"/>
          </a:p>
        </p:txBody>
      </p:sp>
      <p:sp>
        <p:nvSpPr>
          <p:cNvPr id="9" name="Freeform 9"/>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sl-SI"/>
          </a:p>
        </p:txBody>
      </p:sp>
      <p:sp>
        <p:nvSpPr>
          <p:cNvPr id="10" name="Freeform 10"/>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9"/>
            <a:stretch>
              <a:fillRect/>
            </a:stretch>
          </a:blipFill>
        </p:spPr>
        <p:txBody>
          <a:bodyPr/>
          <a:lstStyle/>
          <a:p>
            <a:endParaRPr lang="sl-SI"/>
          </a:p>
        </p:txBody>
      </p:sp>
      <p:sp>
        <p:nvSpPr>
          <p:cNvPr id="12" name="Freeform 12"/>
          <p:cNvSpPr/>
          <p:nvPr/>
        </p:nvSpPr>
        <p:spPr>
          <a:xfrm>
            <a:off x="9743128" y="4323937"/>
            <a:ext cx="5996066" cy="4114800"/>
          </a:xfrm>
          <a:custGeom>
            <a:avLst/>
            <a:gdLst/>
            <a:ahLst/>
            <a:cxnLst/>
            <a:rect l="l" t="t" r="r" b="b"/>
            <a:pathLst>
              <a:path w="5996066" h="4114800">
                <a:moveTo>
                  <a:pt x="0" y="0"/>
                </a:moveTo>
                <a:lnTo>
                  <a:pt x="5996065" y="0"/>
                </a:lnTo>
                <a:lnTo>
                  <a:pt x="5996065"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sl-SI"/>
          </a:p>
        </p:txBody>
      </p:sp>
      <p:sp>
        <p:nvSpPr>
          <p:cNvPr id="14" name="TextBox 14"/>
          <p:cNvSpPr txBox="1"/>
          <p:nvPr/>
        </p:nvSpPr>
        <p:spPr>
          <a:xfrm>
            <a:off x="847664" y="4423280"/>
            <a:ext cx="14891529" cy="2714141"/>
          </a:xfrm>
          <a:prstGeom prst="rect">
            <a:avLst/>
          </a:prstGeom>
        </p:spPr>
        <p:txBody>
          <a:bodyPr lIns="0" tIns="0" rIns="0" bIns="0" rtlCol="0" anchor="t">
            <a:spAutoFit/>
          </a:bodyPr>
          <a:lstStyle/>
          <a:p>
            <a:pPr marL="388618" lvl="1" indent="-194309" algn="just">
              <a:lnSpc>
                <a:spcPts val="3599"/>
              </a:lnSpc>
              <a:buFont typeface="Arial"/>
              <a:buChar char="•"/>
            </a:pPr>
            <a:r>
              <a:rPr lang="en-US" sz="1799" b="1" spc="-89" dirty="0">
                <a:solidFill>
                  <a:srgbClr val="000000"/>
                </a:solidFill>
                <a:latin typeface="Canva Sans Bold"/>
                <a:ea typeface="Canva Sans Bold"/>
                <a:cs typeface="Canva Sans Bold"/>
                <a:sym typeface="Canva Sans Bold"/>
              </a:rPr>
              <a:t>PREVZEM POBUDE</a:t>
            </a:r>
          </a:p>
          <a:p>
            <a:pPr marL="388618" lvl="1" indent="-194309" algn="just">
              <a:lnSpc>
                <a:spcPts val="3599"/>
              </a:lnSpc>
              <a:buFont typeface="Arial"/>
              <a:buChar char="•"/>
            </a:pPr>
            <a:r>
              <a:rPr lang="en-US" sz="1799" b="1" spc="-89" dirty="0">
                <a:solidFill>
                  <a:srgbClr val="000000"/>
                </a:solidFill>
                <a:latin typeface="Canva Sans Bold"/>
                <a:ea typeface="Canva Sans Bold"/>
                <a:cs typeface="Canva Sans Bold"/>
                <a:sym typeface="Canva Sans Bold"/>
              </a:rPr>
              <a:t>NAVDIH DRUGIH Z VIZIJO IN VREDNOTAMI (</a:t>
            </a:r>
            <a:r>
              <a:rPr lang="sl-SI" sz="1799" b="1" spc="-89" dirty="0">
                <a:solidFill>
                  <a:srgbClr val="000000"/>
                </a:solidFill>
                <a:latin typeface="Canva Sans Bold"/>
                <a:ea typeface="Canva Sans Bold"/>
                <a:cs typeface="Canva Sans Bold"/>
                <a:sym typeface="Canva Sans Bold"/>
              </a:rPr>
              <a:t>STRAST DO  DELA</a:t>
            </a:r>
            <a:r>
              <a:rPr lang="en-US" sz="1799" b="1" spc="-89" dirty="0">
                <a:solidFill>
                  <a:srgbClr val="000000"/>
                </a:solidFill>
                <a:latin typeface="Canva Sans Bold"/>
                <a:ea typeface="Canva Sans Bold"/>
                <a:cs typeface="Canva Sans Bold"/>
                <a:sym typeface="Canva Sans Bold"/>
              </a:rPr>
              <a:t>)</a:t>
            </a:r>
          </a:p>
          <a:p>
            <a:pPr marL="388618" lvl="1" indent="-194309" algn="just">
              <a:lnSpc>
                <a:spcPts val="3599"/>
              </a:lnSpc>
              <a:buFont typeface="Arial"/>
              <a:buChar char="•"/>
            </a:pPr>
            <a:r>
              <a:rPr lang="en-US" sz="1799" b="1" spc="-89" dirty="0">
                <a:solidFill>
                  <a:srgbClr val="000000"/>
                </a:solidFill>
                <a:latin typeface="Canva Sans Bold"/>
                <a:ea typeface="Canva Sans Bold"/>
                <a:cs typeface="Canva Sans Bold"/>
                <a:sym typeface="Canva Sans Bold"/>
              </a:rPr>
              <a:t>BITI ODGOVOREN IN ZANESLJIV (IMETI INTEGRITETO)</a:t>
            </a:r>
          </a:p>
          <a:p>
            <a:pPr marL="388618" lvl="1" indent="-194309" algn="just">
              <a:lnSpc>
                <a:spcPts val="3599"/>
              </a:lnSpc>
              <a:buFont typeface="Arial"/>
              <a:buChar char="•"/>
            </a:pPr>
            <a:r>
              <a:rPr lang="en-US" sz="1799" b="1" spc="-89" dirty="0">
                <a:solidFill>
                  <a:srgbClr val="000000"/>
                </a:solidFill>
                <a:latin typeface="Canva Sans Bold"/>
                <a:ea typeface="Canva Sans Bold"/>
                <a:cs typeface="Canva Sans Bold"/>
                <a:sym typeface="Canva Sans Bold"/>
              </a:rPr>
              <a:t>BITI ISKREN</a:t>
            </a:r>
          </a:p>
          <a:p>
            <a:pPr marL="388618" lvl="1" indent="-194309" algn="just">
              <a:lnSpc>
                <a:spcPts val="3599"/>
              </a:lnSpc>
              <a:buFont typeface="Arial"/>
              <a:buChar char="•"/>
            </a:pPr>
            <a:r>
              <a:rPr lang="en-US" sz="1799" b="1" spc="-89" dirty="0">
                <a:solidFill>
                  <a:srgbClr val="000000"/>
                </a:solidFill>
                <a:latin typeface="Canva Sans Bold"/>
                <a:ea typeface="Canva Sans Bold"/>
                <a:cs typeface="Canva Sans Bold"/>
                <a:sym typeface="Canva Sans Bold"/>
              </a:rPr>
              <a:t>VODENJE Z ZGLEDOM</a:t>
            </a:r>
          </a:p>
          <a:p>
            <a:pPr marL="388618" lvl="1" indent="-194309" algn="just">
              <a:lnSpc>
                <a:spcPts val="3599"/>
              </a:lnSpc>
              <a:buFont typeface="Arial"/>
              <a:buChar char="•"/>
            </a:pPr>
            <a:r>
              <a:rPr lang="en-US" sz="1799" b="1" spc="-89" dirty="0">
                <a:solidFill>
                  <a:srgbClr val="000000"/>
                </a:solidFill>
                <a:latin typeface="Canva Sans Bold"/>
                <a:ea typeface="Canva Sans Bold"/>
                <a:cs typeface="Canva Sans Bold"/>
                <a:sym typeface="Canva Sans Bold"/>
              </a:rPr>
              <a:t>VADBA AKTIVNEGA POSLUŠANJA</a:t>
            </a:r>
          </a:p>
        </p:txBody>
      </p:sp>
      <p:sp>
        <p:nvSpPr>
          <p:cNvPr id="15" name="TextBox 15"/>
          <p:cNvSpPr txBox="1"/>
          <p:nvPr/>
        </p:nvSpPr>
        <p:spPr>
          <a:xfrm>
            <a:off x="7034945" y="9407855"/>
            <a:ext cx="4218109" cy="602986"/>
          </a:xfrm>
          <a:prstGeom prst="rect">
            <a:avLst/>
          </a:prstGeom>
        </p:spPr>
        <p:txBody>
          <a:bodyPr lIns="0" tIns="0" rIns="0" bIns="0" rtlCol="0" anchor="t">
            <a:spAutoFit/>
          </a:bodyPr>
          <a:lstStyle/>
          <a:p>
            <a:pPr marL="0" marR="0" lvl="0" indent="0" algn="ctr" rtl="0">
              <a:lnSpc>
                <a:spcPct val="139937"/>
              </a:lnSpc>
              <a:spcBef>
                <a:spcPts val="0"/>
              </a:spcBef>
              <a:spcAft>
                <a:spcPts val="0"/>
              </a:spcAft>
              <a:buNone/>
            </a:pPr>
            <a:r>
              <a:rPr lang="sl-SI" sz="964" dirty="0">
                <a:solidFill>
                  <a:srgbClr val="000000"/>
                </a:solidFill>
                <a:latin typeface="Arial"/>
                <a:ea typeface="Arial"/>
                <a:cs typeface="Arial"/>
                <a:sym typeface="Arial"/>
              </a:rPr>
              <a:t>ŠTEVILKA SPORAZUMA: 2023-1-DE04-KA220-YOU-000123686 </a:t>
            </a:r>
            <a:r>
              <a:rPr lang="sl-SI" sz="964" dirty="0"/>
              <a:t>PROGRAM</a:t>
            </a:r>
            <a:r>
              <a:rPr lang="sl-SI" sz="964" dirty="0">
                <a:solidFill>
                  <a:srgbClr val="000000"/>
                </a:solidFill>
                <a:latin typeface="Arial"/>
                <a:ea typeface="Arial"/>
                <a:cs typeface="Arial"/>
                <a:sym typeface="Arial"/>
              </a:rPr>
              <a:t>: ERASMUS+, KLJUČNI UKREP 2: SODELOVANJE MED ORGANIZACIJAMI IN INSTITUCIJAMI</a:t>
            </a:r>
            <a:endParaRPr lang="sl-SI" sz="1000" dirty="0"/>
          </a:p>
        </p:txBody>
      </p:sp>
      <p:sp>
        <p:nvSpPr>
          <p:cNvPr id="17" name="TextBox 17"/>
          <p:cNvSpPr txBox="1"/>
          <p:nvPr/>
        </p:nvSpPr>
        <p:spPr>
          <a:xfrm>
            <a:off x="5277298" y="3100924"/>
            <a:ext cx="7156996" cy="613410"/>
          </a:xfrm>
          <a:prstGeom prst="rect">
            <a:avLst/>
          </a:prstGeom>
        </p:spPr>
        <p:txBody>
          <a:bodyPr lIns="0" tIns="0" rIns="0" bIns="0" rtlCol="0" anchor="t">
            <a:spAutoFit/>
          </a:bodyPr>
          <a:lstStyle/>
          <a:p>
            <a:pPr marL="0" lvl="0" indent="0" algn="ctr">
              <a:lnSpc>
                <a:spcPts val="5040"/>
              </a:lnSpc>
              <a:spcBef>
                <a:spcPct val="0"/>
              </a:spcBef>
            </a:pPr>
            <a:r>
              <a:rPr lang="sl-SI" sz="3600" b="1" dirty="0">
                <a:solidFill>
                  <a:srgbClr val="9CF183"/>
                </a:solidFill>
                <a:latin typeface="Canva Sans Bold"/>
                <a:ea typeface="Canva Sans Bold"/>
                <a:cs typeface="Canva Sans Bold"/>
                <a:sym typeface="Canva Sans Bold"/>
              </a:rPr>
              <a:t>KAJ NAREDI DOBRO VODJO?</a:t>
            </a:r>
            <a:endParaRPr lang="en-US" sz="3600" b="1" dirty="0">
              <a:solidFill>
                <a:srgbClr val="9CF183"/>
              </a:solidFill>
              <a:latin typeface="Canva Sans Bold"/>
              <a:ea typeface="Canva Sans Bold"/>
              <a:cs typeface="Canva Sans Bold"/>
              <a:sym typeface="Canva Sans Bold"/>
            </a:endParaRPr>
          </a:p>
        </p:txBody>
      </p:sp>
      <p:pic>
        <p:nvPicPr>
          <p:cNvPr id="18" name="Slika 17">
            <a:extLst>
              <a:ext uri="{FF2B5EF4-FFF2-40B4-BE49-F238E27FC236}">
                <a16:creationId xmlns:a16="http://schemas.microsoft.com/office/drawing/2014/main" id="{B0A59622-4D26-B239-AC2D-0DD151BCBD2D}"/>
              </a:ext>
            </a:extLst>
          </p:cNvPr>
          <p:cNvPicPr>
            <a:picLocks noChangeAspect="1"/>
          </p:cNvPicPr>
          <p:nvPr/>
        </p:nvPicPr>
        <p:blipFill>
          <a:blip r:embed="rId14"/>
          <a:stretch>
            <a:fillRect/>
          </a:stretch>
        </p:blipFill>
        <p:spPr>
          <a:xfrm>
            <a:off x="15654531" y="9326878"/>
            <a:ext cx="2309858" cy="594495"/>
          </a:xfrm>
          <a:prstGeom prst="rect">
            <a:avLst/>
          </a:prstGeom>
        </p:spPr>
      </p:pic>
      <p:sp>
        <p:nvSpPr>
          <p:cNvPr id="11" name="TextBox 16">
            <a:extLst>
              <a:ext uri="{FF2B5EF4-FFF2-40B4-BE49-F238E27FC236}">
                <a16:creationId xmlns:a16="http://schemas.microsoft.com/office/drawing/2014/main" id="{5014F123-D207-C9C7-E35F-F7621CE042E3}"/>
              </a:ext>
            </a:extLst>
          </p:cNvPr>
          <p:cNvSpPr txBox="1"/>
          <p:nvPr/>
        </p:nvSpPr>
        <p:spPr>
          <a:xfrm>
            <a:off x="5471868" y="1064305"/>
            <a:ext cx="6276423" cy="600036"/>
          </a:xfrm>
          <a:prstGeom prst="rect">
            <a:avLst/>
          </a:prstGeom>
        </p:spPr>
        <p:txBody>
          <a:bodyPr wrap="square" lIns="0" tIns="0" rIns="0" bIns="0" rtlCol="0" anchor="t">
            <a:spAutoFit/>
          </a:bodyPr>
          <a:lstStyle/>
          <a:p>
            <a:pPr marL="0" lvl="0" indent="0" algn="ctr">
              <a:lnSpc>
                <a:spcPts val="5040"/>
              </a:lnSpc>
              <a:spcBef>
                <a:spcPct val="0"/>
              </a:spcBef>
            </a:pPr>
            <a:r>
              <a:rPr lang="sl-SI" sz="3600" b="1" dirty="0">
                <a:latin typeface="Canva Sans Bold"/>
                <a:ea typeface="Canva Sans Bold"/>
                <a:cs typeface="Canva Sans Bold"/>
                <a:sym typeface="Canva Sans Bold"/>
              </a:rPr>
              <a:t>VODSTVENE VEŠČINE</a:t>
            </a:r>
            <a:endParaRPr lang="en-US" sz="3600" b="1" dirty="0">
              <a:latin typeface="Canva Sans Bold"/>
              <a:ea typeface="Canva Sans Bold"/>
              <a:cs typeface="Canva Sans Bold"/>
              <a:sym typeface="Canva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3"/>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4"/>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5"/>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6"/>
            <a:stretch>
              <a:fillRect/>
            </a:stretch>
          </a:blipFill>
        </p:spPr>
        <p:txBody>
          <a:bodyPr/>
          <a:lstStyle/>
          <a:p>
            <a:endParaRPr lang="sl-SI"/>
          </a:p>
        </p:txBody>
      </p:sp>
      <p:sp>
        <p:nvSpPr>
          <p:cNvPr id="6" name="Freeform 6"/>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7"/>
            <a:stretch>
              <a:fillRect l="-17494" r="-17494"/>
            </a:stretch>
          </a:blipFill>
        </p:spPr>
        <p:txBody>
          <a:bodyPr/>
          <a:lstStyle/>
          <a:p>
            <a:endParaRPr lang="sl-SI"/>
          </a:p>
        </p:txBody>
      </p:sp>
      <p:sp>
        <p:nvSpPr>
          <p:cNvPr id="7" name="Freeform 7"/>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8"/>
            <a:stretch>
              <a:fillRect r="-106795"/>
            </a:stretch>
          </a:blipFill>
        </p:spPr>
        <p:txBody>
          <a:bodyPr/>
          <a:lstStyle/>
          <a:p>
            <a:endParaRPr lang="sl-SI"/>
          </a:p>
        </p:txBody>
      </p:sp>
      <p:sp>
        <p:nvSpPr>
          <p:cNvPr id="8" name="Freeform 8"/>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9"/>
            <a:stretch>
              <a:fillRect/>
            </a:stretch>
          </a:blipFill>
        </p:spPr>
        <p:txBody>
          <a:bodyPr/>
          <a:lstStyle/>
          <a:p>
            <a:endParaRPr lang="sl-SI"/>
          </a:p>
        </p:txBody>
      </p:sp>
      <p:sp>
        <p:nvSpPr>
          <p:cNvPr id="9" name="Freeform 9"/>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sl-SI"/>
          </a:p>
        </p:txBody>
      </p:sp>
      <p:sp>
        <p:nvSpPr>
          <p:cNvPr id="10" name="Freeform 10"/>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9"/>
            <a:stretch>
              <a:fillRect/>
            </a:stretch>
          </a:blipFill>
        </p:spPr>
        <p:txBody>
          <a:bodyPr/>
          <a:lstStyle/>
          <a:p>
            <a:endParaRPr lang="sl-SI"/>
          </a:p>
        </p:txBody>
      </p:sp>
      <p:sp>
        <p:nvSpPr>
          <p:cNvPr id="12" name="Freeform 12"/>
          <p:cNvSpPr/>
          <p:nvPr/>
        </p:nvSpPr>
        <p:spPr>
          <a:xfrm>
            <a:off x="9839652" y="4304993"/>
            <a:ext cx="5846963" cy="4114800"/>
          </a:xfrm>
          <a:custGeom>
            <a:avLst/>
            <a:gdLst/>
            <a:ahLst/>
            <a:cxnLst/>
            <a:rect l="l" t="t" r="r" b="b"/>
            <a:pathLst>
              <a:path w="5846963" h="4114800">
                <a:moveTo>
                  <a:pt x="0" y="0"/>
                </a:moveTo>
                <a:lnTo>
                  <a:pt x="5846962" y="0"/>
                </a:lnTo>
                <a:lnTo>
                  <a:pt x="5846962"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sl-SI"/>
          </a:p>
        </p:txBody>
      </p:sp>
      <p:sp>
        <p:nvSpPr>
          <p:cNvPr id="14" name="TextBox 14"/>
          <p:cNvSpPr txBox="1"/>
          <p:nvPr/>
        </p:nvSpPr>
        <p:spPr>
          <a:xfrm>
            <a:off x="847664" y="4423280"/>
            <a:ext cx="14891529" cy="4560800"/>
          </a:xfrm>
          <a:prstGeom prst="rect">
            <a:avLst/>
          </a:prstGeom>
        </p:spPr>
        <p:txBody>
          <a:bodyPr lIns="0" tIns="0" rIns="0" bIns="0" rtlCol="0" anchor="t">
            <a:spAutoFit/>
          </a:bodyPr>
          <a:lstStyle/>
          <a:p>
            <a:pPr algn="just">
              <a:lnSpc>
                <a:spcPts val="3599"/>
              </a:lnSpc>
            </a:pPr>
            <a:r>
              <a:rPr lang="sl-SI" sz="1799" b="1" spc="-89" dirty="0">
                <a:solidFill>
                  <a:srgbClr val="000000"/>
                </a:solidFill>
                <a:latin typeface="Canva Sans Bold"/>
                <a:ea typeface="Canva Sans Bold"/>
                <a:cs typeface="Canva Sans Bold"/>
                <a:sym typeface="Canva Sans Bold"/>
              </a:rPr>
              <a:t>JASNA IN SAMOZAVESTNA VERBALNA KOMUNIKACIJA</a:t>
            </a:r>
            <a:endParaRPr lang="en-US" sz="1799" b="1" spc="-89" dirty="0">
              <a:solidFill>
                <a:srgbClr val="000000"/>
              </a:solidFill>
              <a:latin typeface="Canva Sans Bold"/>
              <a:ea typeface="Canva Sans Bold"/>
              <a:cs typeface="Canva Sans Bold"/>
              <a:sym typeface="Canva Sans Bold"/>
            </a:endParaRPr>
          </a:p>
          <a:p>
            <a:pPr algn="just">
              <a:lnSpc>
                <a:spcPts val="3599"/>
              </a:lnSpc>
            </a:pPr>
            <a:r>
              <a:rPr lang="sl-SI" sz="1799" b="1" spc="-89" dirty="0">
                <a:solidFill>
                  <a:srgbClr val="000000"/>
                </a:solidFill>
                <a:latin typeface="Canva Sans Bold"/>
                <a:ea typeface="Canva Sans Bold"/>
                <a:cs typeface="Canva Sans Bold"/>
                <a:sym typeface="Canva Sans Bold"/>
              </a:rPr>
              <a:t>GOVORICA TELESA + TON GLASU</a:t>
            </a:r>
            <a:endParaRPr lang="en-US" sz="1799" b="1" spc="-89" dirty="0">
              <a:solidFill>
                <a:srgbClr val="000000"/>
              </a:solidFill>
              <a:latin typeface="Canva Sans Bold"/>
              <a:ea typeface="Canva Sans Bold"/>
              <a:cs typeface="Canva Sans Bold"/>
              <a:sym typeface="Canva Sans Bold"/>
            </a:endParaRPr>
          </a:p>
          <a:p>
            <a:pPr algn="just">
              <a:lnSpc>
                <a:spcPts val="3599"/>
              </a:lnSpc>
            </a:pPr>
            <a:r>
              <a:rPr lang="sl-SI" sz="1799" b="1" spc="-89" dirty="0">
                <a:solidFill>
                  <a:srgbClr val="000000"/>
                </a:solidFill>
                <a:latin typeface="Canva Sans Bold"/>
                <a:ea typeface="Canva Sans Bold"/>
                <a:cs typeface="Canva Sans Bold"/>
                <a:sym typeface="Canva Sans Bold"/>
              </a:rPr>
              <a:t>AKTIVNO POSLUŠANJE</a:t>
            </a:r>
            <a:endParaRPr lang="en-US" sz="1799" b="1" spc="-89" dirty="0">
              <a:solidFill>
                <a:srgbClr val="000000"/>
              </a:solidFill>
              <a:latin typeface="Canva Sans Bold"/>
              <a:ea typeface="Canva Sans Bold"/>
              <a:cs typeface="Canva Sans Bold"/>
              <a:sym typeface="Canva Sans Bold"/>
            </a:endParaRPr>
          </a:p>
          <a:p>
            <a:pPr algn="just">
              <a:lnSpc>
                <a:spcPts val="3599"/>
              </a:lnSpc>
            </a:pPr>
            <a:r>
              <a:rPr lang="sl-SI" sz="1799" b="1" spc="-89" dirty="0">
                <a:solidFill>
                  <a:srgbClr val="000000"/>
                </a:solidFill>
                <a:latin typeface="Canva Sans Bold"/>
                <a:ea typeface="Canva Sans Bold"/>
                <a:cs typeface="Canva Sans Bold"/>
                <a:sym typeface="Canva Sans Bold"/>
              </a:rPr>
              <a:t>SPOSOBNOST SODELOVANJA V TEŽKIH POGOVORIH</a:t>
            </a:r>
            <a:endParaRPr lang="en-US" sz="1799" b="1" spc="-89" dirty="0">
              <a:solidFill>
                <a:srgbClr val="000000"/>
              </a:solidFill>
              <a:latin typeface="Canva Sans Bold"/>
              <a:ea typeface="Canva Sans Bold"/>
              <a:cs typeface="Canva Sans Bold"/>
              <a:sym typeface="Canva Sans Bold"/>
            </a:endParaRPr>
          </a:p>
          <a:p>
            <a:pPr algn="just">
              <a:lnSpc>
                <a:spcPts val="3599"/>
              </a:lnSpc>
            </a:pPr>
            <a:r>
              <a:rPr lang="sl-SI" sz="1799" b="1" spc="-89" dirty="0">
                <a:solidFill>
                  <a:srgbClr val="000000"/>
                </a:solidFill>
                <a:latin typeface="Canva Sans Bold"/>
                <a:ea typeface="Canva Sans Bold"/>
                <a:cs typeface="Canva Sans Bold"/>
                <a:sym typeface="Canva Sans Bold"/>
              </a:rPr>
              <a:t>POZNAVANJE OBČINSTVA (PRILAGAJANJE SPOROČILA)</a:t>
            </a:r>
            <a:endParaRPr lang="en-US" sz="1799" b="1" spc="-89" dirty="0">
              <a:solidFill>
                <a:srgbClr val="000000"/>
              </a:solidFill>
              <a:latin typeface="Canva Sans Bold"/>
              <a:ea typeface="Canva Sans Bold"/>
              <a:cs typeface="Canva Sans Bold"/>
              <a:sym typeface="Canva Sans Bold"/>
            </a:endParaRPr>
          </a:p>
          <a:p>
            <a:pPr algn="just">
              <a:lnSpc>
                <a:spcPts val="3599"/>
              </a:lnSpc>
            </a:pPr>
            <a:endParaRPr lang="en-US" sz="1799" b="1" spc="-89" dirty="0">
              <a:solidFill>
                <a:srgbClr val="000000"/>
              </a:solidFill>
              <a:latin typeface="Canva Sans Bold"/>
              <a:ea typeface="Canva Sans Bold"/>
              <a:cs typeface="Canva Sans Bold"/>
              <a:sym typeface="Canva Sans Bold"/>
            </a:endParaRPr>
          </a:p>
          <a:p>
            <a:pPr algn="just">
              <a:lnSpc>
                <a:spcPts val="3599"/>
              </a:lnSpc>
            </a:pPr>
            <a:r>
              <a:rPr lang="sl-SI" sz="1799" b="1" spc="-89" dirty="0">
                <a:solidFill>
                  <a:srgbClr val="000000"/>
                </a:solidFill>
                <a:latin typeface="Canva Sans Bold"/>
                <a:ea typeface="Canva Sans Bold"/>
                <a:cs typeface="Canva Sans Bold"/>
                <a:sym typeface="Canva Sans Bold"/>
              </a:rPr>
              <a:t>ČAS ZA RAZMISLEK: KAKŠEN JE NAJBOLJŠI NAČIN, DA PRENESETE VAŠE SPOROČILO?</a:t>
            </a:r>
            <a:endParaRPr lang="en-US" sz="1799" b="1" spc="-89" dirty="0">
              <a:solidFill>
                <a:srgbClr val="000000"/>
              </a:solidFill>
              <a:latin typeface="Canva Sans Bold"/>
              <a:ea typeface="Canva Sans Bold"/>
              <a:cs typeface="Canva Sans Bold"/>
              <a:sym typeface="Canva Sans Bold"/>
            </a:endParaRPr>
          </a:p>
          <a:p>
            <a:pPr marL="388618" lvl="1" indent="-194309" algn="just">
              <a:lnSpc>
                <a:spcPts val="3599"/>
              </a:lnSpc>
              <a:buFont typeface="Arial"/>
              <a:buChar char="•"/>
            </a:pPr>
            <a:r>
              <a:rPr lang="sl-SI" sz="1799" b="1" spc="-89" dirty="0">
                <a:solidFill>
                  <a:srgbClr val="000000"/>
                </a:solidFill>
                <a:latin typeface="Canva Sans Bold"/>
                <a:ea typeface="Canva Sans Bold"/>
                <a:cs typeface="Canva Sans Bold"/>
                <a:sym typeface="Canva Sans Bold"/>
              </a:rPr>
              <a:t>ORODJA ZA KOMUNIKACIJO</a:t>
            </a:r>
            <a:endParaRPr lang="en-US" sz="1799" b="1" spc="-89" dirty="0">
              <a:solidFill>
                <a:srgbClr val="000000"/>
              </a:solidFill>
              <a:latin typeface="Canva Sans Bold"/>
              <a:ea typeface="Canva Sans Bold"/>
              <a:cs typeface="Canva Sans Bold"/>
              <a:sym typeface="Canva Sans Bold"/>
            </a:endParaRPr>
          </a:p>
          <a:p>
            <a:pPr marL="388618" lvl="1" indent="-194309" algn="just">
              <a:lnSpc>
                <a:spcPts val="3599"/>
              </a:lnSpc>
              <a:buFont typeface="Arial"/>
              <a:buChar char="•"/>
            </a:pPr>
            <a:r>
              <a:rPr lang="sl-SI" sz="1799" b="1" spc="-89" dirty="0">
                <a:solidFill>
                  <a:srgbClr val="000000"/>
                </a:solidFill>
                <a:latin typeface="Canva Sans Bold"/>
                <a:ea typeface="Canva Sans Bold"/>
                <a:cs typeface="Canva Sans Bold"/>
                <a:sym typeface="Canva Sans Bold"/>
              </a:rPr>
              <a:t>CILJNO OBČINSTVO</a:t>
            </a:r>
            <a:endParaRPr lang="en-US" sz="1799" b="1" spc="-89" dirty="0">
              <a:solidFill>
                <a:srgbClr val="000000"/>
              </a:solidFill>
              <a:latin typeface="Canva Sans Bold"/>
              <a:ea typeface="Canva Sans Bold"/>
              <a:cs typeface="Canva Sans Bold"/>
              <a:sym typeface="Canva Sans Bold"/>
            </a:endParaRPr>
          </a:p>
          <a:p>
            <a:pPr algn="just">
              <a:lnSpc>
                <a:spcPts val="3599"/>
              </a:lnSpc>
            </a:pPr>
            <a:endParaRPr lang="en-US" sz="1799" b="1" spc="-89" dirty="0">
              <a:solidFill>
                <a:srgbClr val="000000"/>
              </a:solidFill>
              <a:latin typeface="Canva Sans Bold"/>
              <a:ea typeface="Canva Sans Bold"/>
              <a:cs typeface="Canva Sans Bold"/>
              <a:sym typeface="Canva Sans Bold"/>
            </a:endParaRPr>
          </a:p>
        </p:txBody>
      </p:sp>
      <p:sp>
        <p:nvSpPr>
          <p:cNvPr id="15" name="TextBox 15"/>
          <p:cNvSpPr txBox="1"/>
          <p:nvPr/>
        </p:nvSpPr>
        <p:spPr>
          <a:xfrm>
            <a:off x="7034945" y="9407855"/>
            <a:ext cx="4218109" cy="602986"/>
          </a:xfrm>
          <a:prstGeom prst="rect">
            <a:avLst/>
          </a:prstGeom>
        </p:spPr>
        <p:txBody>
          <a:bodyPr lIns="0" tIns="0" rIns="0" bIns="0" rtlCol="0" anchor="t">
            <a:spAutoFit/>
          </a:bodyPr>
          <a:lstStyle/>
          <a:p>
            <a:pPr marL="0" marR="0" lvl="0" indent="0" algn="ctr" rtl="0">
              <a:lnSpc>
                <a:spcPct val="139937"/>
              </a:lnSpc>
              <a:spcBef>
                <a:spcPts val="0"/>
              </a:spcBef>
              <a:spcAft>
                <a:spcPts val="0"/>
              </a:spcAft>
              <a:buNone/>
            </a:pPr>
            <a:r>
              <a:rPr lang="sl-SI" sz="964" dirty="0">
                <a:solidFill>
                  <a:srgbClr val="000000"/>
                </a:solidFill>
                <a:latin typeface="Arial"/>
                <a:ea typeface="Arial"/>
                <a:cs typeface="Arial"/>
                <a:sym typeface="Arial"/>
              </a:rPr>
              <a:t>ŠTEVILKA SPORAZUMA: 2023-1-DE04-KA220-YOU-000123686 </a:t>
            </a:r>
            <a:r>
              <a:rPr lang="sl-SI" sz="964" dirty="0"/>
              <a:t>PROGRAM</a:t>
            </a:r>
            <a:r>
              <a:rPr lang="sl-SI" sz="964" dirty="0">
                <a:solidFill>
                  <a:srgbClr val="000000"/>
                </a:solidFill>
                <a:latin typeface="Arial"/>
                <a:ea typeface="Arial"/>
                <a:cs typeface="Arial"/>
                <a:sym typeface="Arial"/>
              </a:rPr>
              <a:t>: ERASMUS+, KLJUČNI UKREP 2: SODELOVANJE MED ORGANIZACIJAMI IN INSTITUCIJAMI</a:t>
            </a:r>
            <a:endParaRPr lang="sl-SI" sz="1000" dirty="0"/>
          </a:p>
        </p:txBody>
      </p:sp>
      <p:sp>
        <p:nvSpPr>
          <p:cNvPr id="16" name="TextBox 16"/>
          <p:cNvSpPr txBox="1"/>
          <p:nvPr/>
        </p:nvSpPr>
        <p:spPr>
          <a:xfrm>
            <a:off x="5334000" y="835784"/>
            <a:ext cx="6663768" cy="600036"/>
          </a:xfrm>
          <a:prstGeom prst="rect">
            <a:avLst/>
          </a:prstGeom>
        </p:spPr>
        <p:txBody>
          <a:bodyPr wrap="square" lIns="0" tIns="0" rIns="0" bIns="0" rtlCol="0" anchor="t">
            <a:spAutoFit/>
          </a:bodyPr>
          <a:lstStyle/>
          <a:p>
            <a:pPr marL="0" lvl="0" indent="0" algn="ctr">
              <a:lnSpc>
                <a:spcPts val="5040"/>
              </a:lnSpc>
              <a:spcBef>
                <a:spcPct val="0"/>
              </a:spcBef>
            </a:pPr>
            <a:r>
              <a:rPr lang="sl-SI" sz="3600" b="1" dirty="0">
                <a:latin typeface="Canva Sans Bold"/>
                <a:ea typeface="Canva Sans Bold"/>
                <a:cs typeface="Canva Sans Bold"/>
                <a:sym typeface="Canva Sans Bold"/>
              </a:rPr>
              <a:t>VEŠČINE KOMUNICIRANJA</a:t>
            </a:r>
            <a:endParaRPr lang="en-US" sz="3600" b="1" dirty="0">
              <a:latin typeface="Canva Sans Bold"/>
              <a:ea typeface="Canva Sans Bold"/>
              <a:cs typeface="Canva Sans Bold"/>
              <a:sym typeface="Canva Sans Bold"/>
            </a:endParaRPr>
          </a:p>
        </p:txBody>
      </p:sp>
      <p:sp>
        <p:nvSpPr>
          <p:cNvPr id="17" name="TextBox 17"/>
          <p:cNvSpPr txBox="1"/>
          <p:nvPr/>
        </p:nvSpPr>
        <p:spPr>
          <a:xfrm>
            <a:off x="747907" y="3482499"/>
            <a:ext cx="14478000" cy="600036"/>
          </a:xfrm>
          <a:prstGeom prst="rect">
            <a:avLst/>
          </a:prstGeom>
        </p:spPr>
        <p:txBody>
          <a:bodyPr wrap="square" lIns="0" tIns="0" rIns="0" bIns="0" rtlCol="0" anchor="t">
            <a:spAutoFit/>
          </a:bodyPr>
          <a:lstStyle/>
          <a:p>
            <a:pPr marL="0" lvl="0" indent="0" algn="ctr">
              <a:lnSpc>
                <a:spcPts val="5040"/>
              </a:lnSpc>
              <a:spcBef>
                <a:spcPct val="0"/>
              </a:spcBef>
            </a:pPr>
            <a:r>
              <a:rPr lang="sl-SI" sz="3600" b="1" dirty="0">
                <a:solidFill>
                  <a:srgbClr val="9CF183"/>
                </a:solidFill>
                <a:latin typeface="Canva Sans Bold"/>
                <a:ea typeface="Canva Sans Bold"/>
                <a:cs typeface="Canva Sans Bold"/>
                <a:sym typeface="Canva Sans Bold"/>
              </a:rPr>
              <a:t>GOVORITE, DA BI BILI SLIŠANI, POSLUŠAJTE, DA BI RAZUMELI</a:t>
            </a:r>
            <a:endParaRPr lang="en-US" sz="3600" b="1" dirty="0">
              <a:solidFill>
                <a:srgbClr val="9CF183"/>
              </a:solidFill>
              <a:latin typeface="Canva Sans Bold"/>
              <a:ea typeface="Canva Sans Bold"/>
              <a:cs typeface="Canva Sans Bold"/>
              <a:sym typeface="Canva Sans Bold"/>
            </a:endParaRPr>
          </a:p>
        </p:txBody>
      </p:sp>
      <p:pic>
        <p:nvPicPr>
          <p:cNvPr id="18" name="Slika 17">
            <a:extLst>
              <a:ext uri="{FF2B5EF4-FFF2-40B4-BE49-F238E27FC236}">
                <a16:creationId xmlns:a16="http://schemas.microsoft.com/office/drawing/2014/main" id="{CD7DDBF2-7A37-CD37-0963-B5FAEC6AA127}"/>
              </a:ext>
            </a:extLst>
          </p:cNvPr>
          <p:cNvPicPr>
            <a:picLocks noChangeAspect="1"/>
          </p:cNvPicPr>
          <p:nvPr/>
        </p:nvPicPr>
        <p:blipFill>
          <a:blip r:embed="rId14"/>
          <a:stretch>
            <a:fillRect/>
          </a:stretch>
        </p:blipFill>
        <p:spPr>
          <a:xfrm>
            <a:off x="15654531" y="9326878"/>
            <a:ext cx="2309858" cy="5944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3"/>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4"/>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5"/>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6"/>
            <a:stretch>
              <a:fillRect/>
            </a:stretch>
          </a:blipFill>
        </p:spPr>
        <p:txBody>
          <a:bodyPr/>
          <a:lstStyle/>
          <a:p>
            <a:endParaRPr lang="sl-SI"/>
          </a:p>
        </p:txBody>
      </p:sp>
      <p:sp>
        <p:nvSpPr>
          <p:cNvPr id="6" name="Freeform 6"/>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7"/>
            <a:stretch>
              <a:fillRect l="-17494" r="-17494"/>
            </a:stretch>
          </a:blipFill>
        </p:spPr>
        <p:txBody>
          <a:bodyPr/>
          <a:lstStyle/>
          <a:p>
            <a:endParaRPr lang="sl-SI"/>
          </a:p>
        </p:txBody>
      </p:sp>
      <p:sp>
        <p:nvSpPr>
          <p:cNvPr id="7" name="Freeform 7"/>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8"/>
            <a:stretch>
              <a:fillRect r="-106795"/>
            </a:stretch>
          </a:blipFill>
        </p:spPr>
        <p:txBody>
          <a:bodyPr/>
          <a:lstStyle/>
          <a:p>
            <a:endParaRPr lang="sl-SI"/>
          </a:p>
        </p:txBody>
      </p:sp>
      <p:sp>
        <p:nvSpPr>
          <p:cNvPr id="8" name="Freeform 8"/>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9"/>
            <a:stretch>
              <a:fillRect/>
            </a:stretch>
          </a:blipFill>
        </p:spPr>
        <p:txBody>
          <a:bodyPr/>
          <a:lstStyle/>
          <a:p>
            <a:endParaRPr lang="sl-SI"/>
          </a:p>
        </p:txBody>
      </p:sp>
      <p:sp>
        <p:nvSpPr>
          <p:cNvPr id="9" name="Freeform 9"/>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sl-SI"/>
          </a:p>
        </p:txBody>
      </p:sp>
      <p:sp>
        <p:nvSpPr>
          <p:cNvPr id="10" name="Freeform 10"/>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9"/>
            <a:stretch>
              <a:fillRect/>
            </a:stretch>
          </a:blipFill>
        </p:spPr>
        <p:txBody>
          <a:bodyPr/>
          <a:lstStyle/>
          <a:p>
            <a:endParaRPr lang="sl-SI"/>
          </a:p>
        </p:txBody>
      </p:sp>
      <p:sp>
        <p:nvSpPr>
          <p:cNvPr id="12" name="TextBox 12"/>
          <p:cNvSpPr txBox="1"/>
          <p:nvPr/>
        </p:nvSpPr>
        <p:spPr>
          <a:xfrm>
            <a:off x="847664" y="4175232"/>
            <a:ext cx="14891529" cy="5022465"/>
          </a:xfrm>
          <a:prstGeom prst="rect">
            <a:avLst/>
          </a:prstGeom>
        </p:spPr>
        <p:txBody>
          <a:bodyPr lIns="0" tIns="0" rIns="0" bIns="0" rtlCol="0" anchor="t">
            <a:spAutoFit/>
          </a:bodyPr>
          <a:lstStyle/>
          <a:p>
            <a:pPr algn="ctr">
              <a:lnSpc>
                <a:spcPts val="3599"/>
              </a:lnSpc>
            </a:pPr>
            <a:r>
              <a:rPr lang="sl-SI" sz="1799" b="1" spc="-89" dirty="0">
                <a:solidFill>
                  <a:srgbClr val="000000"/>
                </a:solidFill>
                <a:latin typeface="Canva Sans Bold"/>
                <a:ea typeface="Canva Sans Bold"/>
                <a:cs typeface="Canva Sans Bold"/>
                <a:sym typeface="Canva Sans Bold"/>
              </a:rPr>
              <a:t>AKTIVNOST: </a:t>
            </a:r>
            <a:r>
              <a:rPr lang="en-US" sz="1799" b="1" spc="-89" dirty="0">
                <a:solidFill>
                  <a:srgbClr val="000000"/>
                </a:solidFill>
                <a:latin typeface="Canva Sans Bold"/>
                <a:ea typeface="Canva Sans Bold"/>
                <a:cs typeface="Canva Sans Bold"/>
                <a:sym typeface="Canva Sans Bold"/>
              </a:rPr>
              <a:t>OPIŠITE TA  PREDMET V ENEM STAVKU NA JASEN IN JEDRNAT NAČIN.</a:t>
            </a:r>
          </a:p>
          <a:p>
            <a:pPr algn="just">
              <a:lnSpc>
                <a:spcPts val="3599"/>
              </a:lnSpc>
            </a:pPr>
            <a:endParaRPr lang="en-US" sz="1799" b="1" spc="-89" dirty="0">
              <a:solidFill>
                <a:srgbClr val="000000"/>
              </a:solidFill>
              <a:latin typeface="Canva Sans Bold"/>
              <a:ea typeface="Canva Sans Bold"/>
              <a:cs typeface="Canva Sans Bold"/>
              <a:sym typeface="Canva Sans Bold"/>
            </a:endParaRPr>
          </a:p>
          <a:p>
            <a:pPr algn="just">
              <a:lnSpc>
                <a:spcPts val="3599"/>
              </a:lnSpc>
            </a:pPr>
            <a:endParaRPr lang="en-US" sz="1799" b="1" spc="-89" dirty="0">
              <a:solidFill>
                <a:srgbClr val="000000"/>
              </a:solidFill>
              <a:latin typeface="Canva Sans Bold"/>
              <a:ea typeface="Canva Sans Bold"/>
              <a:cs typeface="Canva Sans Bold"/>
              <a:sym typeface="Canva Sans Bold"/>
            </a:endParaRPr>
          </a:p>
          <a:p>
            <a:pPr algn="just">
              <a:lnSpc>
                <a:spcPts val="3599"/>
              </a:lnSpc>
            </a:pPr>
            <a:endParaRPr lang="en-US" sz="1799" b="1" spc="-89" dirty="0">
              <a:solidFill>
                <a:srgbClr val="000000"/>
              </a:solidFill>
              <a:latin typeface="Canva Sans Bold"/>
              <a:ea typeface="Canva Sans Bold"/>
              <a:cs typeface="Canva Sans Bold"/>
              <a:sym typeface="Canva Sans Bold"/>
            </a:endParaRPr>
          </a:p>
          <a:p>
            <a:pPr algn="just">
              <a:lnSpc>
                <a:spcPts val="3599"/>
              </a:lnSpc>
            </a:pPr>
            <a:endParaRPr lang="en-US" sz="1799" b="1" spc="-89" dirty="0">
              <a:solidFill>
                <a:srgbClr val="000000"/>
              </a:solidFill>
              <a:latin typeface="Canva Sans Bold"/>
              <a:ea typeface="Canva Sans Bold"/>
              <a:cs typeface="Canva Sans Bold"/>
              <a:sym typeface="Canva Sans Bold"/>
            </a:endParaRPr>
          </a:p>
          <a:p>
            <a:pPr algn="just">
              <a:lnSpc>
                <a:spcPts val="3599"/>
              </a:lnSpc>
            </a:pPr>
            <a:endParaRPr lang="en-US" sz="1799" b="1" spc="-89" dirty="0">
              <a:solidFill>
                <a:srgbClr val="000000"/>
              </a:solidFill>
              <a:latin typeface="Canva Sans Bold"/>
              <a:ea typeface="Canva Sans Bold"/>
              <a:cs typeface="Canva Sans Bold"/>
              <a:sym typeface="Canva Sans Bold"/>
            </a:endParaRPr>
          </a:p>
          <a:p>
            <a:pPr algn="just">
              <a:lnSpc>
                <a:spcPts val="3599"/>
              </a:lnSpc>
            </a:pPr>
            <a:endParaRPr lang="en-US" sz="1799" b="1" spc="-89" dirty="0">
              <a:solidFill>
                <a:srgbClr val="000000"/>
              </a:solidFill>
              <a:latin typeface="Canva Sans Bold"/>
              <a:ea typeface="Canva Sans Bold"/>
              <a:cs typeface="Canva Sans Bold"/>
              <a:sym typeface="Canva Sans Bold"/>
            </a:endParaRPr>
          </a:p>
          <a:p>
            <a:pPr algn="ctr">
              <a:lnSpc>
                <a:spcPts val="3599"/>
              </a:lnSpc>
            </a:pPr>
            <a:endParaRPr lang="sl-SI" sz="1799" b="1" spc="-89" dirty="0">
              <a:solidFill>
                <a:srgbClr val="EB1A35"/>
              </a:solidFill>
              <a:latin typeface="Canva Sans Bold"/>
              <a:ea typeface="Canva Sans Bold"/>
              <a:cs typeface="Canva Sans Bold"/>
              <a:sym typeface="Canva Sans Bold"/>
            </a:endParaRPr>
          </a:p>
          <a:p>
            <a:pPr algn="ctr">
              <a:lnSpc>
                <a:spcPts val="3599"/>
              </a:lnSpc>
            </a:pPr>
            <a:r>
              <a:rPr lang="sl-SI" sz="1799" b="1" spc="-89" dirty="0">
                <a:solidFill>
                  <a:srgbClr val="EB1A35"/>
                </a:solidFill>
                <a:latin typeface="Canva Sans Bold"/>
                <a:ea typeface="Canva Sans Bold"/>
                <a:cs typeface="Canva Sans Bold"/>
                <a:sym typeface="Canva Sans Bold"/>
              </a:rPr>
              <a:t>PREPOVEDANE BESEDE</a:t>
            </a:r>
            <a:r>
              <a:rPr lang="en-US" sz="1799" b="1" spc="-89" dirty="0">
                <a:solidFill>
                  <a:srgbClr val="EB1A35"/>
                </a:solidFill>
                <a:latin typeface="Canva Sans Bold"/>
                <a:ea typeface="Canva Sans Bold"/>
                <a:cs typeface="Canva Sans Bold"/>
                <a:sym typeface="Canva Sans Bold"/>
              </a:rPr>
              <a:t>: </a:t>
            </a:r>
            <a:r>
              <a:rPr lang="sl-SI" sz="1799" b="1" spc="-89" dirty="0">
                <a:solidFill>
                  <a:srgbClr val="EB1A35"/>
                </a:solidFill>
                <a:latin typeface="Canva Sans Bold"/>
                <a:ea typeface="Canva Sans Bold"/>
                <a:cs typeface="Canva Sans Bold"/>
                <a:sym typeface="Canva Sans Bold"/>
              </a:rPr>
              <a:t>ŠČETKA</a:t>
            </a:r>
            <a:r>
              <a:rPr lang="en-US" sz="1799" b="1" spc="-89" dirty="0">
                <a:solidFill>
                  <a:srgbClr val="EB1A35"/>
                </a:solidFill>
                <a:latin typeface="Canva Sans Bold"/>
                <a:ea typeface="Canva Sans Bold"/>
                <a:cs typeface="Canva Sans Bold"/>
                <a:sym typeface="Canva Sans Bold"/>
              </a:rPr>
              <a:t>, </a:t>
            </a:r>
            <a:r>
              <a:rPr lang="sl-SI" sz="1799" b="1" spc="-89" dirty="0">
                <a:solidFill>
                  <a:srgbClr val="EB1A35"/>
                </a:solidFill>
                <a:latin typeface="Canva Sans Bold"/>
                <a:ea typeface="Canva Sans Bold"/>
                <a:cs typeface="Canva Sans Bold"/>
                <a:sym typeface="Canva Sans Bold"/>
              </a:rPr>
              <a:t>ZOBJE</a:t>
            </a:r>
            <a:r>
              <a:rPr lang="en-US" sz="1799" b="1" spc="-89" dirty="0">
                <a:solidFill>
                  <a:srgbClr val="EB1A35"/>
                </a:solidFill>
                <a:latin typeface="Canva Sans Bold"/>
                <a:ea typeface="Canva Sans Bold"/>
                <a:cs typeface="Canva Sans Bold"/>
                <a:sym typeface="Canva Sans Bold"/>
              </a:rPr>
              <a:t>, </a:t>
            </a:r>
            <a:r>
              <a:rPr lang="sl-SI" sz="1799" b="1" spc="-89" dirty="0">
                <a:solidFill>
                  <a:srgbClr val="EB1A35"/>
                </a:solidFill>
                <a:latin typeface="Canva Sans Bold"/>
                <a:ea typeface="Canva Sans Bold"/>
                <a:cs typeface="Canva Sans Bold"/>
                <a:sym typeface="Canva Sans Bold"/>
              </a:rPr>
              <a:t>USTA</a:t>
            </a:r>
            <a:r>
              <a:rPr lang="en-US" sz="1799" b="1" spc="-89" dirty="0">
                <a:solidFill>
                  <a:srgbClr val="EB1A35"/>
                </a:solidFill>
                <a:latin typeface="Canva Sans Bold"/>
                <a:ea typeface="Canva Sans Bold"/>
                <a:cs typeface="Canva Sans Bold"/>
                <a:sym typeface="Canva Sans Bold"/>
              </a:rPr>
              <a:t>, </a:t>
            </a:r>
            <a:r>
              <a:rPr lang="sl-SI" sz="1799" b="1" spc="-89" dirty="0">
                <a:solidFill>
                  <a:srgbClr val="EB1A35"/>
                </a:solidFill>
                <a:latin typeface="Canva Sans Bold"/>
                <a:ea typeface="Canva Sans Bold"/>
                <a:cs typeface="Canva Sans Bold"/>
                <a:sym typeface="Canva Sans Bold"/>
              </a:rPr>
              <a:t>ČISTO</a:t>
            </a:r>
            <a:r>
              <a:rPr lang="en-US" sz="1799" b="1" spc="-89" dirty="0">
                <a:solidFill>
                  <a:srgbClr val="EB1A35"/>
                </a:solidFill>
                <a:latin typeface="Canva Sans Bold"/>
                <a:ea typeface="Canva Sans Bold"/>
                <a:cs typeface="Canva Sans Bold"/>
                <a:sym typeface="Canva Sans Bold"/>
              </a:rPr>
              <a:t>, </a:t>
            </a:r>
            <a:r>
              <a:rPr lang="sl-SI" sz="1799" b="1" spc="-89" dirty="0">
                <a:solidFill>
                  <a:srgbClr val="EB1A35"/>
                </a:solidFill>
                <a:latin typeface="Canva Sans Bold"/>
                <a:ea typeface="Canva Sans Bold"/>
                <a:cs typeface="Canva Sans Bold"/>
                <a:sym typeface="Canva Sans Bold"/>
              </a:rPr>
              <a:t>PASTA</a:t>
            </a:r>
            <a:endParaRPr lang="en-US" sz="1799" b="1" spc="-89" dirty="0">
              <a:solidFill>
                <a:srgbClr val="EB1A35"/>
              </a:solidFill>
              <a:latin typeface="Canva Sans Bold"/>
              <a:ea typeface="Canva Sans Bold"/>
              <a:cs typeface="Canva Sans Bold"/>
              <a:sym typeface="Canva Sans Bold"/>
            </a:endParaRPr>
          </a:p>
          <a:p>
            <a:pPr algn="just">
              <a:lnSpc>
                <a:spcPts val="3599"/>
              </a:lnSpc>
            </a:pPr>
            <a:endParaRPr lang="en-US" sz="1799" b="1" spc="-89" dirty="0">
              <a:solidFill>
                <a:srgbClr val="EB1A35"/>
              </a:solidFill>
              <a:latin typeface="Canva Sans Bold"/>
              <a:ea typeface="Canva Sans Bold"/>
              <a:cs typeface="Canva Sans Bold"/>
              <a:sym typeface="Canva Sans Bold"/>
            </a:endParaRPr>
          </a:p>
          <a:p>
            <a:pPr algn="just">
              <a:lnSpc>
                <a:spcPts val="3599"/>
              </a:lnSpc>
            </a:pPr>
            <a:endParaRPr lang="en-US" sz="1799" b="1" spc="-89" dirty="0">
              <a:solidFill>
                <a:srgbClr val="EB1A35"/>
              </a:solidFill>
              <a:latin typeface="Canva Sans Bold"/>
              <a:ea typeface="Canva Sans Bold"/>
              <a:cs typeface="Canva Sans Bold"/>
              <a:sym typeface="Canva Sans Bold"/>
            </a:endParaRPr>
          </a:p>
        </p:txBody>
      </p:sp>
      <p:sp>
        <p:nvSpPr>
          <p:cNvPr id="13" name="Freeform 13"/>
          <p:cNvSpPr/>
          <p:nvPr/>
        </p:nvSpPr>
        <p:spPr>
          <a:xfrm>
            <a:off x="6798705" y="4847086"/>
            <a:ext cx="3635947" cy="2722415"/>
          </a:xfrm>
          <a:custGeom>
            <a:avLst/>
            <a:gdLst/>
            <a:ahLst/>
            <a:cxnLst/>
            <a:rect l="l" t="t" r="r" b="b"/>
            <a:pathLst>
              <a:path w="3635947" h="2722415">
                <a:moveTo>
                  <a:pt x="0" y="0"/>
                </a:moveTo>
                <a:lnTo>
                  <a:pt x="3635947" y="0"/>
                </a:lnTo>
                <a:lnTo>
                  <a:pt x="3635947" y="2722416"/>
                </a:lnTo>
                <a:lnTo>
                  <a:pt x="0" y="27224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sl-SI"/>
          </a:p>
        </p:txBody>
      </p:sp>
      <p:sp>
        <p:nvSpPr>
          <p:cNvPr id="15" name="TextBox 15"/>
          <p:cNvSpPr txBox="1"/>
          <p:nvPr/>
        </p:nvSpPr>
        <p:spPr>
          <a:xfrm>
            <a:off x="7034945" y="9407855"/>
            <a:ext cx="4218109" cy="602986"/>
          </a:xfrm>
          <a:prstGeom prst="rect">
            <a:avLst/>
          </a:prstGeom>
        </p:spPr>
        <p:txBody>
          <a:bodyPr lIns="0" tIns="0" rIns="0" bIns="0" rtlCol="0" anchor="t">
            <a:spAutoFit/>
          </a:bodyPr>
          <a:lstStyle/>
          <a:p>
            <a:pPr marL="0" marR="0" lvl="0" indent="0" algn="ctr" rtl="0">
              <a:lnSpc>
                <a:spcPct val="139937"/>
              </a:lnSpc>
              <a:spcBef>
                <a:spcPts val="0"/>
              </a:spcBef>
              <a:spcAft>
                <a:spcPts val="0"/>
              </a:spcAft>
              <a:buNone/>
            </a:pPr>
            <a:r>
              <a:rPr lang="sl-SI" sz="964" dirty="0">
                <a:solidFill>
                  <a:srgbClr val="000000"/>
                </a:solidFill>
                <a:latin typeface="Arial"/>
                <a:ea typeface="Arial"/>
                <a:cs typeface="Arial"/>
                <a:sym typeface="Arial"/>
              </a:rPr>
              <a:t>ŠTEVILKA SPORAZUMA: 2023-1-DE04-KA220-YOU-000123686 </a:t>
            </a:r>
            <a:r>
              <a:rPr lang="sl-SI" sz="964" dirty="0"/>
              <a:t>PROGRAM</a:t>
            </a:r>
            <a:r>
              <a:rPr lang="sl-SI" sz="964" dirty="0">
                <a:solidFill>
                  <a:srgbClr val="000000"/>
                </a:solidFill>
                <a:latin typeface="Arial"/>
                <a:ea typeface="Arial"/>
                <a:cs typeface="Arial"/>
                <a:sym typeface="Arial"/>
              </a:rPr>
              <a:t>: ERASMUS+, KLJUČNI UKREP 2: SODELOVANJE MED ORGANIZACIJAMI IN INSTITUCIJAMI</a:t>
            </a:r>
            <a:endParaRPr lang="sl-SI" sz="1000" dirty="0"/>
          </a:p>
        </p:txBody>
      </p:sp>
      <p:sp>
        <p:nvSpPr>
          <p:cNvPr id="16" name="TextBox 16"/>
          <p:cNvSpPr txBox="1"/>
          <p:nvPr/>
        </p:nvSpPr>
        <p:spPr>
          <a:xfrm>
            <a:off x="5591968" y="789285"/>
            <a:ext cx="6049420" cy="600036"/>
          </a:xfrm>
          <a:prstGeom prst="rect">
            <a:avLst/>
          </a:prstGeom>
        </p:spPr>
        <p:txBody>
          <a:bodyPr wrap="square" lIns="0" tIns="0" rIns="0" bIns="0" rtlCol="0" anchor="t">
            <a:spAutoFit/>
          </a:bodyPr>
          <a:lstStyle/>
          <a:p>
            <a:pPr marL="0" lvl="0" indent="0" algn="ctr">
              <a:lnSpc>
                <a:spcPts val="5040"/>
              </a:lnSpc>
              <a:spcBef>
                <a:spcPct val="0"/>
              </a:spcBef>
            </a:pPr>
            <a:r>
              <a:rPr lang="sl-SI" sz="3600" b="1" dirty="0">
                <a:latin typeface="Canva Sans Bold"/>
                <a:ea typeface="Canva Sans Bold"/>
                <a:cs typeface="Canva Sans Bold"/>
                <a:sym typeface="Canva Sans Bold"/>
              </a:rPr>
              <a:t>VEŠČINE KOMUNICIRANJA</a:t>
            </a:r>
            <a:endParaRPr lang="en-US" sz="3600" b="1" dirty="0">
              <a:latin typeface="Canva Sans Bold"/>
              <a:ea typeface="Canva Sans Bold"/>
              <a:cs typeface="Canva Sans Bold"/>
              <a:sym typeface="Canva Sans Bold"/>
            </a:endParaRPr>
          </a:p>
        </p:txBody>
      </p:sp>
      <p:sp>
        <p:nvSpPr>
          <p:cNvPr id="17" name="TextBox 17"/>
          <p:cNvSpPr txBox="1"/>
          <p:nvPr/>
        </p:nvSpPr>
        <p:spPr>
          <a:xfrm>
            <a:off x="2028907" y="3334162"/>
            <a:ext cx="14230184" cy="600036"/>
          </a:xfrm>
          <a:prstGeom prst="rect">
            <a:avLst/>
          </a:prstGeom>
        </p:spPr>
        <p:txBody>
          <a:bodyPr wrap="square" lIns="0" tIns="0" rIns="0" bIns="0" rtlCol="0" anchor="t">
            <a:spAutoFit/>
          </a:bodyPr>
          <a:lstStyle/>
          <a:p>
            <a:pPr marL="0" lvl="0" indent="0" algn="ctr">
              <a:lnSpc>
                <a:spcPts val="5040"/>
              </a:lnSpc>
              <a:spcBef>
                <a:spcPct val="0"/>
              </a:spcBef>
            </a:pPr>
            <a:r>
              <a:rPr lang="sl-SI" sz="3600" b="1" dirty="0">
                <a:solidFill>
                  <a:srgbClr val="9CF183"/>
                </a:solidFill>
                <a:latin typeface="Canva Sans Bold"/>
                <a:ea typeface="Canva Sans Bold"/>
                <a:cs typeface="Canva Sans Bold"/>
                <a:sym typeface="Canva Sans Bold"/>
              </a:rPr>
              <a:t>GOVORITE, DA BI BILI SLIŠANI, POSLUŠAJTE, DA BI RAZUMELI</a:t>
            </a:r>
            <a:endParaRPr lang="en-US" sz="3600" b="1" dirty="0">
              <a:solidFill>
                <a:srgbClr val="9CF183"/>
              </a:solidFill>
              <a:latin typeface="Canva Sans Bold"/>
              <a:ea typeface="Canva Sans Bold"/>
              <a:cs typeface="Canva Sans Bold"/>
              <a:sym typeface="Canva Sans Bold"/>
            </a:endParaRPr>
          </a:p>
        </p:txBody>
      </p:sp>
      <p:pic>
        <p:nvPicPr>
          <p:cNvPr id="18" name="Slika 17">
            <a:extLst>
              <a:ext uri="{FF2B5EF4-FFF2-40B4-BE49-F238E27FC236}">
                <a16:creationId xmlns:a16="http://schemas.microsoft.com/office/drawing/2014/main" id="{D80F428F-C59E-8D40-734A-259E8AD7BA28}"/>
              </a:ext>
            </a:extLst>
          </p:cNvPr>
          <p:cNvPicPr>
            <a:picLocks noChangeAspect="1"/>
          </p:cNvPicPr>
          <p:nvPr/>
        </p:nvPicPr>
        <p:blipFill>
          <a:blip r:embed="rId14"/>
          <a:stretch>
            <a:fillRect/>
          </a:stretch>
        </p:blipFill>
        <p:spPr>
          <a:xfrm>
            <a:off x="15654531" y="9326878"/>
            <a:ext cx="2309858" cy="5944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4"/>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5"/>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6"/>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7"/>
            <a:stretch>
              <a:fillRect/>
            </a:stretch>
          </a:blipFill>
        </p:spPr>
        <p:txBody>
          <a:bodyPr/>
          <a:lstStyle/>
          <a:p>
            <a:endParaRPr lang="sl-SI"/>
          </a:p>
        </p:txBody>
      </p:sp>
      <p:sp>
        <p:nvSpPr>
          <p:cNvPr id="6" name="Freeform 6"/>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8"/>
            <a:stretch>
              <a:fillRect l="-17494" r="-17494"/>
            </a:stretch>
          </a:blipFill>
        </p:spPr>
        <p:txBody>
          <a:bodyPr/>
          <a:lstStyle/>
          <a:p>
            <a:endParaRPr lang="sl-SI"/>
          </a:p>
        </p:txBody>
      </p:sp>
      <p:sp>
        <p:nvSpPr>
          <p:cNvPr id="7" name="Freeform 7"/>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9"/>
            <a:stretch>
              <a:fillRect r="-106795"/>
            </a:stretch>
          </a:blipFill>
        </p:spPr>
        <p:txBody>
          <a:bodyPr/>
          <a:lstStyle/>
          <a:p>
            <a:endParaRPr lang="sl-SI"/>
          </a:p>
        </p:txBody>
      </p:sp>
      <p:sp>
        <p:nvSpPr>
          <p:cNvPr id="8" name="Freeform 8"/>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10"/>
            <a:stretch>
              <a:fillRect/>
            </a:stretch>
          </a:blipFill>
        </p:spPr>
        <p:txBody>
          <a:bodyPr/>
          <a:lstStyle/>
          <a:p>
            <a:endParaRPr lang="sl-SI"/>
          </a:p>
        </p:txBody>
      </p:sp>
      <p:sp>
        <p:nvSpPr>
          <p:cNvPr id="9" name="Freeform 9"/>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sl-SI"/>
          </a:p>
        </p:txBody>
      </p:sp>
      <p:sp>
        <p:nvSpPr>
          <p:cNvPr id="10" name="Freeform 10"/>
          <p:cNvSpPr/>
          <p:nvPr/>
        </p:nvSpPr>
        <p:spPr>
          <a:xfrm rot="-5400000">
            <a:off x="13359863" y="4489799"/>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10"/>
            <a:stretch>
              <a:fillRect/>
            </a:stretch>
          </a:blipFill>
        </p:spPr>
        <p:txBody>
          <a:bodyPr/>
          <a:lstStyle/>
          <a:p>
            <a:endParaRPr lang="sl-SI"/>
          </a:p>
        </p:txBody>
      </p:sp>
      <p:sp>
        <p:nvSpPr>
          <p:cNvPr id="12" name="Freeform 12"/>
          <p:cNvSpPr/>
          <p:nvPr/>
        </p:nvSpPr>
        <p:spPr>
          <a:xfrm>
            <a:off x="10791970" y="3873398"/>
            <a:ext cx="3831908" cy="4114800"/>
          </a:xfrm>
          <a:custGeom>
            <a:avLst/>
            <a:gdLst/>
            <a:ahLst/>
            <a:cxnLst/>
            <a:rect l="l" t="t" r="r" b="b"/>
            <a:pathLst>
              <a:path w="3831908" h="4114800">
                <a:moveTo>
                  <a:pt x="0" y="0"/>
                </a:moveTo>
                <a:lnTo>
                  <a:pt x="3831908" y="0"/>
                </a:lnTo>
                <a:lnTo>
                  <a:pt x="383190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sl-SI"/>
          </a:p>
        </p:txBody>
      </p:sp>
      <p:sp>
        <p:nvSpPr>
          <p:cNvPr id="13" name="TextBox 13"/>
          <p:cNvSpPr txBox="1"/>
          <p:nvPr/>
        </p:nvSpPr>
        <p:spPr>
          <a:xfrm>
            <a:off x="847664" y="4423280"/>
            <a:ext cx="14891529" cy="2714141"/>
          </a:xfrm>
          <a:prstGeom prst="rect">
            <a:avLst/>
          </a:prstGeom>
        </p:spPr>
        <p:txBody>
          <a:bodyPr lIns="0" tIns="0" rIns="0" bIns="0" rtlCol="0" anchor="t">
            <a:spAutoFit/>
          </a:bodyPr>
          <a:lstStyle/>
          <a:p>
            <a:pPr marL="388618" lvl="1" indent="-194309" algn="just">
              <a:lnSpc>
                <a:spcPts val="3599"/>
              </a:lnSpc>
              <a:buFont typeface="Arial"/>
              <a:buChar char="•"/>
            </a:pPr>
            <a:r>
              <a:rPr lang="sl-SI" sz="1799" b="1" spc="-89" dirty="0">
                <a:solidFill>
                  <a:srgbClr val="000000"/>
                </a:solidFill>
                <a:latin typeface="Canva Sans Bold"/>
                <a:ea typeface="Canva Sans Bold"/>
                <a:cs typeface="Canva Sans Bold"/>
                <a:sym typeface="Canva Sans Bold"/>
              </a:rPr>
              <a:t>DEFINICIJA PROBLEMA</a:t>
            </a:r>
            <a:endParaRPr lang="en-US" sz="1799" b="1" spc="-89" dirty="0">
              <a:solidFill>
                <a:srgbClr val="000000"/>
              </a:solidFill>
              <a:latin typeface="Canva Sans Bold"/>
              <a:ea typeface="Canva Sans Bold"/>
              <a:cs typeface="Canva Sans Bold"/>
              <a:sym typeface="Canva Sans Bold"/>
            </a:endParaRPr>
          </a:p>
          <a:p>
            <a:pPr marL="388618" lvl="1" indent="-194309" algn="just">
              <a:lnSpc>
                <a:spcPts val="3599"/>
              </a:lnSpc>
              <a:buFont typeface="Arial"/>
              <a:buChar char="•"/>
            </a:pPr>
            <a:r>
              <a:rPr lang="sl-SI" sz="1799" b="1" spc="-89" dirty="0">
                <a:solidFill>
                  <a:srgbClr val="000000"/>
                </a:solidFill>
                <a:latin typeface="Canva Sans Bold"/>
                <a:ea typeface="Canva Sans Bold"/>
                <a:cs typeface="Canva Sans Bold"/>
                <a:sym typeface="Canva Sans Bold"/>
              </a:rPr>
              <a:t>VIHARJENJE MOŽGANOV (angl. BRAINSTORMING)</a:t>
            </a:r>
            <a:endParaRPr lang="en-US" sz="1799" b="1" spc="-89" dirty="0">
              <a:solidFill>
                <a:srgbClr val="000000"/>
              </a:solidFill>
              <a:latin typeface="Canva Sans Bold"/>
              <a:ea typeface="Canva Sans Bold"/>
              <a:cs typeface="Canva Sans Bold"/>
              <a:sym typeface="Canva Sans Bold"/>
            </a:endParaRPr>
          </a:p>
          <a:p>
            <a:pPr marL="388618" lvl="1" indent="-194309" algn="just">
              <a:lnSpc>
                <a:spcPts val="3599"/>
              </a:lnSpc>
              <a:buFont typeface="Arial"/>
              <a:buChar char="•"/>
            </a:pPr>
            <a:r>
              <a:rPr lang="sl-SI" sz="1799" b="1" spc="-89" dirty="0">
                <a:solidFill>
                  <a:srgbClr val="000000"/>
                </a:solidFill>
                <a:latin typeface="Canva Sans Bold"/>
                <a:ea typeface="Canva Sans Bold"/>
                <a:cs typeface="Canva Sans Bold"/>
                <a:sym typeface="Canva Sans Bold"/>
              </a:rPr>
              <a:t>RAZČLENITEV PROBLEMA NA MAJHNE KORAKE</a:t>
            </a:r>
            <a:endParaRPr lang="en-US" sz="1799" b="1" spc="-89" dirty="0">
              <a:solidFill>
                <a:srgbClr val="000000"/>
              </a:solidFill>
              <a:latin typeface="Canva Sans Bold"/>
              <a:ea typeface="Canva Sans Bold"/>
              <a:cs typeface="Canva Sans Bold"/>
              <a:sym typeface="Canva Sans Bold"/>
            </a:endParaRPr>
          </a:p>
          <a:p>
            <a:pPr marL="388618" lvl="1" indent="-194309" algn="just">
              <a:lnSpc>
                <a:spcPts val="3599"/>
              </a:lnSpc>
              <a:buFont typeface="Arial"/>
              <a:buChar char="•"/>
            </a:pPr>
            <a:r>
              <a:rPr lang="sl-SI" sz="1799" b="1" spc="-89" dirty="0">
                <a:solidFill>
                  <a:srgbClr val="000000"/>
                </a:solidFill>
                <a:latin typeface="Canva Sans Bold"/>
                <a:ea typeface="Canva Sans Bold"/>
                <a:cs typeface="Canva Sans Bold"/>
                <a:sym typeface="Canva Sans Bold"/>
              </a:rPr>
              <a:t>USTVARJALNO RAZMIŠLJANJE IN IZNAJDLJIVOST</a:t>
            </a:r>
            <a:endParaRPr lang="en-US" sz="1799" b="1" spc="-89" dirty="0">
              <a:solidFill>
                <a:srgbClr val="000000"/>
              </a:solidFill>
              <a:latin typeface="Canva Sans Bold"/>
              <a:ea typeface="Canva Sans Bold"/>
              <a:cs typeface="Canva Sans Bold"/>
              <a:sym typeface="Canva Sans Bold"/>
            </a:endParaRPr>
          </a:p>
          <a:p>
            <a:pPr marL="388618" lvl="1" indent="-194309" algn="just">
              <a:lnSpc>
                <a:spcPts val="3599"/>
              </a:lnSpc>
              <a:buFont typeface="Arial"/>
              <a:buChar char="•"/>
            </a:pPr>
            <a:r>
              <a:rPr lang="sl-SI" sz="1799" b="1" spc="-89" dirty="0">
                <a:solidFill>
                  <a:srgbClr val="000000"/>
                </a:solidFill>
                <a:latin typeface="Canva Sans Bold"/>
                <a:ea typeface="Canva Sans Bold"/>
                <a:cs typeface="Canva Sans Bold"/>
                <a:sym typeface="Canva Sans Bold"/>
              </a:rPr>
              <a:t>SODELOVANJE PRI ISKANJU REŠITEV</a:t>
            </a:r>
            <a:endParaRPr lang="en-US" sz="1799" b="1" spc="-89" dirty="0">
              <a:solidFill>
                <a:srgbClr val="000000"/>
              </a:solidFill>
              <a:latin typeface="Canva Sans Bold"/>
              <a:ea typeface="Canva Sans Bold"/>
              <a:cs typeface="Canva Sans Bold"/>
              <a:sym typeface="Canva Sans Bold"/>
            </a:endParaRPr>
          </a:p>
          <a:p>
            <a:pPr algn="just">
              <a:lnSpc>
                <a:spcPts val="3599"/>
              </a:lnSpc>
            </a:pPr>
            <a:endParaRPr lang="en-US" sz="1799" b="1" spc="-89" dirty="0">
              <a:solidFill>
                <a:srgbClr val="000000"/>
              </a:solidFill>
              <a:latin typeface="Canva Sans Bold"/>
              <a:ea typeface="Canva Sans Bold"/>
              <a:cs typeface="Canva Sans Bold"/>
              <a:sym typeface="Canva Sans Bold"/>
            </a:endParaRPr>
          </a:p>
        </p:txBody>
      </p:sp>
      <p:sp>
        <p:nvSpPr>
          <p:cNvPr id="14" name="Freeform 14"/>
          <p:cNvSpPr/>
          <p:nvPr/>
        </p:nvSpPr>
        <p:spPr>
          <a:xfrm rot="5400000">
            <a:off x="15075782" y="4031986"/>
            <a:ext cx="597098" cy="338551"/>
          </a:xfrm>
          <a:custGeom>
            <a:avLst/>
            <a:gdLst/>
            <a:ahLst/>
            <a:cxnLst/>
            <a:rect l="l" t="t" r="r" b="b"/>
            <a:pathLst>
              <a:path w="597098" h="338551">
                <a:moveTo>
                  <a:pt x="0" y="0"/>
                </a:moveTo>
                <a:lnTo>
                  <a:pt x="597098" y="0"/>
                </a:lnTo>
                <a:lnTo>
                  <a:pt x="597098" y="338551"/>
                </a:lnTo>
                <a:lnTo>
                  <a:pt x="0" y="33855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sl-SI"/>
          </a:p>
        </p:txBody>
      </p:sp>
      <p:sp>
        <p:nvSpPr>
          <p:cNvPr id="15" name="TextBox 15"/>
          <p:cNvSpPr txBox="1"/>
          <p:nvPr/>
        </p:nvSpPr>
        <p:spPr>
          <a:xfrm rot="5400000">
            <a:off x="11834261" y="4867656"/>
            <a:ext cx="7124944" cy="551689"/>
          </a:xfrm>
          <a:prstGeom prst="rect">
            <a:avLst/>
          </a:prstGeom>
        </p:spPr>
        <p:txBody>
          <a:bodyPr wrap="square" lIns="0" tIns="0" rIns="0" bIns="0" rtlCol="0" anchor="t">
            <a:spAutoFit/>
          </a:bodyPr>
          <a:lstStyle/>
          <a:p>
            <a:pPr algn="ctr">
              <a:lnSpc>
                <a:spcPts val="4620"/>
              </a:lnSpc>
            </a:pPr>
            <a:r>
              <a:rPr lang="en-US" sz="3300" b="1" dirty="0">
                <a:solidFill>
                  <a:srgbClr val="019DDE"/>
                </a:solidFill>
                <a:latin typeface="Canva Sans Bold"/>
                <a:ea typeface="Canva Sans Bold"/>
                <a:cs typeface="Canva Sans Bold"/>
                <a:sym typeface="Canva Sans Bold"/>
              </a:rPr>
              <a:t>PROBLEM       </a:t>
            </a:r>
            <a:r>
              <a:rPr lang="en-US" sz="3300" b="1" dirty="0">
                <a:solidFill>
                  <a:srgbClr val="000000"/>
                </a:solidFill>
                <a:latin typeface="Canva Sans Bold"/>
                <a:ea typeface="Canva Sans Bold"/>
                <a:cs typeface="Canva Sans Bold"/>
                <a:sym typeface="Canva Sans Bold"/>
              </a:rPr>
              <a:t> </a:t>
            </a:r>
            <a:r>
              <a:rPr lang="en-US" sz="3300" b="1" dirty="0">
                <a:solidFill>
                  <a:srgbClr val="FFBD59"/>
                </a:solidFill>
                <a:latin typeface="Canva Sans Bold"/>
                <a:ea typeface="Canva Sans Bold"/>
                <a:cs typeface="Canva Sans Bold"/>
                <a:sym typeface="Canva Sans Bold"/>
              </a:rPr>
              <a:t> </a:t>
            </a:r>
            <a:r>
              <a:rPr lang="sl-SI" sz="3300" b="1" dirty="0">
                <a:solidFill>
                  <a:srgbClr val="FFBD59"/>
                </a:solidFill>
                <a:latin typeface="Canva Sans Bold"/>
                <a:ea typeface="Canva Sans Bold"/>
                <a:cs typeface="Canva Sans Bold"/>
                <a:sym typeface="Canva Sans Bold"/>
              </a:rPr>
              <a:t>IDEJE</a:t>
            </a:r>
            <a:r>
              <a:rPr lang="en-US" sz="3300" b="1" dirty="0">
                <a:solidFill>
                  <a:srgbClr val="FFBD59"/>
                </a:solidFill>
                <a:latin typeface="Canva Sans Bold"/>
                <a:ea typeface="Canva Sans Bold"/>
                <a:cs typeface="Canva Sans Bold"/>
                <a:sym typeface="Canva Sans Bold"/>
              </a:rPr>
              <a:t>  </a:t>
            </a:r>
            <a:r>
              <a:rPr lang="en-US" sz="3300" b="1" dirty="0">
                <a:solidFill>
                  <a:srgbClr val="EB1A35"/>
                </a:solidFill>
                <a:latin typeface="Canva Sans Bold"/>
                <a:ea typeface="Canva Sans Bold"/>
                <a:cs typeface="Canva Sans Bold"/>
                <a:sym typeface="Canva Sans Bold"/>
              </a:rPr>
              <a:t>      </a:t>
            </a:r>
            <a:r>
              <a:rPr lang="sl-SI" sz="3300" b="1" dirty="0">
                <a:solidFill>
                  <a:srgbClr val="EB1A35"/>
                </a:solidFill>
                <a:latin typeface="Canva Sans Bold"/>
                <a:ea typeface="Canva Sans Bold"/>
                <a:cs typeface="Canva Sans Bold"/>
                <a:sym typeface="Canva Sans Bold"/>
              </a:rPr>
              <a:t>DEJANJA</a:t>
            </a:r>
            <a:endParaRPr lang="en-US" sz="3300" b="1" dirty="0">
              <a:solidFill>
                <a:srgbClr val="EB1A35"/>
              </a:solidFill>
              <a:latin typeface="Canva Sans Bold"/>
              <a:ea typeface="Canva Sans Bold"/>
              <a:cs typeface="Canva Sans Bold"/>
              <a:sym typeface="Canva Sans Bold"/>
            </a:endParaRPr>
          </a:p>
        </p:txBody>
      </p:sp>
      <p:sp>
        <p:nvSpPr>
          <p:cNvPr id="16" name="Freeform 16"/>
          <p:cNvSpPr/>
          <p:nvPr/>
        </p:nvSpPr>
        <p:spPr>
          <a:xfrm rot="5400000">
            <a:off x="15073754" y="6060072"/>
            <a:ext cx="597098" cy="338551"/>
          </a:xfrm>
          <a:custGeom>
            <a:avLst/>
            <a:gdLst/>
            <a:ahLst/>
            <a:cxnLst/>
            <a:rect l="l" t="t" r="r" b="b"/>
            <a:pathLst>
              <a:path w="597098" h="338551">
                <a:moveTo>
                  <a:pt x="0" y="0"/>
                </a:moveTo>
                <a:lnTo>
                  <a:pt x="597098" y="0"/>
                </a:lnTo>
                <a:lnTo>
                  <a:pt x="597098" y="338551"/>
                </a:lnTo>
                <a:lnTo>
                  <a:pt x="0" y="33855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sl-SI"/>
          </a:p>
        </p:txBody>
      </p:sp>
      <p:pic>
        <p:nvPicPr>
          <p:cNvPr id="17" name="Picture 17"/>
          <p:cNvPicPr>
            <a:picLocks noChangeAspect="1"/>
          </p:cNvPicPr>
          <p:nvPr>
            <a:videoFile r:link="rId1"/>
          </p:nvPr>
        </p:nvPicPr>
        <p:blipFill>
          <a:blip r:embed="rId17"/>
          <a:stretch>
            <a:fillRect/>
          </a:stretch>
        </p:blipFill>
        <p:spPr>
          <a:xfrm>
            <a:off x="6041421" y="6381589"/>
            <a:ext cx="4236200" cy="2381002"/>
          </a:xfrm>
          <a:prstGeom prst="rect">
            <a:avLst/>
          </a:prstGeom>
        </p:spPr>
      </p:pic>
      <p:sp>
        <p:nvSpPr>
          <p:cNvPr id="18" name="Freeform 18"/>
          <p:cNvSpPr/>
          <p:nvPr/>
        </p:nvSpPr>
        <p:spPr>
          <a:xfrm rot="918509" flipV="1">
            <a:off x="6186760" y="5420402"/>
            <a:ext cx="2189186" cy="681384"/>
          </a:xfrm>
          <a:custGeom>
            <a:avLst/>
            <a:gdLst/>
            <a:ahLst/>
            <a:cxnLst/>
            <a:rect l="l" t="t" r="r" b="b"/>
            <a:pathLst>
              <a:path w="2189186" h="681384">
                <a:moveTo>
                  <a:pt x="0" y="681384"/>
                </a:moveTo>
                <a:lnTo>
                  <a:pt x="2189186" y="681384"/>
                </a:lnTo>
                <a:lnTo>
                  <a:pt x="2189186" y="0"/>
                </a:lnTo>
                <a:lnTo>
                  <a:pt x="0" y="0"/>
                </a:lnTo>
                <a:lnTo>
                  <a:pt x="0" y="681384"/>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sl-SI"/>
          </a:p>
        </p:txBody>
      </p:sp>
      <p:sp>
        <p:nvSpPr>
          <p:cNvPr id="20" name="TextBox 20"/>
          <p:cNvSpPr txBox="1"/>
          <p:nvPr/>
        </p:nvSpPr>
        <p:spPr>
          <a:xfrm>
            <a:off x="7034945" y="9407855"/>
            <a:ext cx="4218109" cy="602986"/>
          </a:xfrm>
          <a:prstGeom prst="rect">
            <a:avLst/>
          </a:prstGeom>
        </p:spPr>
        <p:txBody>
          <a:bodyPr lIns="0" tIns="0" rIns="0" bIns="0" rtlCol="0" anchor="t">
            <a:spAutoFit/>
          </a:bodyPr>
          <a:lstStyle/>
          <a:p>
            <a:pPr marL="0" marR="0" lvl="0" indent="0" algn="ctr" rtl="0">
              <a:lnSpc>
                <a:spcPct val="139937"/>
              </a:lnSpc>
              <a:spcBef>
                <a:spcPts val="0"/>
              </a:spcBef>
              <a:spcAft>
                <a:spcPts val="0"/>
              </a:spcAft>
              <a:buNone/>
            </a:pPr>
            <a:r>
              <a:rPr lang="sl-SI" sz="964" dirty="0">
                <a:solidFill>
                  <a:srgbClr val="000000"/>
                </a:solidFill>
                <a:latin typeface="Arial"/>
                <a:ea typeface="Arial"/>
                <a:cs typeface="Arial"/>
                <a:sym typeface="Arial"/>
              </a:rPr>
              <a:t>ŠTEVILKA SPORAZUMA: 2023-1-DE04-KA220-YOU-000123686 </a:t>
            </a:r>
            <a:r>
              <a:rPr lang="sl-SI" sz="964" dirty="0"/>
              <a:t>PROGRAM</a:t>
            </a:r>
            <a:r>
              <a:rPr lang="sl-SI" sz="964" dirty="0">
                <a:solidFill>
                  <a:srgbClr val="000000"/>
                </a:solidFill>
                <a:latin typeface="Arial"/>
                <a:ea typeface="Arial"/>
                <a:cs typeface="Arial"/>
                <a:sym typeface="Arial"/>
              </a:rPr>
              <a:t>: ERASMUS+, KLJUČNI UKREP 2: SODELOVANJE MED ORGANIZACIJAMI IN INSTITUCIJAMI</a:t>
            </a:r>
            <a:endParaRPr lang="sl-SI" sz="1000" dirty="0"/>
          </a:p>
        </p:txBody>
      </p:sp>
      <p:sp>
        <p:nvSpPr>
          <p:cNvPr id="21" name="TextBox 21"/>
          <p:cNvSpPr txBox="1"/>
          <p:nvPr/>
        </p:nvSpPr>
        <p:spPr>
          <a:xfrm>
            <a:off x="5371038" y="1053539"/>
            <a:ext cx="8180699" cy="600036"/>
          </a:xfrm>
          <a:prstGeom prst="rect">
            <a:avLst/>
          </a:prstGeom>
        </p:spPr>
        <p:txBody>
          <a:bodyPr wrap="square" lIns="0" tIns="0" rIns="0" bIns="0" rtlCol="0" anchor="t">
            <a:spAutoFit/>
          </a:bodyPr>
          <a:lstStyle/>
          <a:p>
            <a:pPr marL="0" lvl="0" indent="0" algn="ctr">
              <a:lnSpc>
                <a:spcPts val="5040"/>
              </a:lnSpc>
              <a:spcBef>
                <a:spcPct val="0"/>
              </a:spcBef>
            </a:pPr>
            <a:r>
              <a:rPr lang="sl-SI" sz="3600" b="1" dirty="0">
                <a:latin typeface="Canva Sans Bold"/>
                <a:ea typeface="Canva Sans Bold"/>
                <a:cs typeface="Canva Sans Bold"/>
                <a:sym typeface="Canva Sans Bold"/>
              </a:rPr>
              <a:t>VEŠČINE REŠEVANJA PROBLEMOV</a:t>
            </a:r>
            <a:endParaRPr lang="en-US" sz="3600" b="1" dirty="0">
              <a:latin typeface="Canva Sans Bold"/>
              <a:ea typeface="Canva Sans Bold"/>
              <a:cs typeface="Canva Sans Bold"/>
              <a:sym typeface="Canva Sans Bold"/>
            </a:endParaRPr>
          </a:p>
        </p:txBody>
      </p:sp>
      <p:sp>
        <p:nvSpPr>
          <p:cNvPr id="22" name="TextBox 22"/>
          <p:cNvSpPr txBox="1"/>
          <p:nvPr/>
        </p:nvSpPr>
        <p:spPr>
          <a:xfrm>
            <a:off x="3191217" y="3143692"/>
            <a:ext cx="10798225" cy="600036"/>
          </a:xfrm>
          <a:prstGeom prst="rect">
            <a:avLst/>
          </a:prstGeom>
        </p:spPr>
        <p:txBody>
          <a:bodyPr wrap="square" lIns="0" tIns="0" rIns="0" bIns="0" rtlCol="0" anchor="t">
            <a:spAutoFit/>
          </a:bodyPr>
          <a:lstStyle/>
          <a:p>
            <a:pPr marL="0" lvl="0" indent="0" algn="ctr">
              <a:lnSpc>
                <a:spcPts val="5040"/>
              </a:lnSpc>
              <a:spcBef>
                <a:spcPct val="0"/>
              </a:spcBef>
            </a:pPr>
            <a:r>
              <a:rPr lang="sl-SI" sz="3600" b="1" dirty="0">
                <a:solidFill>
                  <a:srgbClr val="9CF183"/>
                </a:solidFill>
                <a:latin typeface="Canva Sans Bold"/>
                <a:ea typeface="Canva Sans Bold"/>
                <a:cs typeface="Canva Sans Bold"/>
                <a:sym typeface="Canva Sans Bold"/>
              </a:rPr>
              <a:t>UGOTOVITE, RAZČLENITE, RAZREŠITE</a:t>
            </a:r>
            <a:endParaRPr lang="en-US" sz="3600" b="1" dirty="0">
              <a:solidFill>
                <a:srgbClr val="9CF183"/>
              </a:solidFill>
              <a:latin typeface="Canva Sans Bold"/>
              <a:ea typeface="Canva Sans Bold"/>
              <a:cs typeface="Canva Sans Bold"/>
              <a:sym typeface="Canva Sans Bold"/>
            </a:endParaRPr>
          </a:p>
        </p:txBody>
      </p:sp>
      <p:pic>
        <p:nvPicPr>
          <p:cNvPr id="23" name="Slika 22">
            <a:extLst>
              <a:ext uri="{FF2B5EF4-FFF2-40B4-BE49-F238E27FC236}">
                <a16:creationId xmlns:a16="http://schemas.microsoft.com/office/drawing/2014/main" id="{F8C9E9B8-A159-2163-829B-946E1C6EA9BC}"/>
              </a:ext>
            </a:extLst>
          </p:cNvPr>
          <p:cNvPicPr>
            <a:picLocks noChangeAspect="1"/>
          </p:cNvPicPr>
          <p:nvPr/>
        </p:nvPicPr>
        <p:blipFill>
          <a:blip r:embed="rId20"/>
          <a:stretch>
            <a:fillRect/>
          </a:stretch>
        </p:blipFill>
        <p:spPr>
          <a:xfrm>
            <a:off x="15654531" y="9326878"/>
            <a:ext cx="2309858" cy="5944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4"/>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5"/>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6"/>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7"/>
            <a:stretch>
              <a:fillRect/>
            </a:stretch>
          </a:blipFill>
        </p:spPr>
        <p:txBody>
          <a:bodyPr/>
          <a:lstStyle/>
          <a:p>
            <a:endParaRPr lang="sl-SI"/>
          </a:p>
        </p:txBody>
      </p:sp>
      <p:sp>
        <p:nvSpPr>
          <p:cNvPr id="6" name="Freeform 6"/>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8"/>
            <a:stretch>
              <a:fillRect l="-17494" r="-17494"/>
            </a:stretch>
          </a:blipFill>
        </p:spPr>
        <p:txBody>
          <a:bodyPr/>
          <a:lstStyle/>
          <a:p>
            <a:endParaRPr lang="sl-SI"/>
          </a:p>
        </p:txBody>
      </p:sp>
      <p:sp>
        <p:nvSpPr>
          <p:cNvPr id="7" name="Freeform 7"/>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9"/>
            <a:stretch>
              <a:fillRect r="-106795"/>
            </a:stretch>
          </a:blipFill>
        </p:spPr>
        <p:txBody>
          <a:bodyPr/>
          <a:lstStyle/>
          <a:p>
            <a:endParaRPr lang="sl-SI"/>
          </a:p>
        </p:txBody>
      </p:sp>
      <p:sp>
        <p:nvSpPr>
          <p:cNvPr id="8" name="Freeform 8"/>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10"/>
            <a:stretch>
              <a:fillRect/>
            </a:stretch>
          </a:blipFill>
        </p:spPr>
        <p:txBody>
          <a:bodyPr/>
          <a:lstStyle/>
          <a:p>
            <a:endParaRPr lang="sl-SI"/>
          </a:p>
        </p:txBody>
      </p:sp>
      <p:sp>
        <p:nvSpPr>
          <p:cNvPr id="9" name="Freeform 9"/>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sl-SI"/>
          </a:p>
        </p:txBody>
      </p:sp>
      <p:sp>
        <p:nvSpPr>
          <p:cNvPr id="10" name="Freeform 10"/>
          <p:cNvSpPr/>
          <p:nvPr/>
        </p:nvSpPr>
        <p:spPr>
          <a:xfrm rot="-5400000">
            <a:off x="13359863" y="4489799"/>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10"/>
            <a:stretch>
              <a:fillRect/>
            </a:stretch>
          </a:blipFill>
        </p:spPr>
        <p:txBody>
          <a:bodyPr/>
          <a:lstStyle/>
          <a:p>
            <a:endParaRPr lang="sl-SI"/>
          </a:p>
        </p:txBody>
      </p:sp>
      <p:sp>
        <p:nvSpPr>
          <p:cNvPr id="12" name="Freeform 12"/>
          <p:cNvSpPr/>
          <p:nvPr/>
        </p:nvSpPr>
        <p:spPr>
          <a:xfrm>
            <a:off x="10791970" y="3873398"/>
            <a:ext cx="3831908" cy="4114800"/>
          </a:xfrm>
          <a:custGeom>
            <a:avLst/>
            <a:gdLst/>
            <a:ahLst/>
            <a:cxnLst/>
            <a:rect l="l" t="t" r="r" b="b"/>
            <a:pathLst>
              <a:path w="3831908" h="4114800">
                <a:moveTo>
                  <a:pt x="0" y="0"/>
                </a:moveTo>
                <a:lnTo>
                  <a:pt x="3831908" y="0"/>
                </a:lnTo>
                <a:lnTo>
                  <a:pt x="383190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sl-SI"/>
          </a:p>
        </p:txBody>
      </p:sp>
      <p:sp>
        <p:nvSpPr>
          <p:cNvPr id="13" name="Freeform 13"/>
          <p:cNvSpPr/>
          <p:nvPr/>
        </p:nvSpPr>
        <p:spPr>
          <a:xfrm rot="5400000">
            <a:off x="15043345" y="4398130"/>
            <a:ext cx="597098" cy="338551"/>
          </a:xfrm>
          <a:custGeom>
            <a:avLst/>
            <a:gdLst/>
            <a:ahLst/>
            <a:cxnLst/>
            <a:rect l="l" t="t" r="r" b="b"/>
            <a:pathLst>
              <a:path w="597098" h="338551">
                <a:moveTo>
                  <a:pt x="0" y="0"/>
                </a:moveTo>
                <a:lnTo>
                  <a:pt x="597098" y="0"/>
                </a:lnTo>
                <a:lnTo>
                  <a:pt x="597098" y="338551"/>
                </a:lnTo>
                <a:lnTo>
                  <a:pt x="0" y="33855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sl-SI"/>
          </a:p>
        </p:txBody>
      </p:sp>
      <p:sp>
        <p:nvSpPr>
          <p:cNvPr id="14" name="TextBox 14"/>
          <p:cNvSpPr txBox="1"/>
          <p:nvPr/>
        </p:nvSpPr>
        <p:spPr>
          <a:xfrm rot="5400000">
            <a:off x="11831895" y="5244296"/>
            <a:ext cx="7025005" cy="567607"/>
          </a:xfrm>
          <a:prstGeom prst="rect">
            <a:avLst/>
          </a:prstGeom>
        </p:spPr>
        <p:txBody>
          <a:bodyPr wrap="square" lIns="0" tIns="0" rIns="0" bIns="0" rtlCol="0" anchor="t">
            <a:spAutoFit/>
          </a:bodyPr>
          <a:lstStyle/>
          <a:p>
            <a:pPr algn="ctr">
              <a:lnSpc>
                <a:spcPts val="4620"/>
              </a:lnSpc>
            </a:pPr>
            <a:r>
              <a:rPr lang="en-US" sz="3300" b="1" dirty="0">
                <a:solidFill>
                  <a:srgbClr val="019DDE"/>
                </a:solidFill>
                <a:latin typeface="Canva Sans Bold"/>
                <a:ea typeface="Canva Sans Bold"/>
                <a:cs typeface="Canva Sans Bold"/>
                <a:sym typeface="Canva Sans Bold"/>
              </a:rPr>
              <a:t>PROBLEM       </a:t>
            </a:r>
            <a:r>
              <a:rPr lang="en-US" sz="3300" b="1" dirty="0">
                <a:solidFill>
                  <a:srgbClr val="000000"/>
                </a:solidFill>
                <a:latin typeface="Canva Sans Bold"/>
                <a:ea typeface="Canva Sans Bold"/>
                <a:cs typeface="Canva Sans Bold"/>
                <a:sym typeface="Canva Sans Bold"/>
              </a:rPr>
              <a:t> </a:t>
            </a:r>
            <a:r>
              <a:rPr lang="en-US" sz="3300" b="1" dirty="0">
                <a:solidFill>
                  <a:srgbClr val="FFBD59"/>
                </a:solidFill>
                <a:latin typeface="Canva Sans Bold"/>
                <a:ea typeface="Canva Sans Bold"/>
                <a:cs typeface="Canva Sans Bold"/>
                <a:sym typeface="Canva Sans Bold"/>
              </a:rPr>
              <a:t> </a:t>
            </a:r>
            <a:r>
              <a:rPr lang="sl-SI" sz="3300" b="1" dirty="0">
                <a:solidFill>
                  <a:srgbClr val="FFBD59"/>
                </a:solidFill>
                <a:latin typeface="Canva Sans Bold"/>
                <a:ea typeface="Canva Sans Bold"/>
                <a:cs typeface="Canva Sans Bold"/>
                <a:sym typeface="Canva Sans Bold"/>
              </a:rPr>
              <a:t>IDEJE</a:t>
            </a:r>
            <a:r>
              <a:rPr lang="en-US" sz="3300" b="1" dirty="0">
                <a:solidFill>
                  <a:srgbClr val="FFBD59"/>
                </a:solidFill>
                <a:latin typeface="Canva Sans Bold"/>
                <a:ea typeface="Canva Sans Bold"/>
                <a:cs typeface="Canva Sans Bold"/>
                <a:sym typeface="Canva Sans Bold"/>
              </a:rPr>
              <a:t>  </a:t>
            </a:r>
            <a:r>
              <a:rPr lang="en-US" sz="3300" b="1" dirty="0">
                <a:solidFill>
                  <a:srgbClr val="EB1A35"/>
                </a:solidFill>
                <a:latin typeface="Canva Sans Bold"/>
                <a:ea typeface="Canva Sans Bold"/>
                <a:cs typeface="Canva Sans Bold"/>
                <a:sym typeface="Canva Sans Bold"/>
              </a:rPr>
              <a:t>      </a:t>
            </a:r>
            <a:r>
              <a:rPr lang="sl-SI" sz="3300" b="1" dirty="0">
                <a:solidFill>
                  <a:srgbClr val="EB1A35"/>
                </a:solidFill>
                <a:latin typeface="Canva Sans Bold"/>
                <a:ea typeface="Canva Sans Bold"/>
                <a:cs typeface="Canva Sans Bold"/>
                <a:sym typeface="Canva Sans Bold"/>
              </a:rPr>
              <a:t>DEJANJA</a:t>
            </a:r>
            <a:endParaRPr lang="en-US" sz="3300" b="1" dirty="0">
              <a:solidFill>
                <a:srgbClr val="EB1A35"/>
              </a:solidFill>
              <a:latin typeface="Canva Sans Bold"/>
              <a:ea typeface="Canva Sans Bold"/>
              <a:cs typeface="Canva Sans Bold"/>
              <a:sym typeface="Canva Sans Bold"/>
            </a:endParaRPr>
          </a:p>
        </p:txBody>
      </p:sp>
      <p:sp>
        <p:nvSpPr>
          <p:cNvPr id="15" name="Freeform 15"/>
          <p:cNvSpPr/>
          <p:nvPr/>
        </p:nvSpPr>
        <p:spPr>
          <a:xfrm rot="5400000">
            <a:off x="15045617" y="6431882"/>
            <a:ext cx="597098" cy="338551"/>
          </a:xfrm>
          <a:custGeom>
            <a:avLst/>
            <a:gdLst/>
            <a:ahLst/>
            <a:cxnLst/>
            <a:rect l="l" t="t" r="r" b="b"/>
            <a:pathLst>
              <a:path w="597098" h="338551">
                <a:moveTo>
                  <a:pt x="0" y="0"/>
                </a:moveTo>
                <a:lnTo>
                  <a:pt x="597098" y="0"/>
                </a:lnTo>
                <a:lnTo>
                  <a:pt x="597098" y="338551"/>
                </a:lnTo>
                <a:lnTo>
                  <a:pt x="0" y="33855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sl-SI"/>
          </a:p>
        </p:txBody>
      </p:sp>
      <p:sp>
        <p:nvSpPr>
          <p:cNvPr id="17" name="TextBox 17"/>
          <p:cNvSpPr txBox="1"/>
          <p:nvPr/>
        </p:nvSpPr>
        <p:spPr>
          <a:xfrm>
            <a:off x="7034945" y="9407855"/>
            <a:ext cx="4218109" cy="602986"/>
          </a:xfrm>
          <a:prstGeom prst="rect">
            <a:avLst/>
          </a:prstGeom>
        </p:spPr>
        <p:txBody>
          <a:bodyPr lIns="0" tIns="0" rIns="0" bIns="0" rtlCol="0" anchor="t">
            <a:spAutoFit/>
          </a:bodyPr>
          <a:lstStyle/>
          <a:p>
            <a:pPr marL="0" marR="0" lvl="0" indent="0" algn="ctr" rtl="0">
              <a:lnSpc>
                <a:spcPct val="139937"/>
              </a:lnSpc>
              <a:spcBef>
                <a:spcPts val="0"/>
              </a:spcBef>
              <a:spcAft>
                <a:spcPts val="0"/>
              </a:spcAft>
              <a:buNone/>
            </a:pPr>
            <a:r>
              <a:rPr lang="sl-SI" sz="964" dirty="0">
                <a:solidFill>
                  <a:srgbClr val="000000"/>
                </a:solidFill>
                <a:latin typeface="Arial"/>
                <a:ea typeface="Arial"/>
                <a:cs typeface="Arial"/>
                <a:sym typeface="Arial"/>
              </a:rPr>
              <a:t>ŠTEVILKA SPORAZUMA: 2023-1-DE04-KA220-YOU-000123686 </a:t>
            </a:r>
            <a:r>
              <a:rPr lang="sl-SI" sz="964" dirty="0"/>
              <a:t>PROGRAM</a:t>
            </a:r>
            <a:r>
              <a:rPr lang="sl-SI" sz="964" dirty="0">
                <a:solidFill>
                  <a:srgbClr val="000000"/>
                </a:solidFill>
                <a:latin typeface="Arial"/>
                <a:ea typeface="Arial"/>
                <a:cs typeface="Arial"/>
                <a:sym typeface="Arial"/>
              </a:rPr>
              <a:t>: ERASMUS+, KLJUČNI UKREP 2: SODELOVANJE MED ORGANIZACIJAMI IN INSTITUCIJAMI</a:t>
            </a:r>
            <a:endParaRPr lang="sl-SI" sz="1000" dirty="0"/>
          </a:p>
        </p:txBody>
      </p:sp>
      <p:sp>
        <p:nvSpPr>
          <p:cNvPr id="18" name="TextBox 18"/>
          <p:cNvSpPr txBox="1"/>
          <p:nvPr/>
        </p:nvSpPr>
        <p:spPr>
          <a:xfrm>
            <a:off x="4724400" y="930442"/>
            <a:ext cx="9165168" cy="600036"/>
          </a:xfrm>
          <a:prstGeom prst="rect">
            <a:avLst/>
          </a:prstGeom>
        </p:spPr>
        <p:txBody>
          <a:bodyPr wrap="square" lIns="0" tIns="0" rIns="0" bIns="0" rtlCol="0" anchor="t">
            <a:spAutoFit/>
          </a:bodyPr>
          <a:lstStyle/>
          <a:p>
            <a:pPr marL="0" lvl="0" indent="0" algn="ctr">
              <a:lnSpc>
                <a:spcPts val="5040"/>
              </a:lnSpc>
              <a:spcBef>
                <a:spcPct val="0"/>
              </a:spcBef>
            </a:pPr>
            <a:r>
              <a:rPr lang="sl-SI" sz="3600" b="1" dirty="0">
                <a:latin typeface="Canva Sans Bold"/>
                <a:ea typeface="Canva Sans Bold"/>
                <a:cs typeface="Canva Sans Bold"/>
                <a:sym typeface="Canva Sans Bold"/>
              </a:rPr>
              <a:t>VEŠČINE REŠEVANJA PROBLEMOV</a:t>
            </a:r>
            <a:endParaRPr lang="en-US" sz="3600" b="1" dirty="0">
              <a:latin typeface="Canva Sans Bold"/>
              <a:ea typeface="Canva Sans Bold"/>
              <a:cs typeface="Canva Sans Bold"/>
              <a:sym typeface="Canva Sans Bold"/>
            </a:endParaRPr>
          </a:p>
        </p:txBody>
      </p:sp>
      <p:sp>
        <p:nvSpPr>
          <p:cNvPr id="19" name="TextBox 19"/>
          <p:cNvSpPr txBox="1"/>
          <p:nvPr/>
        </p:nvSpPr>
        <p:spPr>
          <a:xfrm>
            <a:off x="5317301" y="2783184"/>
            <a:ext cx="9244415" cy="600036"/>
          </a:xfrm>
          <a:prstGeom prst="rect">
            <a:avLst/>
          </a:prstGeom>
        </p:spPr>
        <p:txBody>
          <a:bodyPr wrap="square" lIns="0" tIns="0" rIns="0" bIns="0" rtlCol="0" anchor="t">
            <a:spAutoFit/>
          </a:bodyPr>
          <a:lstStyle/>
          <a:p>
            <a:pPr marL="0" lvl="0" indent="0" algn="ctr">
              <a:lnSpc>
                <a:spcPts val="5040"/>
              </a:lnSpc>
              <a:spcBef>
                <a:spcPct val="0"/>
              </a:spcBef>
            </a:pPr>
            <a:r>
              <a:rPr lang="sl-SI" sz="3600" b="1" dirty="0">
                <a:solidFill>
                  <a:srgbClr val="9CF183"/>
                </a:solidFill>
                <a:latin typeface="Canva Sans Bold"/>
                <a:ea typeface="Canva Sans Bold"/>
                <a:cs typeface="Canva Sans Bold"/>
                <a:sym typeface="Canva Sans Bold"/>
              </a:rPr>
              <a:t>UGOTOVITE, RAZČLENITE, RAZREŠITE</a:t>
            </a:r>
            <a:endParaRPr lang="en-US" sz="3600" b="1" dirty="0">
              <a:solidFill>
                <a:srgbClr val="9CF183"/>
              </a:solidFill>
              <a:latin typeface="Canva Sans Bold"/>
              <a:ea typeface="Canva Sans Bold"/>
              <a:cs typeface="Canva Sans Bold"/>
              <a:sym typeface="Canva Sans Bold"/>
            </a:endParaRPr>
          </a:p>
        </p:txBody>
      </p:sp>
      <p:pic>
        <p:nvPicPr>
          <p:cNvPr id="20" name="Picture 20"/>
          <p:cNvPicPr>
            <a:picLocks noChangeAspect="1"/>
          </p:cNvPicPr>
          <p:nvPr>
            <a:videoFile r:link="rId1"/>
          </p:nvPr>
        </p:nvPicPr>
        <p:blipFill>
          <a:blip r:embed="rId17"/>
          <a:stretch>
            <a:fillRect/>
          </a:stretch>
        </p:blipFill>
        <p:spPr>
          <a:xfrm>
            <a:off x="1230292" y="3809217"/>
            <a:ext cx="8872318" cy="4986783"/>
          </a:xfrm>
          <a:prstGeom prst="rect">
            <a:avLst/>
          </a:prstGeom>
        </p:spPr>
      </p:pic>
      <p:pic>
        <p:nvPicPr>
          <p:cNvPr id="21" name="Slika 20">
            <a:extLst>
              <a:ext uri="{FF2B5EF4-FFF2-40B4-BE49-F238E27FC236}">
                <a16:creationId xmlns:a16="http://schemas.microsoft.com/office/drawing/2014/main" id="{AAD60125-41F3-DA1A-CE3F-F222375E2D16}"/>
              </a:ext>
            </a:extLst>
          </p:cNvPr>
          <p:cNvPicPr>
            <a:picLocks noChangeAspect="1"/>
          </p:cNvPicPr>
          <p:nvPr/>
        </p:nvPicPr>
        <p:blipFill>
          <a:blip r:embed="rId18"/>
          <a:stretch>
            <a:fillRect/>
          </a:stretch>
        </p:blipFill>
        <p:spPr>
          <a:xfrm>
            <a:off x="15654531" y="9326878"/>
            <a:ext cx="2309858" cy="5944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2DE882CF8E6F4287D18E8378D155D8" ma:contentTypeVersion="13" ma:contentTypeDescription="Ustvari nov dokument." ma:contentTypeScope="" ma:versionID="9f7cb47fbb962dcc144a005f73407a0b">
  <xsd:schema xmlns:xsd="http://www.w3.org/2001/XMLSchema" xmlns:xs="http://www.w3.org/2001/XMLSchema" xmlns:p="http://schemas.microsoft.com/office/2006/metadata/properties" xmlns:ns2="23bcfe3e-7774-4d03-a005-4490aefe5dbf" xmlns:ns3="3ed75cdc-d030-40ab-a9bb-4b7be3d315e8" targetNamespace="http://schemas.microsoft.com/office/2006/metadata/properties" ma:root="true" ma:fieldsID="6f9e4cf5aaf3f617cbb88202a558f6a3" ns2:_="" ns3:_="">
    <xsd:import namespace="23bcfe3e-7774-4d03-a005-4490aefe5dbf"/>
    <xsd:import namespace="3ed75cdc-d030-40ab-a9bb-4b7be3d315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bcfe3e-7774-4d03-a005-4490aefe5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Oznake slike" ma:readOnly="false" ma:fieldId="{5cf76f15-5ced-4ddc-b409-7134ff3c332f}" ma:taxonomyMulti="true" ma:sspId="6d09824d-9145-48c6-b8a5-74505710a04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d75cdc-d030-40ab-a9bb-4b7be3d315e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722a4b7-7dec-4dbf-82bc-5639804f3e38}" ma:internalName="TaxCatchAll" ma:showField="CatchAllData" ma:web="3ed75cdc-d030-40ab-a9bb-4b7be3d315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3bcfe3e-7774-4d03-a005-4490aefe5dbf">
      <Terms xmlns="http://schemas.microsoft.com/office/infopath/2007/PartnerControls"/>
    </lcf76f155ced4ddcb4097134ff3c332f>
    <TaxCatchAll xmlns="3ed75cdc-d030-40ab-a9bb-4b7be3d315e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C2442E-ACF4-4300-894D-7DDB6263BD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bcfe3e-7774-4d03-a005-4490aefe5dbf"/>
    <ds:schemaRef ds:uri="3ed75cdc-d030-40ab-a9bb-4b7be3d315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6ABED2-FBE0-4999-AFC3-6A02450DE321}">
  <ds:schemaRefs>
    <ds:schemaRef ds:uri="http://schemas.microsoft.com/office/2006/metadata/properties"/>
    <ds:schemaRef ds:uri="http://schemas.microsoft.com/office/infopath/2007/PartnerControls"/>
    <ds:schemaRef ds:uri="23bcfe3e-7774-4d03-a005-4490aefe5dbf"/>
    <ds:schemaRef ds:uri="3ed75cdc-d030-40ab-a9bb-4b7be3d315e8"/>
  </ds:schemaRefs>
</ds:datastoreItem>
</file>

<file path=customXml/itemProps3.xml><?xml version="1.0" encoding="utf-8"?>
<ds:datastoreItem xmlns:ds="http://schemas.openxmlformats.org/officeDocument/2006/customXml" ds:itemID="{B1CE0E84-2995-4AEA-9E17-2C82E5BCE0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255</TotalTime>
  <Words>2486</Words>
  <Application>Microsoft Office PowerPoint</Application>
  <PresentationFormat>Po meri</PresentationFormat>
  <Paragraphs>228</Paragraphs>
  <Slides>11</Slides>
  <Notes>11</Notes>
  <HiddenSlides>0</HiddenSlides>
  <MMClips>3</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11</vt:i4>
      </vt:variant>
    </vt:vector>
  </HeadingPairs>
  <TitlesOfParts>
    <vt:vector size="16" baseType="lpstr">
      <vt:lpstr>Arial</vt:lpstr>
      <vt:lpstr>Calibri</vt:lpstr>
      <vt:lpstr>Canva Sans Bold</vt:lpstr>
      <vt:lpstr>Cleanvertising Heavy</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GOAT presentation 7.5.2025</dc:title>
  <cp:lastModifiedBy>Katja Kolenc</cp:lastModifiedBy>
  <cp:revision>2</cp:revision>
  <dcterms:created xsi:type="dcterms:W3CDTF">2006-08-16T00:00:00Z</dcterms:created>
  <dcterms:modified xsi:type="dcterms:W3CDTF">2025-05-08T13:02:08Z</dcterms:modified>
  <dc:identifier>DAGjAPyDMaM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0x010100292DE882CF8E6F4287D18E8378D155D8</vt:lpwstr>
  </property>
  <property fmtid="{D5CDD505-2E9C-101B-9397-08002B2CF9AE}" pid="3" name="MediaServiceImageTags">
    <vt:lpwstr/>
  </property>
</Properties>
</file>