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63" r:id="rId2"/>
    <p:sldId id="257" r:id="rId3"/>
    <p:sldId id="272" r:id="rId4"/>
    <p:sldId id="273" r:id="rId5"/>
    <p:sldId id="275" r:id="rId6"/>
    <p:sldId id="274" r:id="rId7"/>
    <p:sldId id="264" r:id="rId8"/>
    <p:sldId id="1009" r:id="rId9"/>
    <p:sldId id="265" r:id="rId10"/>
    <p:sldId id="284" r:id="rId11"/>
    <p:sldId id="1008" r:id="rId12"/>
    <p:sldId id="285" r:id="rId13"/>
    <p:sldId id="276" r:id="rId14"/>
    <p:sldId id="277" r:id="rId15"/>
    <p:sldId id="266" r:id="rId16"/>
    <p:sldId id="267" r:id="rId17"/>
    <p:sldId id="268" r:id="rId18"/>
    <p:sldId id="271" r:id="rId19"/>
    <p:sldId id="269" r:id="rId20"/>
    <p:sldId id="270" r:id="rId21"/>
  </p:sldIdLst>
  <p:sldSz cx="9144000" cy="5143500" type="screen16x9"/>
  <p:notesSz cx="7104063" cy="10234613"/>
  <p:embeddedFontLst>
    <p:embeddedFont>
      <p:font typeface="Montserrat Heavy" panose="020B0604020202020204" charset="0"/>
      <p:regular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688" autoAdjust="0"/>
    <p:restoredTop sz="93842" autoAdjust="0"/>
  </p:normalViewPr>
  <p:slideViewPr>
    <p:cSldViewPr snapToGrid="0">
      <p:cViewPr varScale="1">
        <p:scale>
          <a:sx n="107" d="100"/>
          <a:sy n="107" d="100"/>
        </p:scale>
        <p:origin x="1224" y="72"/>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d3f04cc34c_0_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d3f04cc34c_0_0: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919045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0923cb9b6d_0_168: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0923cb9b6d_0_168: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923cb9b6d_0_17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0923cb9b6d_0_179: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0923cb9b6d_0_13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0923cb9b6d_0_132: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sz="1600">
              <a:solidFill>
                <a:schemeClr val="dk1"/>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d3f04cc34c_0_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d3f04cc34c_0_6: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0923cb9b6d_0_15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0923cb9b6d_0_151: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r>
              <a:rPr lang="en-US" dirty="0"/>
              <a:t>Breathing – square breathing, longer exhale (the insula </a:t>
            </a:r>
            <a:r>
              <a:rPr lang="en-US" dirty="0" err="1"/>
              <a:t>lerns</a:t>
            </a:r>
            <a:r>
              <a:rPr lang="en-US" dirty="0"/>
              <a:t> that it might be safe out there) – prolong the breathing-out phase</a:t>
            </a:r>
          </a:p>
          <a:p>
            <a:endParaRPr lang="en-US" dirty="0"/>
          </a:p>
          <a:p>
            <a:r>
              <a:rPr lang="en-US" dirty="0"/>
              <a:t>An aroused state makes the amygdala more alert to danger</a:t>
            </a:r>
          </a:p>
          <a:p>
            <a:endParaRPr lang="en-US" dirty="0"/>
          </a:p>
          <a:p>
            <a:r>
              <a:rPr lang="en-US" dirty="0"/>
              <a:t>Not surprisingly the amygdala finds more triggers and we perceive the world as a much more dangerous and negative place.</a:t>
            </a:r>
          </a:p>
          <a:p>
            <a:endParaRPr lang="en-US" dirty="0"/>
          </a:p>
          <a:p>
            <a:r>
              <a:rPr lang="en-US" dirty="0"/>
              <a:t>When amygdala is calm, our PFC is active, giving it a chance to see the world more objectively</a:t>
            </a:r>
          </a:p>
          <a:p>
            <a:endParaRPr lang="en-US" dirty="0"/>
          </a:p>
          <a:p>
            <a:r>
              <a:rPr lang="en-US" dirty="0"/>
              <a:t>1.IDENTIFY YOUR TRIGGERS. Write a list of events that leave you emotionally drained, with one or two ways to reduce your distress for each. When they occur, use them as an opportunity to </a:t>
            </a:r>
            <a:r>
              <a:rPr lang="en-US" dirty="0" err="1"/>
              <a:t>practise</a:t>
            </a:r>
            <a:r>
              <a:rPr lang="en-US" dirty="0"/>
              <a:t> your stress management techniques. Keep notes on what works for next time.</a:t>
            </a:r>
          </a:p>
          <a:p>
            <a:endParaRPr lang="en-US" dirty="0"/>
          </a:p>
          <a:p>
            <a:r>
              <a:rPr lang="en-US" dirty="0"/>
              <a:t>2.PRACTICE THE RULE OF 3. Gaze into the distance and name three things you see. Then, stop and name three sounds you hear. Finally, take a moment to notice and wiggle three body parts. </a:t>
            </a:r>
          </a:p>
          <a:p>
            <a:endParaRPr lang="en-US" dirty="0"/>
          </a:p>
          <a:p>
            <a:r>
              <a:rPr lang="en-US" dirty="0"/>
              <a:t>3.REWARD YOURSELF REGULARLY. It’s important to find joy in the small things and to wallow in moments of pleasure. Schedule indulgences that you can look forward to. The feel-good neurotransmitter dopamine is released not only when we receive a reward the first time but in anticipation of a reward or completion of a goal.</a:t>
            </a:r>
          </a:p>
          <a:p>
            <a:endParaRPr lang="en-US" dirty="0"/>
          </a:p>
          <a:p>
            <a:r>
              <a:rPr lang="en-US" dirty="0"/>
              <a:t>3.WALK IN NATURE. Gentle repetitive exercises such as walking, swimming, and cycling are good for relieving stress and can be thought of as meditation in motion. When you exercise, you’re taking action. You’re getting out of your mind into your body. And by moving your body, you’re reminding your brain that you retain agency. Your brain evolved to move your body through the world, so moving your body reminds your brain you’re not helpless — you can still act independently and make choices.</a:t>
            </a:r>
          </a:p>
          <a:p>
            <a:endParaRPr lang="en-US" dirty="0"/>
          </a:p>
          <a:p>
            <a:r>
              <a:rPr lang="en-US" dirty="0"/>
              <a:t>4.BREATHE A PHYSIOLOGICAL SIGH. Slow, deep-breathing exercises evoke the relaxation response by complex biomechanical and neural mechanisms that activate the parasympathetic nervous system. But another technique I’ve recently learned about is the physiological sigh: Breath in twice in quick succession through your nose (you’ll make a sniffing sound as you do so). Hold your breath for four seconds. Then, slowly exhale through your mouth (if you purse your lips like you’re blowing through a straw, that helps slow your breath down even more). </a:t>
            </a:r>
          </a:p>
          <a:p>
            <a:endParaRPr lang="en-US" dirty="0"/>
          </a:p>
          <a:p>
            <a:r>
              <a:rPr lang="en-US" dirty="0"/>
              <a:t>5.RELAX, MUSCLE BY MUSCLE. In progressive muscle relaxation, you tense up particular muscles and then relax them. Starting with the muscles in your legs and gradually work your way up your body. Tense each muscle group in turn. Make sure you can feel the tension, but not so much that you feel much pain. Keep the muscle tensed for about five seconds. Relax the muscles and keep them relaxed for approximately 10 seconds. It may be helpful to say something like “Relax” as you relax the muscles.</a:t>
            </a:r>
          </a:p>
          <a:p>
            <a:endParaRPr lang="en-US" dirty="0"/>
          </a:p>
          <a:p>
            <a:r>
              <a:rPr lang="en-US" dirty="0"/>
              <a:t>6.TRY TO STICK TO YOUR TIME ZONE. Often, we feel worried because we’re in a future-</a:t>
            </a:r>
            <a:r>
              <a:rPr lang="en-US" dirty="0" err="1"/>
              <a:t>focussed</a:t>
            </a:r>
            <a:r>
              <a:rPr lang="en-US" dirty="0"/>
              <a:t> state of mind. So, try to think about what is happening right now versus what might happen in the future.</a:t>
            </a:r>
          </a:p>
          <a:p>
            <a:endParaRPr lang="en-US" dirty="0"/>
          </a:p>
        </p:txBody>
      </p:sp>
    </p:spTree>
    <p:extLst>
      <p:ext uri="{BB962C8B-B14F-4D97-AF65-F5344CB8AC3E}">
        <p14:creationId xmlns:p14="http://schemas.microsoft.com/office/powerpoint/2010/main" val="265243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r>
              <a:rPr lang="en-US" dirty="0"/>
              <a:t>Breathing – square breathing, longer exhale (the insula </a:t>
            </a:r>
            <a:r>
              <a:rPr lang="en-US" dirty="0" err="1"/>
              <a:t>lerns</a:t>
            </a:r>
            <a:r>
              <a:rPr lang="en-US" dirty="0"/>
              <a:t> that it might be safe out there) – prolong the breathing-out phase</a:t>
            </a:r>
          </a:p>
          <a:p>
            <a:endParaRPr lang="en-US" dirty="0"/>
          </a:p>
          <a:p>
            <a:r>
              <a:rPr lang="en-US" dirty="0"/>
              <a:t>An aroused state makes the amygdala more alert to danger</a:t>
            </a:r>
          </a:p>
          <a:p>
            <a:endParaRPr lang="en-US" dirty="0"/>
          </a:p>
          <a:p>
            <a:r>
              <a:rPr lang="en-US" dirty="0"/>
              <a:t>Not surprisingly the amygdala finds more triggers and we perceive the world as a much more dangerous and negative place.</a:t>
            </a:r>
          </a:p>
          <a:p>
            <a:endParaRPr lang="en-US" dirty="0"/>
          </a:p>
          <a:p>
            <a:r>
              <a:rPr lang="en-US" dirty="0"/>
              <a:t>When amygdala is calm, our PFC is active, giving it a chance to see the world more objectively</a:t>
            </a:r>
          </a:p>
          <a:p>
            <a:endParaRPr lang="en-US" dirty="0"/>
          </a:p>
          <a:p>
            <a:r>
              <a:rPr lang="en-US" dirty="0"/>
              <a:t>1.IDENTIFY YOUR TRIGGERS. Write a list of events that leave you emotionally drained, with one or two ways to reduce your distress for each. When they occur, use them as an opportunity to </a:t>
            </a:r>
            <a:r>
              <a:rPr lang="en-US" dirty="0" err="1"/>
              <a:t>practise</a:t>
            </a:r>
            <a:r>
              <a:rPr lang="en-US" dirty="0"/>
              <a:t> your stress management techniques. Keep notes on what works for next time.</a:t>
            </a:r>
          </a:p>
          <a:p>
            <a:endParaRPr lang="en-US" dirty="0"/>
          </a:p>
          <a:p>
            <a:r>
              <a:rPr lang="en-US" dirty="0"/>
              <a:t>2.PRACTICE THE RULE OF 3. Gaze into the distance and name three things you see. Then, stop and name three sounds you hear. Finally, take a moment to notice and wiggle three body parts. </a:t>
            </a:r>
          </a:p>
          <a:p>
            <a:endParaRPr lang="en-US" dirty="0"/>
          </a:p>
          <a:p>
            <a:r>
              <a:rPr lang="en-US" dirty="0"/>
              <a:t>3.REWARD YOURSELF REGULARLY. It’s important to find joy in the small things and to wallow in moments of pleasure. Schedule indulgences that you can look forward to. The feel-good neurotransmitter dopamine is released not only when we receive a reward the first time but in anticipation of a reward or completion of a goal.</a:t>
            </a:r>
          </a:p>
          <a:p>
            <a:endParaRPr lang="en-US" dirty="0"/>
          </a:p>
          <a:p>
            <a:r>
              <a:rPr lang="en-US" dirty="0"/>
              <a:t>3.WALK IN NATURE. Gentle repetitive exercises such as walking, swimming, and cycling are good for relieving stress and can be thought of as meditation in motion. When you exercise, you’re taking action. You’re getting out of your mind into your body. And by moving your body, you’re reminding your brain that you retain agency. Your brain evolved to move your body through the world, so moving your body reminds your brain you’re not helpless — you can still act independently and make choices.</a:t>
            </a:r>
          </a:p>
          <a:p>
            <a:endParaRPr lang="en-US" dirty="0"/>
          </a:p>
          <a:p>
            <a:r>
              <a:rPr lang="en-US" dirty="0"/>
              <a:t>4.BREATHE A PHYSIOLOGICAL SIGH. Slow, deep-breathing exercises evoke the relaxation response by complex biomechanical and neural mechanisms that activate the parasympathetic nervous system. But another technique I’ve recently learned about is the physiological sigh: Breath in twice in quick succession through your nose (you’ll make a sniffing sound as you do so). Hold your breath for four seconds. Then, slowly exhale through your mouth (if you purse your lips like you’re blowing through a straw, that helps slow your breath down even more). </a:t>
            </a:r>
          </a:p>
          <a:p>
            <a:endParaRPr lang="en-US" dirty="0"/>
          </a:p>
          <a:p>
            <a:r>
              <a:rPr lang="en-US" dirty="0"/>
              <a:t>5.RELAX, MUSCLE BY MUSCLE. In progressive muscle relaxation, you tense up particular muscles and then relax them. Starting with the muscles in your legs and gradually work your way up your body. Tense each muscle group in turn. Make sure you can feel the tension, but not so much that you feel much pain. Keep the muscle tensed for about five seconds. Relax the muscles and keep them relaxed for approximately 10 seconds. It may be helpful to say something like “Relax” as you relax the muscles.</a:t>
            </a:r>
          </a:p>
          <a:p>
            <a:endParaRPr lang="en-US" dirty="0"/>
          </a:p>
          <a:p>
            <a:r>
              <a:rPr lang="en-US" dirty="0"/>
              <a:t>6.TRY TO STICK TO YOUR TIME ZONE. Often, we feel worried because we’re in a future-</a:t>
            </a:r>
            <a:r>
              <a:rPr lang="en-US" dirty="0" err="1"/>
              <a:t>focussed</a:t>
            </a:r>
            <a:r>
              <a:rPr lang="en-US" dirty="0"/>
              <a:t> state of mind. So, try to think about what is happening right now versus what might happen in the future.</a:t>
            </a:r>
          </a:p>
          <a:p>
            <a:endParaRPr lang="en-US" dirty="0"/>
          </a:p>
        </p:txBody>
      </p:sp>
    </p:spTree>
    <p:extLst>
      <p:ext uri="{BB962C8B-B14F-4D97-AF65-F5344CB8AC3E}">
        <p14:creationId xmlns:p14="http://schemas.microsoft.com/office/powerpoint/2010/main" val="252522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0923cb9b6d_0_143: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0923cb9b6d_0_14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0923cb9b6d_0_15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0923cb9b6d_0_157: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0923cb9b6d_0_163: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0923cb9b6d_0_163: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s://www.gabekwakyi.com/essays/what-william-shakespeare-means-by-there-is-nothing-either-good-or-bad-but-thinking-makes-it-so"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hyperlink" Target="https://www.youtube.com/watch?v=rBdhqBGqiMc" TargetMode="External"/><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transitionmakers.nl/"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innerdevelopmentgoals.org/about/resourc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7" name="Google Shape;117;p20"/>
          <p:cNvPicPr preferRelativeResize="0"/>
          <p:nvPr/>
        </p:nvPicPr>
        <p:blipFill>
          <a:blip r:embed="rId3">
            <a:alphaModFix/>
          </a:blip>
          <a:stretch>
            <a:fillRect/>
          </a:stretch>
        </p:blipFill>
        <p:spPr>
          <a:xfrm>
            <a:off x="0" y="0"/>
            <a:ext cx="9143997" cy="2281536"/>
          </a:xfrm>
          <a:prstGeom prst="rect">
            <a:avLst/>
          </a:prstGeom>
          <a:noFill/>
          <a:ln>
            <a:noFill/>
          </a:ln>
        </p:spPr>
      </p:pic>
      <p:sp>
        <p:nvSpPr>
          <p:cNvPr id="2" name="Google Shape;56;p13">
            <a:extLst>
              <a:ext uri="{FF2B5EF4-FFF2-40B4-BE49-F238E27FC236}">
                <a16:creationId xmlns:a16="http://schemas.microsoft.com/office/drawing/2014/main" id="{41A98C77-B589-F6C9-CE0B-A9B0F0E0BC70}"/>
              </a:ext>
            </a:extLst>
          </p:cNvPr>
          <p:cNvSpPr txBox="1">
            <a:spLocks/>
          </p:cNvSpPr>
          <p:nvPr/>
        </p:nvSpPr>
        <p:spPr>
          <a:xfrm>
            <a:off x="-33901" y="4740900"/>
            <a:ext cx="9211800" cy="402600"/>
          </a:xfrm>
          <a:prstGeom prst="rect">
            <a:avLst/>
          </a:prstGeom>
          <a:solidFill>
            <a:srgbClr val="00FF00"/>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sz="1300" i="1" dirty="0">
                <a:latin typeface="+mj-lt"/>
              </a:rPr>
              <a:t>Prepared &amp; Lead by Irina Stefanova-</a:t>
            </a:r>
            <a:r>
              <a:rPr lang="en-US" sz="1300" i="1" dirty="0" err="1">
                <a:latin typeface="+mj-lt"/>
              </a:rPr>
              <a:t>Parigvozdeva</a:t>
            </a:r>
            <a:r>
              <a:rPr lang="en-US" sz="1300" i="1" dirty="0">
                <a:latin typeface="+mj-lt"/>
              </a:rPr>
              <a:t>, ACC, IDGs Ambassador Bulgaria</a:t>
            </a:r>
          </a:p>
          <a:p>
            <a:pPr marL="0" indent="0"/>
            <a:endParaRPr lang="en-US" dirty="0">
              <a:latin typeface="+mj-lt"/>
            </a:endParaRPr>
          </a:p>
        </p:txBody>
      </p:sp>
      <p:sp>
        <p:nvSpPr>
          <p:cNvPr id="3" name="TextBox 2">
            <a:extLst>
              <a:ext uri="{FF2B5EF4-FFF2-40B4-BE49-F238E27FC236}">
                <a16:creationId xmlns:a16="http://schemas.microsoft.com/office/drawing/2014/main" id="{E8B3A1B4-CD59-71C6-75AE-E5166AAA2CDE}"/>
              </a:ext>
            </a:extLst>
          </p:cNvPr>
          <p:cNvSpPr txBox="1"/>
          <p:nvPr/>
        </p:nvSpPr>
        <p:spPr>
          <a:xfrm>
            <a:off x="3260757" y="3706622"/>
            <a:ext cx="3036823" cy="523220"/>
          </a:xfrm>
          <a:prstGeom prst="rect">
            <a:avLst/>
          </a:prstGeom>
          <a:noFill/>
        </p:spPr>
        <p:txBody>
          <a:bodyPr wrap="square" rtlCol="0">
            <a:spAutoFit/>
          </a:bodyPr>
          <a:lstStyle/>
          <a:p>
            <a:pPr algn="ctr"/>
            <a:r>
              <a:rPr lang="en-US" dirty="0">
                <a:latin typeface="+mj-lt"/>
              </a:rPr>
              <a:t>April 7</a:t>
            </a:r>
            <a:r>
              <a:rPr lang="en-US" baseline="30000" dirty="0">
                <a:latin typeface="+mj-lt"/>
              </a:rPr>
              <a:t>th</a:t>
            </a:r>
            <a:r>
              <a:rPr lang="en-US" dirty="0">
                <a:latin typeface="+mj-lt"/>
              </a:rPr>
              <a:t> 2025</a:t>
            </a:r>
          </a:p>
          <a:p>
            <a:pPr algn="ctr"/>
            <a:r>
              <a:rPr lang="sl-SI" dirty="0">
                <a:latin typeface="+mj-lt"/>
              </a:rPr>
              <a:t>Virtualna učilnica</a:t>
            </a:r>
            <a:r>
              <a:rPr lang="en-US" dirty="0">
                <a:latin typeface="+mj-lt"/>
              </a:rPr>
              <a:t> G.O.A.T. </a:t>
            </a:r>
            <a:r>
              <a:rPr lang="en-US" dirty="0" err="1">
                <a:latin typeface="+mj-lt"/>
              </a:rPr>
              <a:t>Proje</a:t>
            </a:r>
            <a:r>
              <a:rPr lang="sl-SI" dirty="0">
                <a:latin typeface="+mj-lt"/>
              </a:rPr>
              <a:t>k</a:t>
            </a:r>
            <a:r>
              <a:rPr lang="en-US" dirty="0">
                <a:latin typeface="+mj-lt"/>
              </a:rPr>
              <a:t>t</a:t>
            </a:r>
          </a:p>
        </p:txBody>
      </p:sp>
      <p:pic>
        <p:nvPicPr>
          <p:cNvPr id="4" name="Google Shape;55;p13">
            <a:extLst>
              <a:ext uri="{FF2B5EF4-FFF2-40B4-BE49-F238E27FC236}">
                <a16:creationId xmlns:a16="http://schemas.microsoft.com/office/drawing/2014/main" id="{4BE71B47-20B5-716C-427E-6CB77D066E04}"/>
              </a:ext>
            </a:extLst>
          </p:cNvPr>
          <p:cNvPicPr preferRelativeResize="0"/>
          <p:nvPr/>
        </p:nvPicPr>
        <p:blipFill>
          <a:blip r:embed="rId4">
            <a:alphaModFix/>
          </a:blip>
          <a:stretch>
            <a:fillRect/>
          </a:stretch>
        </p:blipFill>
        <p:spPr>
          <a:xfrm>
            <a:off x="2369820" y="3460485"/>
            <a:ext cx="800026" cy="800026"/>
          </a:xfrm>
          <a:prstGeom prst="rect">
            <a:avLst/>
          </a:prstGeom>
          <a:noFill/>
          <a:ln>
            <a:noFill/>
          </a:ln>
        </p:spPr>
      </p:pic>
      <p:sp>
        <p:nvSpPr>
          <p:cNvPr id="6" name="Title 1">
            <a:extLst>
              <a:ext uri="{FF2B5EF4-FFF2-40B4-BE49-F238E27FC236}">
                <a16:creationId xmlns:a16="http://schemas.microsoft.com/office/drawing/2014/main" id="{64E22C91-7991-A390-32EA-FC12C81AFE9E}"/>
              </a:ext>
            </a:extLst>
          </p:cNvPr>
          <p:cNvSpPr txBox="1">
            <a:spLocks/>
          </p:cNvSpPr>
          <p:nvPr/>
        </p:nvSpPr>
        <p:spPr>
          <a:xfrm>
            <a:off x="433144" y="1948306"/>
            <a:ext cx="8520600" cy="841800"/>
          </a:xfrm>
          <a:prstGeom prst="rect">
            <a:avLst/>
          </a:prstGeom>
          <a:noFill/>
          <a:ln>
            <a:noFill/>
          </a:ln>
        </p:spPr>
        <p:txBody>
          <a:bodyPr spcFirstLastPara="1" wrap="square" lIns="91425" tIns="91425" rIns="91425" bIns="91425" anchor="b" anchorCtr="0">
            <a:normAutofit fontScale="67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pl-PL" dirty="0"/>
              <a:t>Preobrazbena znanja za trajnostni razvoj</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377986"/>
            <a:ext cx="8115300" cy="4613058"/>
          </a:xfrm>
          <a:prstGeom prst="rect">
            <a:avLst/>
          </a:prstGeom>
        </p:spPr>
        <p:txBody>
          <a:bodyPr lIns="0" tIns="0" rIns="0" bIns="0" rtlCol="0" anchor="t">
            <a:spAutoFit/>
          </a:bodyPr>
          <a:lstStyle/>
          <a:p>
            <a:pPr algn="ctr">
              <a:lnSpc>
                <a:spcPts val="2400"/>
              </a:lnSpc>
            </a:pPr>
            <a:r>
              <a:rPr lang="en-US" sz="1500" dirty="0">
                <a:latin typeface="Calibri" panose="020F0502020204030204" pitchFamily="34" charset="0"/>
                <a:cs typeface="Calibri" panose="020F0502020204030204" pitchFamily="34" charset="0"/>
              </a:rPr>
              <a:t>                    </a:t>
            </a:r>
            <a:endParaRPr lang="sl-SI" sz="1500" dirty="0">
              <a:latin typeface="Calibri" panose="020F0502020204030204" pitchFamily="34" charset="0"/>
              <a:cs typeface="Calibri" panose="020F0502020204030204" pitchFamily="34" charset="0"/>
            </a:endParaRPr>
          </a:p>
          <a:p>
            <a:pPr algn="ctr">
              <a:lnSpc>
                <a:spcPts val="2400"/>
              </a:lnSpc>
            </a:pPr>
            <a:endParaRPr lang="sl-SI" sz="1500" dirty="0">
              <a:latin typeface="Calibri" panose="020F0502020204030204" pitchFamily="34" charset="0"/>
              <a:cs typeface="Calibri" panose="020F0502020204030204" pitchFamily="34" charset="0"/>
            </a:endParaRPr>
          </a:p>
          <a:p>
            <a:pPr algn="ctr">
              <a:lnSpc>
                <a:spcPts val="2400"/>
              </a:lnSpc>
            </a:pPr>
            <a:r>
              <a:rPr lang="en-US" sz="1500" dirty="0">
                <a:latin typeface="Calibri" panose="020F0502020204030204" pitchFamily="34" charset="0"/>
                <a:cs typeface="Calibri" panose="020F0502020204030204" pitchFamily="34" charset="0"/>
              </a:rPr>
              <a:t>„</a:t>
            </a:r>
            <a:r>
              <a:rPr lang="en-US" sz="1500" dirty="0" err="1">
                <a:latin typeface="Calibri" panose="020F0502020204030204" pitchFamily="34" charset="0"/>
                <a:cs typeface="Calibri" panose="020F0502020204030204" pitchFamily="34" charset="0"/>
              </a:rPr>
              <a:t>Prisotnost</a:t>
            </a:r>
            <a:r>
              <a:rPr lang="en-US" sz="1500" dirty="0">
                <a:latin typeface="Calibri" panose="020F0502020204030204" pitchFamily="34" charset="0"/>
                <a:cs typeface="Calibri" panose="020F0502020204030204" pitchFamily="34" charset="0"/>
              </a:rPr>
              <a:t> je </a:t>
            </a:r>
            <a:r>
              <a:rPr lang="en-US" sz="1500" dirty="0" err="1">
                <a:latin typeface="Calibri" panose="020F0502020204030204" pitchFamily="34" charset="0"/>
                <a:cs typeface="Calibri" panose="020F0502020204030204" pitchFamily="34" charset="0"/>
              </a:rPr>
              <a:t>stanje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bivanja</a:t>
            </a:r>
            <a:r>
              <a:rPr lang="en-US" sz="1500" dirty="0">
                <a:latin typeface="Calibri" panose="020F0502020204030204" pitchFamily="34" charset="0"/>
                <a:cs typeface="Calibri" panose="020F0502020204030204" pitchFamily="34" charset="0"/>
              </a:rPr>
              <a:t>, ki </a:t>
            </a:r>
            <a:r>
              <a:rPr lang="en-US" sz="1500" dirty="0" err="1">
                <a:latin typeface="Calibri" panose="020F0502020204030204" pitchFamily="34" charset="0"/>
                <a:cs typeface="Calibri" panose="020F0502020204030204" pitchFamily="34" charset="0"/>
              </a:rPr>
              <a:t>nam</a:t>
            </a:r>
            <a:r>
              <a:rPr lang="en-US" sz="1500" dirty="0">
                <a:latin typeface="Calibri" panose="020F0502020204030204" pitchFamily="34" charset="0"/>
                <a:cs typeface="Calibri" panose="020F0502020204030204" pitchFamily="34" charset="0"/>
              </a:rPr>
              <a:t> je </a:t>
            </a:r>
            <a:r>
              <a:rPr lang="en-US" sz="1500" dirty="0" err="1">
                <a:latin typeface="Calibri" panose="020F0502020204030204" pitchFamily="34" charset="0"/>
                <a:cs typeface="Calibri" panose="020F0502020204030204" pitchFamily="34" charset="0"/>
              </a:rPr>
              <a:t>vedno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dostopno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Stanje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prisotnosti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postanemo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popolnoma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prisotni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dosežemo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tako</a:t>
            </a:r>
            <a:r>
              <a:rPr lang="en-US" sz="1500" dirty="0">
                <a:latin typeface="Calibri" panose="020F0502020204030204" pitchFamily="34" charset="0"/>
                <a:cs typeface="Calibri" panose="020F0502020204030204" pitchFamily="34" charset="0"/>
              </a:rPr>
              <a:t>, da: se </a:t>
            </a:r>
            <a:r>
              <a:rPr lang="en-US" sz="1500" dirty="0" err="1">
                <a:latin typeface="Calibri" panose="020F0502020204030204" pitchFamily="34" charset="0"/>
                <a:cs typeface="Calibri" panose="020F0502020204030204" pitchFamily="34" charset="0"/>
              </a:rPr>
              <a:t>dotaknemo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svojega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notranjega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zavedanja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onkraj</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ega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ter</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postanemo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popolnoma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zavestni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sedanjega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trenutka</a:t>
            </a:r>
            <a:r>
              <a:rPr lang="en-US" sz="1500" dirty="0">
                <a:latin typeface="Calibri" panose="020F0502020204030204" pitchFamily="34" charset="0"/>
                <a:cs typeface="Calibri" panose="020F0502020204030204" pitchFamily="34" charset="0"/>
              </a:rPr>
              <a:t>.“  </a:t>
            </a:r>
            <a:endParaRPr lang="sl-SI" sz="1500" dirty="0">
              <a:latin typeface="Calibri" panose="020F0502020204030204" pitchFamily="34" charset="0"/>
              <a:cs typeface="Calibri" panose="020F0502020204030204" pitchFamily="34" charset="0"/>
            </a:endParaRPr>
          </a:p>
          <a:p>
            <a:pPr algn="ctr">
              <a:lnSpc>
                <a:spcPts val="2400"/>
              </a:lnSpc>
            </a:pPr>
            <a:r>
              <a:rPr lang="en-US" sz="1500" dirty="0">
                <a:latin typeface="Calibri" panose="020F0502020204030204" pitchFamily="34" charset="0"/>
                <a:cs typeface="Calibri" panose="020F0502020204030204" pitchFamily="34" charset="0"/>
              </a:rPr>
              <a:t> - Ekhart Tolle</a:t>
            </a:r>
            <a:endParaRPr lang="sl-SI" sz="1500" dirty="0">
              <a:latin typeface="Calibri" panose="020F0502020204030204" pitchFamily="34" charset="0"/>
              <a:cs typeface="Calibri" panose="020F0502020204030204" pitchFamily="34" charset="0"/>
            </a:endParaRPr>
          </a:p>
          <a:p>
            <a:pPr algn="ctr">
              <a:lnSpc>
                <a:spcPts val="2400"/>
              </a:lnSpc>
            </a:pPr>
            <a:endParaRPr lang="en-US" sz="1600" dirty="0">
              <a:latin typeface="Calibri" panose="020F0502020204030204" pitchFamily="34" charset="0"/>
              <a:cs typeface="Calibri" panose="020F0502020204030204" pitchFamily="34" charset="0"/>
            </a:endParaRPr>
          </a:p>
          <a:p>
            <a:pPr algn="ctr">
              <a:lnSpc>
                <a:spcPts val="2400"/>
              </a:lnSpc>
            </a:pPr>
            <a:r>
              <a:rPr lang="en-US" sz="1500" dirty="0">
                <a:solidFill>
                  <a:srgbClr val="1211CA"/>
                </a:solidFill>
                <a:latin typeface="Calibri" panose="020F0502020204030204" pitchFamily="34" charset="0"/>
                <a:cs typeface="Calibri" panose="020F0502020204030204" pitchFamily="34" charset="0"/>
              </a:rPr>
              <a:t>To je </a:t>
            </a:r>
            <a:r>
              <a:rPr lang="en-US" sz="1500" dirty="0" err="1">
                <a:solidFill>
                  <a:srgbClr val="1211CA"/>
                </a:solidFill>
                <a:latin typeface="Calibri" panose="020F0502020204030204" pitchFamily="34" charset="0"/>
                <a:cs typeface="Calibri" panose="020F0502020204030204" pitchFamily="34" charset="0"/>
              </a:rPr>
              <a:t>stanje</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preseganja</a:t>
            </a:r>
            <a:r>
              <a:rPr lang="en-US" sz="1500" dirty="0">
                <a:solidFill>
                  <a:srgbClr val="1211CA"/>
                </a:solidFill>
                <a:latin typeface="Calibri" panose="020F0502020204030204" pitchFamily="34" charset="0"/>
                <a:cs typeface="Calibri" panose="020F0502020204030204" pitchFamily="34" charset="0"/>
              </a:rPr>
              <a:t> EGO. </a:t>
            </a:r>
            <a:r>
              <a:rPr lang="en-US" sz="1500" dirty="0" err="1">
                <a:solidFill>
                  <a:srgbClr val="1211CA"/>
                </a:solidFill>
                <a:latin typeface="Calibri" panose="020F0502020204030204" pitchFamily="34" charset="0"/>
                <a:cs typeface="Calibri" panose="020F0502020204030204" pitchFamily="34" charset="0"/>
              </a:rPr>
              <a:t>Opustiti</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gonjo</a:t>
            </a:r>
            <a:r>
              <a:rPr lang="en-US" sz="1500" dirty="0">
                <a:solidFill>
                  <a:srgbClr val="1211CA"/>
                </a:solidFill>
                <a:latin typeface="Calibri" panose="020F0502020204030204" pitchFamily="34" charset="0"/>
                <a:cs typeface="Calibri" panose="020F0502020204030204" pitchFamily="34" charset="0"/>
              </a:rPr>
              <a:t> za </a:t>
            </a:r>
            <a:r>
              <a:rPr lang="en-US" sz="1500" dirty="0" err="1">
                <a:solidFill>
                  <a:srgbClr val="1211CA"/>
                </a:solidFill>
                <a:latin typeface="Calibri" panose="020F0502020204030204" pitchFamily="34" charset="0"/>
                <a:cs typeface="Calibri" panose="020F0502020204030204" pitchFamily="34" charset="0"/>
              </a:rPr>
              <a:t>egoistično</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vizijo</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samega</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sebe.Opustiti</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gonjo</a:t>
            </a:r>
            <a:r>
              <a:rPr lang="en-US" sz="1500" dirty="0">
                <a:solidFill>
                  <a:srgbClr val="1211CA"/>
                </a:solidFill>
                <a:latin typeface="Calibri" panose="020F0502020204030204" pitchFamily="34" charset="0"/>
                <a:cs typeface="Calibri" panose="020F0502020204030204" pitchFamily="34" charset="0"/>
              </a:rPr>
              <a:t> za </a:t>
            </a:r>
            <a:r>
              <a:rPr lang="en-US" sz="1500" dirty="0" err="1">
                <a:solidFill>
                  <a:srgbClr val="1211CA"/>
                </a:solidFill>
                <a:latin typeface="Calibri" panose="020F0502020204030204" pitchFamily="34" charset="0"/>
                <a:cs typeface="Calibri" panose="020F0502020204030204" pitchFamily="34" charset="0"/>
              </a:rPr>
              <a:t>egoistično</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vizijo</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samega</a:t>
            </a:r>
            <a:r>
              <a:rPr lang="en-US" sz="1500" dirty="0">
                <a:solidFill>
                  <a:srgbClr val="1211CA"/>
                </a:solidFill>
                <a:latin typeface="Calibri" panose="020F0502020204030204" pitchFamily="34" charset="0"/>
                <a:cs typeface="Calibri" panose="020F0502020204030204" pitchFamily="34" charset="0"/>
              </a:rPr>
              <a:t> </a:t>
            </a:r>
            <a:r>
              <a:rPr lang="en-US" sz="1500" dirty="0" err="1">
                <a:solidFill>
                  <a:srgbClr val="1211CA"/>
                </a:solidFill>
                <a:latin typeface="Calibri" panose="020F0502020204030204" pitchFamily="34" charset="0"/>
                <a:cs typeface="Calibri" panose="020F0502020204030204" pitchFamily="34" charset="0"/>
              </a:rPr>
              <a:t>sebe</a:t>
            </a:r>
            <a:r>
              <a:rPr lang="en-US" sz="1500" dirty="0">
                <a:solidFill>
                  <a:srgbClr val="1211CA"/>
                </a:solidFill>
                <a:latin typeface="Calibri" panose="020F0502020204030204" pitchFamily="34" charset="0"/>
                <a:cs typeface="Calibri" panose="020F0502020204030204" pitchFamily="34" charset="0"/>
              </a:rPr>
              <a:t> </a:t>
            </a:r>
            <a:endParaRPr lang="sl-SI" sz="1500" dirty="0">
              <a:solidFill>
                <a:srgbClr val="1211CA"/>
              </a:solidFill>
              <a:latin typeface="Calibri" panose="020F0502020204030204" pitchFamily="34" charset="0"/>
              <a:cs typeface="Calibri" panose="020F0502020204030204" pitchFamily="34" charset="0"/>
            </a:endParaRPr>
          </a:p>
          <a:p>
            <a:pPr algn="ctr">
              <a:lnSpc>
                <a:spcPts val="2400"/>
              </a:lnSpc>
            </a:pPr>
            <a:endParaRPr lang="en-US" sz="1500" dirty="0">
              <a:solidFill>
                <a:srgbClr val="1211CA"/>
              </a:solidFill>
              <a:latin typeface="Calibri" panose="020F0502020204030204" pitchFamily="34" charset="0"/>
              <a:cs typeface="Calibri" panose="020F0502020204030204" pitchFamily="34" charset="0"/>
            </a:endParaRPr>
          </a:p>
          <a:p>
            <a:pPr algn="ctr">
              <a:lnSpc>
                <a:spcPts val="2400"/>
              </a:lnSpc>
            </a:pPr>
            <a:r>
              <a:rPr lang="en-US" sz="1500" dirty="0">
                <a:latin typeface="Calibri" panose="020F0502020204030204" pitchFamily="34" charset="0"/>
                <a:cs typeface="Calibri" panose="020F0502020204030204" pitchFamily="34" charset="0"/>
              </a:rPr>
              <a:t>V </a:t>
            </a:r>
            <a:r>
              <a:rPr lang="en-US" sz="1500" dirty="0" err="1">
                <a:latin typeface="Calibri" panose="020F0502020204030204" pitchFamily="34" charset="0"/>
                <a:cs typeface="Calibri" panose="020F0502020204030204" pitchFamily="34" charset="0"/>
              </a:rPr>
              <a:t>stanju</a:t>
            </a:r>
            <a:r>
              <a:rPr lang="en-US" sz="1500" dirty="0">
                <a:latin typeface="Calibri" panose="020F0502020204030204" pitchFamily="34" charset="0"/>
                <a:cs typeface="Calibri" panose="020F0502020204030204" pitchFamily="34" charset="0"/>
              </a:rPr>
              <a:t> PRISOTNOSTI </a:t>
            </a:r>
            <a:r>
              <a:rPr lang="en-US" sz="1500" dirty="0" err="1">
                <a:latin typeface="Calibri" panose="020F0502020204030204" pitchFamily="34" charset="0"/>
                <a:cs typeface="Calibri" panose="020F0502020204030204" pitchFamily="34" charset="0"/>
              </a:rPr>
              <a:t>imamo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še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vedno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strah</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tesnobo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razočaranje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depresijo</a:t>
            </a:r>
            <a:r>
              <a:rPr lang="en-US" sz="1500" dirty="0">
                <a:latin typeface="Calibri" panose="020F0502020204030204" pitchFamily="34" charset="0"/>
                <a:cs typeface="Calibri" panose="020F0502020204030204" pitchFamily="34" charset="0"/>
              </a:rPr>
              <a:t> in </a:t>
            </a:r>
            <a:r>
              <a:rPr lang="en-US" sz="1500" dirty="0" err="1">
                <a:latin typeface="Calibri" panose="020F0502020204030204" pitchFamily="34" charset="0"/>
                <a:cs typeface="Calibri" panose="020F0502020204030204" pitchFamily="34" charset="0"/>
              </a:rPr>
              <a:t>druga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slaba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čustva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vendar</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nas</a:t>
            </a:r>
            <a:r>
              <a:rPr lang="en-US" sz="1500" dirty="0">
                <a:latin typeface="Calibri" panose="020F0502020204030204" pitchFamily="34" charset="0"/>
                <a:cs typeface="Calibri" panose="020F0502020204030204" pitchFamily="34" charset="0"/>
              </a:rPr>
              <a:t> ne </a:t>
            </a:r>
            <a:r>
              <a:rPr lang="en-US" sz="1500" dirty="0" err="1">
                <a:latin typeface="Calibri" panose="020F0502020204030204" pitchFamily="34" charset="0"/>
                <a:cs typeface="Calibri" panose="020F0502020204030204" pitchFamily="34" charset="0"/>
              </a:rPr>
              <a:t>motijo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Stvari</a:t>
            </a:r>
            <a:r>
              <a:rPr lang="en-US" sz="1500" dirty="0">
                <a:latin typeface="Calibri" panose="020F0502020204030204" pitchFamily="34" charset="0"/>
                <a:cs typeface="Calibri" panose="020F0502020204030204" pitchFamily="34" charset="0"/>
              </a:rPr>
              <a:t> ne </a:t>
            </a:r>
            <a:r>
              <a:rPr lang="en-US" sz="1500" dirty="0" err="1">
                <a:latin typeface="Calibri" panose="020F0502020204030204" pitchFamily="34" charset="0"/>
                <a:cs typeface="Calibri" panose="020F0502020204030204" pitchFamily="34" charset="0"/>
              </a:rPr>
              <a:t>označujemo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kot</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dobre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ali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slabe</a:t>
            </a:r>
            <a:r>
              <a:rPr lang="en-US" sz="1500" dirty="0">
                <a:latin typeface="Calibri" panose="020F0502020204030204" pitchFamily="34" charset="0"/>
                <a:cs typeface="Calibri" panose="020F0502020204030204" pitchFamily="34" charset="0"/>
              </a:rPr>
              <a:t> in </a:t>
            </a:r>
            <a:r>
              <a:rPr lang="en-US" sz="1500" dirty="0" err="1">
                <a:latin typeface="Calibri" panose="020F0502020204030204" pitchFamily="34" charset="0"/>
                <a:cs typeface="Calibri" panose="020F0502020204030204" pitchFamily="34" charset="0"/>
              </a:rPr>
              <a:t>tako</a:t>
            </a:r>
            <a:r>
              <a:rPr lang="en-US" sz="1500" dirty="0">
                <a:latin typeface="Calibri" panose="020F0502020204030204" pitchFamily="34" charset="0"/>
                <a:cs typeface="Calibri" panose="020F0502020204030204" pitchFamily="34" charset="0"/>
              </a:rPr>
              <a:t> ne </a:t>
            </a:r>
            <a:r>
              <a:rPr lang="en-US" sz="1500" dirty="0" err="1">
                <a:latin typeface="Calibri" panose="020F0502020204030204" pitchFamily="34" charset="0"/>
                <a:cs typeface="Calibri" panose="020F0502020204030204" pitchFamily="34" charset="0"/>
              </a:rPr>
              <a:t>ustvarjamo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negativnosti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ali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nepotrebnega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stresa</a:t>
            </a:r>
            <a:r>
              <a:rPr lang="en-US" sz="1500" dirty="0">
                <a:latin typeface="Calibri" panose="020F0502020204030204" pitchFamily="34" charset="0"/>
                <a:cs typeface="Calibri" panose="020F0502020204030204" pitchFamily="34" charset="0"/>
              </a:rPr>
              <a:t>. Ego je </a:t>
            </a:r>
            <a:r>
              <a:rPr lang="en-US" sz="1500" dirty="0" err="1">
                <a:latin typeface="Calibri" panose="020F0502020204030204" pitchFamily="34" charset="0"/>
                <a:cs typeface="Calibri" panose="020F0502020204030204" pitchFamily="34" charset="0"/>
              </a:rPr>
              <a:t>tisti</a:t>
            </a:r>
            <a:r>
              <a:rPr lang="en-US" sz="1500" dirty="0">
                <a:latin typeface="Calibri" panose="020F0502020204030204" pitchFamily="34" charset="0"/>
                <a:cs typeface="Calibri" panose="020F0502020204030204" pitchFamily="34" charset="0"/>
              </a:rPr>
              <a:t>, ki </a:t>
            </a:r>
            <a:r>
              <a:rPr lang="en-US" sz="1500" dirty="0" err="1">
                <a:latin typeface="Calibri" panose="020F0502020204030204" pitchFamily="34" charset="0"/>
                <a:cs typeface="Calibri" panose="020F0502020204030204" pitchFamily="34" charset="0"/>
              </a:rPr>
              <a:t>označuje</a:t>
            </a:r>
            <a:r>
              <a:rPr lang="en-US" sz="1500" dirty="0">
                <a:latin typeface="Calibri" panose="020F0502020204030204" pitchFamily="34" charset="0"/>
                <a:cs typeface="Calibri" panose="020F0502020204030204" pitchFamily="34" charset="0"/>
              </a:rPr>
              <a:t> in </a:t>
            </a:r>
            <a:r>
              <a:rPr lang="en-US" sz="1500" dirty="0" err="1">
                <a:latin typeface="Calibri" panose="020F0502020204030204" pitchFamily="34" charset="0"/>
                <a:cs typeface="Calibri" panose="020F0502020204030204" pitchFamily="34" charset="0"/>
              </a:rPr>
              <a:t>ustvarja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stres</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naša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notranja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zavest</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tega</a:t>
            </a:r>
            <a:r>
              <a:rPr lang="en-US" sz="1500" dirty="0">
                <a:latin typeface="Calibri" panose="020F0502020204030204" pitchFamily="34" charset="0"/>
                <a:cs typeface="Calibri" panose="020F0502020204030204" pitchFamily="34" charset="0"/>
              </a:rPr>
              <a:t> ne </a:t>
            </a:r>
            <a:r>
              <a:rPr lang="en-US" sz="1500" dirty="0" err="1">
                <a:latin typeface="Calibri" panose="020F0502020204030204" pitchFamily="34" charset="0"/>
                <a:cs typeface="Calibri" panose="020F0502020204030204" pitchFamily="34" charset="0"/>
              </a:rPr>
              <a:t>počne</a:t>
            </a:r>
            <a:r>
              <a:rPr lang="en-US" sz="1500" dirty="0">
                <a:latin typeface="Calibri" panose="020F0502020204030204" pitchFamily="34" charset="0"/>
                <a:cs typeface="Calibri" panose="020F0502020204030204" pitchFamily="34" charset="0"/>
              </a:rPr>
              <a:t>.</a:t>
            </a:r>
            <a:endParaRPr lang="sl-SI" sz="1500" dirty="0">
              <a:latin typeface="Calibri" panose="020F0502020204030204" pitchFamily="34" charset="0"/>
              <a:cs typeface="Calibri" panose="020F0502020204030204" pitchFamily="34" charset="0"/>
            </a:endParaRPr>
          </a:p>
          <a:p>
            <a:pPr algn="ctr">
              <a:lnSpc>
                <a:spcPts val="2400"/>
              </a:lnSpc>
            </a:pPr>
            <a:endParaRPr lang="en-US" sz="1500" dirty="0">
              <a:latin typeface="Calibri" panose="020F0502020204030204" pitchFamily="34" charset="0"/>
              <a:cs typeface="Calibri" panose="020F0502020204030204" pitchFamily="34" charset="0"/>
            </a:endParaRPr>
          </a:p>
          <a:p>
            <a:pPr algn="ctr">
              <a:lnSpc>
                <a:spcPts val="2560"/>
              </a:lnSpc>
            </a:pPr>
            <a:r>
              <a:rPr lang="en-US" sz="1600" dirty="0">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„Ni </a:t>
            </a:r>
            <a:r>
              <a:rPr lang="en-US" sz="1600" dirty="0" err="1">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dobrega</a:t>
            </a:r>
            <a:r>
              <a:rPr lang="en-US" sz="1600" dirty="0">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 </a:t>
            </a:r>
            <a:r>
              <a:rPr lang="en-US" sz="1600" dirty="0" err="1">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ali</a:t>
            </a:r>
            <a:r>
              <a:rPr lang="en-US" sz="1600" dirty="0">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 </a:t>
            </a:r>
            <a:r>
              <a:rPr lang="en-US" sz="1600" dirty="0" err="1">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slabega</a:t>
            </a:r>
            <a:r>
              <a:rPr lang="en-US" sz="1600" dirty="0">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 </a:t>
            </a:r>
            <a:r>
              <a:rPr lang="en-US" sz="1600" dirty="0" err="1">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ampak</a:t>
            </a:r>
            <a:r>
              <a:rPr lang="en-US" sz="1600" dirty="0">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 je to </a:t>
            </a:r>
            <a:r>
              <a:rPr lang="en-US" sz="1600" dirty="0" err="1">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posledica</a:t>
            </a:r>
            <a:r>
              <a:rPr lang="en-US" sz="1600" dirty="0">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 </a:t>
            </a:r>
            <a:r>
              <a:rPr lang="en-US" sz="1600" dirty="0" err="1">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razmišljanja</a:t>
            </a:r>
            <a:r>
              <a:rPr lang="en-US" sz="1600" dirty="0">
                <a:latin typeface="Calibri" panose="020F0502020204030204" pitchFamily="34" charset="0"/>
                <a:cs typeface="Calibri" panose="020F0502020204030204" pitchFamily="34" charset="0"/>
                <a:hlinkClick r:id="rId2" tooltip="https://www.gabekwakyi.com/essays/what-william-shakespeare-means-by-there-is-nothing-either-good-or-bad-but-thinking-makes-it-so"/>
              </a:rPr>
              <a:t>.“ - William Shakespeare</a:t>
            </a:r>
          </a:p>
        </p:txBody>
      </p:sp>
      <p:sp>
        <p:nvSpPr>
          <p:cNvPr id="3" name="TextBox 3"/>
          <p:cNvSpPr txBox="1"/>
          <p:nvPr/>
        </p:nvSpPr>
        <p:spPr>
          <a:xfrm>
            <a:off x="514350" y="249746"/>
            <a:ext cx="928323" cy="256480"/>
          </a:xfrm>
          <a:prstGeom prst="rect">
            <a:avLst/>
          </a:prstGeom>
        </p:spPr>
        <p:txBody>
          <a:bodyPr wrap="square" lIns="0" tIns="0" rIns="0" bIns="0" rtlCol="0" anchor="t">
            <a:spAutoFit/>
          </a:bodyPr>
          <a:lstStyle/>
          <a:p>
            <a:pPr>
              <a:lnSpc>
                <a:spcPts val="1974"/>
              </a:lnSpc>
            </a:pPr>
            <a:r>
              <a:rPr lang="sl-SI" sz="2100" dirty="0">
                <a:solidFill>
                  <a:srgbClr val="1211CA"/>
                </a:solidFill>
                <a:latin typeface="Montserrat Heavy"/>
              </a:rPr>
              <a:t>BITI</a:t>
            </a:r>
            <a:r>
              <a:rPr lang="en-US" sz="2100" dirty="0">
                <a:solidFill>
                  <a:srgbClr val="1211CA"/>
                </a:solidFill>
                <a:latin typeface="Montserrat Heavy"/>
              </a:rPr>
              <a:t> </a:t>
            </a:r>
          </a:p>
        </p:txBody>
      </p:sp>
      <p:grpSp>
        <p:nvGrpSpPr>
          <p:cNvPr id="4" name="Group 4"/>
          <p:cNvGrpSpPr/>
          <p:nvPr/>
        </p:nvGrpSpPr>
        <p:grpSpPr>
          <a:xfrm>
            <a:off x="514350" y="552943"/>
            <a:ext cx="928323" cy="34036"/>
            <a:chOff x="0" y="0"/>
            <a:chExt cx="488993" cy="17928"/>
          </a:xfrm>
        </p:grpSpPr>
        <p:sp>
          <p:nvSpPr>
            <p:cNvPr id="5" name="Freeform 5"/>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9B314"/>
            </a:solidFill>
          </p:spPr>
          <p:txBody>
            <a:bodyPr/>
            <a:lstStyle/>
            <a:p>
              <a:endParaRPr lang="sl-SI"/>
            </a:p>
          </p:txBody>
        </p:sp>
        <p:sp>
          <p:nvSpPr>
            <p:cNvPr id="6" name="TextBox 6"/>
            <p:cNvSpPr txBox="1"/>
            <p:nvPr/>
          </p:nvSpPr>
          <p:spPr>
            <a:xfrm>
              <a:off x="0" y="-38100"/>
              <a:ext cx="488993" cy="56028"/>
            </a:xfrm>
            <a:prstGeom prst="rect">
              <a:avLst/>
            </a:prstGeom>
          </p:spPr>
          <p:txBody>
            <a:bodyPr lIns="25400" tIns="25400" rIns="25400" bIns="25400" rtlCol="0" anchor="ctr"/>
            <a:lstStyle/>
            <a:p>
              <a:pPr algn="ctr">
                <a:lnSpc>
                  <a:spcPts val="1330"/>
                </a:lnSpc>
                <a:spcBef>
                  <a:spcPct val="0"/>
                </a:spcBef>
              </a:pPr>
              <a:endParaRPr sz="700"/>
            </a:p>
          </p:txBody>
        </p:sp>
      </p:grpSp>
      <p:sp>
        <p:nvSpPr>
          <p:cNvPr id="7" name="TextBox 7"/>
          <p:cNvSpPr txBox="1"/>
          <p:nvPr/>
        </p:nvSpPr>
        <p:spPr>
          <a:xfrm>
            <a:off x="514351" y="639366"/>
            <a:ext cx="1401536" cy="256480"/>
          </a:xfrm>
          <a:prstGeom prst="rect">
            <a:avLst/>
          </a:prstGeom>
        </p:spPr>
        <p:txBody>
          <a:bodyPr wrap="square" lIns="0" tIns="0" rIns="0" bIns="0" rtlCol="0" anchor="t">
            <a:spAutoFit/>
          </a:bodyPr>
          <a:lstStyle/>
          <a:p>
            <a:pPr>
              <a:lnSpc>
                <a:spcPts val="1974"/>
              </a:lnSpc>
            </a:pPr>
            <a:r>
              <a:rPr lang="sl-SI" sz="2100" dirty="0">
                <a:solidFill>
                  <a:srgbClr val="F9B314"/>
                </a:solidFill>
                <a:latin typeface="Montserrat Heavy"/>
              </a:rPr>
              <a:t>PRISOTEN</a:t>
            </a:r>
            <a:r>
              <a:rPr lang="en-US" sz="2100" dirty="0">
                <a:solidFill>
                  <a:srgbClr val="F9B314"/>
                </a:solidFill>
                <a:latin typeface="Montserrat Heavy"/>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A262-537B-9156-BA21-605C2E9DB558}"/>
              </a:ext>
            </a:extLst>
          </p:cNvPr>
          <p:cNvSpPr>
            <a:spLocks noGrp="1"/>
          </p:cNvSpPr>
          <p:nvPr>
            <p:ph type="title"/>
          </p:nvPr>
        </p:nvSpPr>
        <p:spPr>
          <a:xfrm>
            <a:off x="913087" y="139275"/>
            <a:ext cx="7317824" cy="491756"/>
          </a:xfrm>
        </p:spPr>
        <p:txBody>
          <a:bodyPr>
            <a:normAutofit fontScale="90000"/>
          </a:bodyPr>
          <a:lstStyle/>
          <a:p>
            <a:r>
              <a:rPr lang="en-US" dirty="0" err="1">
                <a:latin typeface="Calibri" panose="020F0502020204030204" pitchFamily="34" charset="0"/>
                <a:cs typeface="Calibri" panose="020F0502020204030204" pitchFamily="34" charset="0"/>
              </a:rPr>
              <a:t>Osredotočanje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Vodena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meditacija</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DA013A3-40EA-56A9-9E89-CE93B0A48414}"/>
              </a:ext>
            </a:extLst>
          </p:cNvPr>
          <p:cNvPicPr>
            <a:picLocks noChangeAspect="1"/>
          </p:cNvPicPr>
          <p:nvPr/>
        </p:nvPicPr>
        <p:blipFill>
          <a:blip r:embed="rId2"/>
          <a:stretch>
            <a:fillRect/>
          </a:stretch>
        </p:blipFill>
        <p:spPr>
          <a:xfrm>
            <a:off x="1033462" y="619125"/>
            <a:ext cx="7077075" cy="4419600"/>
          </a:xfrm>
          <a:prstGeom prst="rect">
            <a:avLst/>
          </a:prstGeom>
        </p:spPr>
      </p:pic>
    </p:spTree>
    <p:extLst>
      <p:ext uri="{BB962C8B-B14F-4D97-AF65-F5344CB8AC3E}">
        <p14:creationId xmlns:p14="http://schemas.microsoft.com/office/powerpoint/2010/main" val="188580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28850" y="275265"/>
            <a:ext cx="6400800" cy="589392"/>
          </a:xfrm>
          <a:prstGeom prst="rect">
            <a:avLst/>
          </a:prstGeom>
        </p:spPr>
        <p:txBody>
          <a:bodyPr wrap="square" lIns="0" tIns="0" rIns="0" bIns="0" rtlCol="0" anchor="t">
            <a:spAutoFit/>
          </a:bodyPr>
          <a:lstStyle/>
          <a:p>
            <a:pPr algn="ctr">
              <a:lnSpc>
                <a:spcPts val="2400"/>
              </a:lnSpc>
            </a:pPr>
            <a:r>
              <a:rPr lang="en-US" sz="1500" dirty="0">
                <a:latin typeface="Calibri" panose="020F0502020204030204" pitchFamily="34" charset="0"/>
                <a:cs typeface="Calibri" panose="020F0502020204030204" pitchFamily="34" charset="0"/>
              </a:rPr>
              <a:t>Biti </a:t>
            </a:r>
            <a:r>
              <a:rPr lang="en-US" sz="1500" dirty="0" err="1">
                <a:latin typeface="Calibri" panose="020F0502020204030204" pitchFamily="34" charset="0"/>
                <a:cs typeface="Calibri" panose="020F0502020204030204" pitchFamily="34" charset="0"/>
              </a:rPr>
              <a:t>prisoten</a:t>
            </a:r>
            <a:r>
              <a:rPr lang="en-US" sz="1500" dirty="0">
                <a:latin typeface="Calibri" panose="020F0502020204030204" pitchFamily="34" charset="0"/>
                <a:cs typeface="Calibri" panose="020F0502020204030204" pitchFamily="34" charset="0"/>
              </a:rPr>
              <a:t> je </a:t>
            </a:r>
            <a:r>
              <a:rPr lang="en-US" sz="1500" dirty="0" err="1">
                <a:latin typeface="Calibri" panose="020F0502020204030204" pitchFamily="34" charset="0"/>
                <a:cs typeface="Calibri" panose="020F0502020204030204" pitchFamily="34" charset="0"/>
              </a:rPr>
              <a:t>veščina</a:t>
            </a:r>
            <a:r>
              <a:rPr lang="en-US" sz="1500" dirty="0">
                <a:latin typeface="Calibri" panose="020F0502020204030204" pitchFamily="34" charset="0"/>
                <a:cs typeface="Calibri" panose="020F0502020204030204" pitchFamily="34" charset="0"/>
              </a:rPr>
              <a:t>, ki jo je </a:t>
            </a:r>
            <a:r>
              <a:rPr lang="en-US" sz="1500" dirty="0" err="1">
                <a:latin typeface="Calibri" panose="020F0502020204030204" pitchFamily="34" charset="0"/>
                <a:cs typeface="Calibri" panose="020F0502020204030204" pitchFamily="34" charset="0"/>
              </a:rPr>
              <a:t>treba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vaditi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Kadarkoli</a:t>
            </a:r>
            <a:r>
              <a:rPr lang="en-US" sz="1500" dirty="0">
                <a:latin typeface="Calibri" panose="020F0502020204030204" pitchFamily="34" charset="0"/>
                <a:cs typeface="Calibri" panose="020F0502020204030204" pitchFamily="34" charset="0"/>
              </a:rPr>
              <a:t> se </a:t>
            </a:r>
            <a:r>
              <a:rPr lang="en-US" sz="1500" dirty="0" err="1">
                <a:latin typeface="Calibri" panose="020F0502020204030204" pitchFamily="34" charset="0"/>
                <a:cs typeface="Calibri" panose="020F0502020204030204" pitchFamily="34" charset="0"/>
              </a:rPr>
              <a:t>vam</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začne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motati</a:t>
            </a:r>
            <a:r>
              <a:rPr lang="en-US" sz="1500" dirty="0">
                <a:latin typeface="Calibri" panose="020F0502020204030204" pitchFamily="34" charset="0"/>
                <a:cs typeface="Calibri" panose="020F0502020204030204" pitchFamily="34" charset="0"/>
              </a:rPr>
              <a:t> um, </a:t>
            </a:r>
            <a:r>
              <a:rPr lang="en-US" sz="1500" dirty="0" err="1">
                <a:latin typeface="Calibri" panose="020F0502020204030204" pitchFamily="34" charset="0"/>
                <a:cs typeface="Calibri" panose="020F0502020204030204" pitchFamily="34" charset="0"/>
              </a:rPr>
              <a:t>vrnite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svojo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pozornost</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nazaj</a:t>
            </a:r>
            <a:r>
              <a:rPr lang="en-US" sz="1500" dirty="0">
                <a:latin typeface="Calibri" panose="020F0502020204030204" pitchFamily="34" charset="0"/>
                <a:cs typeface="Calibri" panose="020F0502020204030204" pitchFamily="34" charset="0"/>
              </a:rPr>
              <a:t> v </a:t>
            </a:r>
            <a:r>
              <a:rPr lang="en-US" sz="1500" dirty="0" err="1">
                <a:latin typeface="Calibri" panose="020F0502020204030204" pitchFamily="34" charset="0"/>
                <a:cs typeface="Calibri" panose="020F0502020204030204" pitchFamily="34" charset="0"/>
              </a:rPr>
              <a:t>sedanjost</a:t>
            </a:r>
            <a:r>
              <a:rPr lang="en-US" sz="1500" dirty="0">
                <a:latin typeface="Calibri" panose="020F0502020204030204" pitchFamily="34" charset="0"/>
                <a:cs typeface="Calibri" panose="020F0502020204030204" pitchFamily="34" charset="0"/>
              </a:rPr>
              <a:t>.</a:t>
            </a:r>
          </a:p>
        </p:txBody>
      </p:sp>
      <p:sp>
        <p:nvSpPr>
          <p:cNvPr id="3" name="TextBox 3"/>
          <p:cNvSpPr txBox="1"/>
          <p:nvPr/>
        </p:nvSpPr>
        <p:spPr>
          <a:xfrm>
            <a:off x="514350" y="249746"/>
            <a:ext cx="928323" cy="263470"/>
          </a:xfrm>
          <a:prstGeom prst="rect">
            <a:avLst/>
          </a:prstGeom>
        </p:spPr>
        <p:txBody>
          <a:bodyPr wrap="square" lIns="0" tIns="0" rIns="0" bIns="0" rtlCol="0" anchor="t">
            <a:spAutoFit/>
          </a:bodyPr>
          <a:lstStyle/>
          <a:p>
            <a:pPr>
              <a:lnSpc>
                <a:spcPts val="1974"/>
              </a:lnSpc>
            </a:pPr>
            <a:r>
              <a:rPr lang="sl-SI" sz="2100" dirty="0">
                <a:solidFill>
                  <a:srgbClr val="1211CA"/>
                </a:solidFill>
                <a:latin typeface="Calibri" panose="020F0502020204030204" pitchFamily="34" charset="0"/>
                <a:cs typeface="Calibri" panose="020F0502020204030204" pitchFamily="34" charset="0"/>
              </a:rPr>
              <a:t>BITI</a:t>
            </a:r>
            <a:r>
              <a:rPr lang="en-US" sz="2100" dirty="0">
                <a:solidFill>
                  <a:srgbClr val="1211CA"/>
                </a:solidFill>
                <a:latin typeface="Calibri" panose="020F0502020204030204" pitchFamily="34" charset="0"/>
                <a:cs typeface="Calibri" panose="020F0502020204030204" pitchFamily="34" charset="0"/>
              </a:rPr>
              <a:t> </a:t>
            </a:r>
          </a:p>
        </p:txBody>
      </p:sp>
      <p:grpSp>
        <p:nvGrpSpPr>
          <p:cNvPr id="4" name="Group 4"/>
          <p:cNvGrpSpPr/>
          <p:nvPr/>
        </p:nvGrpSpPr>
        <p:grpSpPr>
          <a:xfrm>
            <a:off x="514350" y="552943"/>
            <a:ext cx="928323" cy="34036"/>
            <a:chOff x="0" y="0"/>
            <a:chExt cx="488993" cy="17928"/>
          </a:xfrm>
        </p:grpSpPr>
        <p:sp>
          <p:nvSpPr>
            <p:cNvPr id="5" name="Freeform 5"/>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9B314"/>
            </a:solidFill>
          </p:spPr>
          <p:txBody>
            <a:bodyPr/>
            <a:lstStyle/>
            <a:p>
              <a:endParaRPr lang="sl-SI"/>
            </a:p>
          </p:txBody>
        </p:sp>
        <p:sp>
          <p:nvSpPr>
            <p:cNvPr id="6" name="TextBox 6"/>
            <p:cNvSpPr txBox="1"/>
            <p:nvPr/>
          </p:nvSpPr>
          <p:spPr>
            <a:xfrm>
              <a:off x="0" y="-38100"/>
              <a:ext cx="488993" cy="56028"/>
            </a:xfrm>
            <a:prstGeom prst="rect">
              <a:avLst/>
            </a:prstGeom>
          </p:spPr>
          <p:txBody>
            <a:bodyPr lIns="25400" tIns="25400" rIns="25400" bIns="25400" rtlCol="0" anchor="ctr"/>
            <a:lstStyle/>
            <a:p>
              <a:pPr algn="ctr">
                <a:lnSpc>
                  <a:spcPts val="1330"/>
                </a:lnSpc>
                <a:spcBef>
                  <a:spcPct val="0"/>
                </a:spcBef>
              </a:pPr>
              <a:endParaRPr sz="700">
                <a:latin typeface="Calibri" panose="020F0502020204030204" pitchFamily="34" charset="0"/>
                <a:cs typeface="Calibri" panose="020F0502020204030204" pitchFamily="34" charset="0"/>
              </a:endParaRPr>
            </a:p>
          </p:txBody>
        </p:sp>
      </p:grpSp>
      <p:sp>
        <p:nvSpPr>
          <p:cNvPr id="7" name="TextBox 7"/>
          <p:cNvSpPr txBox="1"/>
          <p:nvPr/>
        </p:nvSpPr>
        <p:spPr>
          <a:xfrm>
            <a:off x="514350" y="639366"/>
            <a:ext cx="1107621" cy="263470"/>
          </a:xfrm>
          <a:prstGeom prst="rect">
            <a:avLst/>
          </a:prstGeom>
        </p:spPr>
        <p:txBody>
          <a:bodyPr wrap="square" lIns="0" tIns="0" rIns="0" bIns="0" rtlCol="0" anchor="t">
            <a:spAutoFit/>
          </a:bodyPr>
          <a:lstStyle/>
          <a:p>
            <a:pPr>
              <a:lnSpc>
                <a:spcPts val="1974"/>
              </a:lnSpc>
            </a:pPr>
            <a:r>
              <a:rPr lang="sl-SI" sz="2100" dirty="0">
                <a:solidFill>
                  <a:srgbClr val="F9B314"/>
                </a:solidFill>
                <a:latin typeface="Calibri" panose="020F0502020204030204" pitchFamily="34" charset="0"/>
                <a:cs typeface="Calibri" panose="020F0502020204030204" pitchFamily="34" charset="0"/>
              </a:rPr>
              <a:t>PRISOTEN</a:t>
            </a:r>
            <a:r>
              <a:rPr lang="en-US" sz="2100" dirty="0">
                <a:solidFill>
                  <a:srgbClr val="F9B314"/>
                </a:solidFill>
                <a:latin typeface="Calibri" panose="020F0502020204030204" pitchFamily="34" charset="0"/>
                <a:cs typeface="Calibri" panose="020F0502020204030204" pitchFamily="34" charset="0"/>
              </a:rPr>
              <a:t> </a:t>
            </a:r>
          </a:p>
        </p:txBody>
      </p:sp>
      <p:sp>
        <p:nvSpPr>
          <p:cNvPr id="9" name="Title 27">
            <a:extLst>
              <a:ext uri="{FF2B5EF4-FFF2-40B4-BE49-F238E27FC236}">
                <a16:creationId xmlns:a16="http://schemas.microsoft.com/office/drawing/2014/main" id="{BF2BCD53-E4B8-C243-F80A-64A5EF1E1DD8}"/>
              </a:ext>
            </a:extLst>
          </p:cNvPr>
          <p:cNvSpPr txBox="1">
            <a:spLocks/>
          </p:cNvSpPr>
          <p:nvPr/>
        </p:nvSpPr>
        <p:spPr>
          <a:xfrm>
            <a:off x="514350" y="4194166"/>
            <a:ext cx="8264390" cy="79278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1600" i="1" dirty="0">
                <a:latin typeface="Calibri" panose="020F0502020204030204" pitchFamily="34" charset="0"/>
                <a:cs typeface="Calibri" panose="020F0502020204030204" pitchFamily="34" charset="0"/>
              </a:rPr>
              <a:t>*</a:t>
            </a:r>
            <a:r>
              <a:rPr lang="en-US" sz="1600" i="1" dirty="0" err="1">
                <a:latin typeface="Calibri" panose="020F0502020204030204" pitchFamily="34" charset="0"/>
                <a:cs typeface="Calibri" panose="020F0502020204030204" pitchFamily="34" charset="0"/>
              </a:rPr>
              <a:t>Obdelava</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čustev</a:t>
            </a:r>
            <a:r>
              <a:rPr lang="en-US" sz="1600" i="1" dirty="0">
                <a:latin typeface="Calibri" panose="020F0502020204030204" pitchFamily="34" charset="0"/>
                <a:cs typeface="Calibri" panose="020F0502020204030204" pitchFamily="34" charset="0"/>
              </a:rPr>
              <a:t> je </a:t>
            </a:r>
            <a:r>
              <a:rPr lang="en-US" sz="1600" i="1" dirty="0" err="1">
                <a:latin typeface="Calibri" panose="020F0502020204030204" pitchFamily="34" charset="0"/>
                <a:cs typeface="Calibri" panose="020F0502020204030204" pitchFamily="34" charset="0"/>
              </a:rPr>
              <a:t>veščina</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opazovanja</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poimenovanja</a:t>
            </a:r>
            <a:r>
              <a:rPr lang="en-US" sz="1600" i="1" dirty="0">
                <a:latin typeface="Calibri" panose="020F0502020204030204" pitchFamily="34" charset="0"/>
                <a:cs typeface="Calibri" panose="020F0502020204030204" pitchFamily="34" charset="0"/>
              </a:rPr>
              <a:t> in </a:t>
            </a:r>
            <a:r>
              <a:rPr lang="en-US" sz="1600" i="1" dirty="0" err="1">
                <a:latin typeface="Calibri" panose="020F0502020204030204" pitchFamily="34" charset="0"/>
                <a:cs typeface="Calibri" panose="020F0502020204030204" pitchFamily="34" charset="0"/>
              </a:rPr>
              <a:t>upočasnitve</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čustev</a:t>
            </a:r>
            <a:r>
              <a:rPr lang="en-US" sz="1600" i="1" dirty="0">
                <a:latin typeface="Calibri" panose="020F0502020204030204" pitchFamily="34" charset="0"/>
                <a:cs typeface="Calibri" panose="020F0502020204030204" pitchFamily="34" charset="0"/>
              </a:rPr>
              <a:t>, da </a:t>
            </a:r>
            <a:r>
              <a:rPr lang="en-US" sz="1600" i="1" dirty="0" err="1">
                <a:latin typeface="Calibri" panose="020F0502020204030204" pitchFamily="34" charset="0"/>
                <a:cs typeface="Calibri" panose="020F0502020204030204" pitchFamily="34" charset="0"/>
              </a:rPr>
              <a:t>lahko</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sprejemate</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dobre</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odločitve</a:t>
            </a:r>
            <a:r>
              <a:rPr lang="en-US" sz="1600" i="1" dirty="0">
                <a:latin typeface="Calibri" panose="020F0502020204030204" pitchFamily="34" charset="0"/>
                <a:cs typeface="Calibri" panose="020F0502020204030204" pitchFamily="34" charset="0"/>
              </a:rPr>
              <a:t> in se </a:t>
            </a:r>
            <a:r>
              <a:rPr lang="en-US" sz="1600" i="1" dirty="0" err="1">
                <a:latin typeface="Calibri" panose="020F0502020204030204" pitchFamily="34" charset="0"/>
                <a:cs typeface="Calibri" panose="020F0502020204030204" pitchFamily="34" charset="0"/>
              </a:rPr>
              <a:t>mirneje</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premikate</a:t>
            </a:r>
            <a:r>
              <a:rPr lang="en-US" sz="1600" i="1" dirty="0">
                <a:latin typeface="Calibri" panose="020F0502020204030204" pitchFamily="34" charset="0"/>
                <a:cs typeface="Calibri" panose="020F0502020204030204" pitchFamily="34" charset="0"/>
              </a:rPr>
              <a:t> </a:t>
            </a:r>
            <a:r>
              <a:rPr lang="en-US" sz="1600" i="1" dirty="0" err="1">
                <a:latin typeface="Calibri" panose="020F0502020204030204" pitchFamily="34" charset="0"/>
                <a:cs typeface="Calibri" panose="020F0502020204030204" pitchFamily="34" charset="0"/>
              </a:rPr>
              <a:t>naprej</a:t>
            </a:r>
            <a:r>
              <a:rPr lang="en-US" sz="1600" i="1" dirty="0">
                <a:latin typeface="Calibri" panose="020F0502020204030204" pitchFamily="34" charset="0"/>
                <a:cs typeface="Calibri" panose="020F0502020204030204" pitchFamily="34" charset="0"/>
              </a:rPr>
              <a:t>.</a:t>
            </a:r>
          </a:p>
        </p:txBody>
      </p:sp>
      <p:sp>
        <p:nvSpPr>
          <p:cNvPr id="10" name="Freeform 5">
            <a:extLst>
              <a:ext uri="{FF2B5EF4-FFF2-40B4-BE49-F238E27FC236}">
                <a16:creationId xmlns:a16="http://schemas.microsoft.com/office/drawing/2014/main" id="{4CE1B91E-4717-195F-EAFB-179871D7CCB1}"/>
              </a:ext>
            </a:extLst>
          </p:cNvPr>
          <p:cNvSpPr/>
          <p:nvPr/>
        </p:nvSpPr>
        <p:spPr>
          <a:xfrm>
            <a:off x="246373" y="1533343"/>
            <a:ext cx="3580651" cy="2525093"/>
          </a:xfrm>
          <a:custGeom>
            <a:avLst/>
            <a:gdLst/>
            <a:ahLst/>
            <a:cxnLst/>
            <a:rect l="l" t="t" r="r" b="b"/>
            <a:pathLst>
              <a:path w="9770534" h="7773383">
                <a:moveTo>
                  <a:pt x="0" y="0"/>
                </a:moveTo>
                <a:lnTo>
                  <a:pt x="9770533" y="0"/>
                </a:lnTo>
                <a:lnTo>
                  <a:pt x="9770533" y="7773382"/>
                </a:lnTo>
                <a:lnTo>
                  <a:pt x="0" y="7773382"/>
                </a:lnTo>
                <a:lnTo>
                  <a:pt x="0" y="0"/>
                </a:lnTo>
                <a:close/>
              </a:path>
            </a:pathLst>
          </a:custGeom>
          <a:blipFill>
            <a:blip r:embed="rId2"/>
            <a:stretch>
              <a:fillRect l="-1994" r="-1994"/>
            </a:stretch>
          </a:blipFill>
        </p:spPr>
        <p:txBody>
          <a:bodyPr/>
          <a:lstStyle/>
          <a:p>
            <a:endParaRPr lang="sl-SI"/>
          </a:p>
        </p:txBody>
      </p:sp>
      <p:sp>
        <p:nvSpPr>
          <p:cNvPr id="11" name="TextBox 10">
            <a:extLst>
              <a:ext uri="{FF2B5EF4-FFF2-40B4-BE49-F238E27FC236}">
                <a16:creationId xmlns:a16="http://schemas.microsoft.com/office/drawing/2014/main" id="{0C4F65A6-E658-3117-FFB0-41E9D6F97C1F}"/>
              </a:ext>
            </a:extLst>
          </p:cNvPr>
          <p:cNvSpPr txBox="1"/>
          <p:nvPr/>
        </p:nvSpPr>
        <p:spPr>
          <a:xfrm>
            <a:off x="3827024" y="1652683"/>
            <a:ext cx="4884873" cy="2083647"/>
          </a:xfrm>
          <a:prstGeom prst="rect">
            <a:avLst/>
          </a:prstGeom>
          <a:noFill/>
        </p:spPr>
        <p:txBody>
          <a:bodyPr wrap="square">
            <a:spAutoFit/>
          </a:bodyPr>
          <a:lstStyle/>
          <a:p>
            <a:pPr marL="342900" indent="-342900" algn="ctr">
              <a:lnSpc>
                <a:spcPts val="3988"/>
              </a:lnSpc>
              <a:buFont typeface="+mj-lt"/>
              <a:buAutoNum type="arabicPeriod"/>
            </a:pPr>
            <a:r>
              <a:rPr lang="sl-SI" sz="2000" b="1" dirty="0">
                <a:solidFill>
                  <a:srgbClr val="000000"/>
                </a:solidFill>
                <a:latin typeface="Calibri" panose="020F0502020204030204" pitchFamily="34" charset="0"/>
                <a:cs typeface="Calibri" panose="020F0502020204030204" pitchFamily="34" charset="0"/>
              </a:rPr>
              <a:t>Kako mi to čustvo služi?</a:t>
            </a:r>
            <a:endParaRPr lang="en-US" sz="2000" b="1" dirty="0">
              <a:solidFill>
                <a:srgbClr val="000000"/>
              </a:solidFill>
              <a:latin typeface="Calibri" panose="020F0502020204030204" pitchFamily="34" charset="0"/>
              <a:cs typeface="Calibri" panose="020F0502020204030204" pitchFamily="34" charset="0"/>
            </a:endParaRPr>
          </a:p>
          <a:p>
            <a:pPr marL="342900" indent="-342900" algn="ctr">
              <a:lnSpc>
                <a:spcPts val="3988"/>
              </a:lnSpc>
              <a:buFont typeface="+mj-lt"/>
              <a:buAutoNum type="arabicPeriod"/>
            </a:pPr>
            <a:r>
              <a:rPr lang="sl-SI" sz="2000" b="1" dirty="0">
                <a:solidFill>
                  <a:srgbClr val="000000"/>
                </a:solidFill>
                <a:latin typeface="Calibri" panose="020F0502020204030204" pitchFamily="34" charset="0"/>
                <a:cs typeface="Calibri" panose="020F0502020204030204" pitchFamily="34" charset="0"/>
              </a:rPr>
              <a:t>Kje v telesu jo čutim?</a:t>
            </a:r>
            <a:endParaRPr lang="en-US" sz="2000" b="1" dirty="0">
              <a:solidFill>
                <a:srgbClr val="000000"/>
              </a:solidFill>
              <a:latin typeface="Calibri" panose="020F0502020204030204" pitchFamily="34" charset="0"/>
              <a:cs typeface="Calibri" panose="020F0502020204030204" pitchFamily="34" charset="0"/>
            </a:endParaRPr>
          </a:p>
          <a:p>
            <a:pPr marL="342900" indent="-342900" algn="ctr">
              <a:lnSpc>
                <a:spcPts val="3988"/>
              </a:lnSpc>
              <a:buFont typeface="+mj-lt"/>
              <a:buAutoNum type="arabicPeriod"/>
            </a:pPr>
            <a:r>
              <a:rPr lang="sl-SI" sz="2000" b="1" dirty="0">
                <a:solidFill>
                  <a:srgbClr val="000000"/>
                </a:solidFill>
                <a:latin typeface="Calibri" panose="020F0502020204030204" pitchFamily="34" charset="0"/>
                <a:cs typeface="Calibri" panose="020F0502020204030204" pitchFamily="34" charset="0"/>
              </a:rPr>
              <a:t>Katere spremembe opazim v svojem vedenju po tem, ko se ukvarjam z njim?</a:t>
            </a:r>
            <a:endParaRPr lang="en-US" sz="2000" b="1" dirty="0">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0BCDDFA1-EF80-63AE-8DDB-47437B1DA843}"/>
              </a:ext>
            </a:extLst>
          </p:cNvPr>
          <p:cNvSpPr txBox="1"/>
          <p:nvPr/>
        </p:nvSpPr>
        <p:spPr>
          <a:xfrm>
            <a:off x="471256" y="0"/>
            <a:ext cx="7522599" cy="792076"/>
          </a:xfrm>
          <a:prstGeom prst="rect">
            <a:avLst/>
          </a:prstGeom>
        </p:spPr>
        <p:txBody>
          <a:bodyPr wrap="square" lIns="0" tIns="0" rIns="0" bIns="0" rtlCol="0" anchor="t">
            <a:spAutoFit/>
          </a:bodyPr>
          <a:lstStyle/>
          <a:p>
            <a:pPr>
              <a:lnSpc>
                <a:spcPts val="6907"/>
              </a:lnSpc>
              <a:spcBef>
                <a:spcPct val="0"/>
              </a:spcBef>
            </a:pPr>
            <a:r>
              <a:rPr lang="en-US" sz="3600" dirty="0">
                <a:solidFill>
                  <a:srgbClr val="92D050"/>
                </a:solidFill>
                <a:latin typeface="Calibri" panose="020F0502020204030204" pitchFamily="34" charset="0"/>
                <a:cs typeface="Calibri" panose="020F0502020204030204" pitchFamily="34" charset="0"/>
              </a:rPr>
              <a:t>How to Manage My Emotions?</a:t>
            </a:r>
          </a:p>
        </p:txBody>
      </p:sp>
      <p:sp>
        <p:nvSpPr>
          <p:cNvPr id="14" name="TextBox 7">
            <a:extLst>
              <a:ext uri="{FF2B5EF4-FFF2-40B4-BE49-F238E27FC236}">
                <a16:creationId xmlns:a16="http://schemas.microsoft.com/office/drawing/2014/main" id="{A583984B-031C-CA30-4A91-A327D4992D19}"/>
              </a:ext>
            </a:extLst>
          </p:cNvPr>
          <p:cNvSpPr txBox="1"/>
          <p:nvPr/>
        </p:nvSpPr>
        <p:spPr>
          <a:xfrm>
            <a:off x="471256" y="693459"/>
            <a:ext cx="7376533" cy="492443"/>
          </a:xfrm>
          <a:prstGeom prst="rect">
            <a:avLst/>
          </a:prstGeom>
        </p:spPr>
        <p:txBody>
          <a:bodyPr lIns="0" tIns="0" rIns="0" bIns="0" rtlCol="0" anchor="t">
            <a:spAutoFit/>
          </a:bodyPr>
          <a:lstStyle/>
          <a:p>
            <a:r>
              <a:rPr lang="en-US" sz="3200" dirty="0">
                <a:solidFill>
                  <a:srgbClr val="F9B314"/>
                </a:solidFill>
                <a:latin typeface="Calibri" panose="020F0502020204030204" pitchFamily="34" charset="0"/>
                <a:cs typeface="Calibri" panose="020F0502020204030204" pitchFamily="34" charset="0"/>
              </a:rPr>
              <a:t>Self-Regulation: techniques</a:t>
            </a:r>
          </a:p>
        </p:txBody>
      </p:sp>
      <p:sp>
        <p:nvSpPr>
          <p:cNvPr id="16" name="TextBox 7">
            <a:extLst>
              <a:ext uri="{FF2B5EF4-FFF2-40B4-BE49-F238E27FC236}">
                <a16:creationId xmlns:a16="http://schemas.microsoft.com/office/drawing/2014/main" id="{AB731222-EB7D-5B9E-29DE-403BF3F7069E}"/>
              </a:ext>
            </a:extLst>
          </p:cNvPr>
          <p:cNvSpPr txBox="1"/>
          <p:nvPr/>
        </p:nvSpPr>
        <p:spPr>
          <a:xfrm>
            <a:off x="5785743" y="4379831"/>
            <a:ext cx="4416224" cy="307777"/>
          </a:xfrm>
          <a:prstGeom prst="rect">
            <a:avLst/>
          </a:prstGeom>
        </p:spPr>
        <p:txBody>
          <a:bodyPr wrap="square" lIns="0" tIns="0" rIns="0" bIns="0" rtlCol="0" anchor="t">
            <a:spAutoFit/>
          </a:bodyPr>
          <a:lstStyle/>
          <a:p>
            <a:r>
              <a:rPr lang="en-US" sz="2000" dirty="0">
                <a:latin typeface="Calibri" panose="020F0502020204030204" pitchFamily="34" charset="0"/>
                <a:cs typeface="Calibri" panose="020F0502020204030204" pitchFamily="34" charset="0"/>
              </a:rPr>
              <a:t>SIFT skill by Dan Siegel</a:t>
            </a:r>
          </a:p>
        </p:txBody>
      </p:sp>
      <p:sp>
        <p:nvSpPr>
          <p:cNvPr id="18" name="TextBox 17">
            <a:extLst>
              <a:ext uri="{FF2B5EF4-FFF2-40B4-BE49-F238E27FC236}">
                <a16:creationId xmlns:a16="http://schemas.microsoft.com/office/drawing/2014/main" id="{7D32B515-992F-2065-623F-0960EB038508}"/>
              </a:ext>
            </a:extLst>
          </p:cNvPr>
          <p:cNvSpPr txBox="1"/>
          <p:nvPr/>
        </p:nvSpPr>
        <p:spPr>
          <a:xfrm>
            <a:off x="471256" y="1232922"/>
            <a:ext cx="4998128" cy="2677656"/>
          </a:xfrm>
          <a:prstGeom prst="rect">
            <a:avLst/>
          </a:prstGeom>
          <a:noFill/>
        </p:spPr>
        <p:txBody>
          <a:bodyPr wrap="square">
            <a:spAutoFit/>
          </a:bodyPr>
          <a:lstStyle/>
          <a:p>
            <a:endParaRPr lang="en-US"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Občutki</a:t>
            </a:r>
            <a:r>
              <a:rPr lang="en-US" b="1"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opazovanje</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opisovanje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dogajanja</a:t>
            </a:r>
            <a:r>
              <a:rPr lang="en-US" dirty="0">
                <a:latin typeface="Calibri" panose="020F0502020204030204" pitchFamily="34" charset="0"/>
                <a:cs typeface="Calibri" panose="020F0502020204030204" pitchFamily="34" charset="0"/>
              </a:rPr>
              <a:t> v </a:t>
            </a:r>
            <a:r>
              <a:rPr lang="en-US" dirty="0" err="1">
                <a:latin typeface="Calibri" panose="020F0502020204030204" pitchFamily="34" charset="0"/>
                <a:cs typeface="Calibri" panose="020F0502020204030204" pitchFamily="34" charset="0"/>
              </a:rPr>
              <a:t>telesu</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fizični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občutki</a:t>
            </a:r>
            <a:r>
              <a:rPr lang="en-US" dirty="0">
                <a:latin typeface="Calibri" panose="020F0502020204030204" pitchFamily="34" charset="0"/>
                <a:cs typeface="Calibri" panose="020F0502020204030204" pitchFamily="34" charset="0"/>
              </a:rPr>
              <a:t> v </a:t>
            </a:r>
            <a:r>
              <a:rPr lang="en-US" dirty="0" err="1">
                <a:latin typeface="Calibri" panose="020F0502020204030204" pitchFamily="34" charset="0"/>
                <a:cs typeface="Calibri" panose="020F0502020204030204" pitchFamily="34" charset="0"/>
              </a:rPr>
              <a:t>telesu</a:t>
            </a:r>
            <a:endParaRPr lang="sl-SI"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Podobe</a:t>
            </a:r>
            <a:r>
              <a:rPr lang="en-US" b="1"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kakšne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podobe</a:t>
            </a:r>
            <a:r>
              <a:rPr lang="en-US" dirty="0">
                <a:latin typeface="Calibri" panose="020F0502020204030204" pitchFamily="34" charset="0"/>
                <a:cs typeface="Calibri" panose="020F0502020204030204" pitchFamily="34" charset="0"/>
              </a:rPr>
              <a:t> se </a:t>
            </a:r>
            <a:r>
              <a:rPr lang="en-US" dirty="0" err="1">
                <a:latin typeface="Calibri" panose="020F0502020204030204" pitchFamily="34" charset="0"/>
                <a:cs typeface="Calibri" panose="020F0502020204030204" pitchFamily="34" charset="0"/>
              </a:rPr>
              <a:t>vam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trenutno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porajajo</a:t>
            </a:r>
            <a:r>
              <a:rPr lang="en-US" dirty="0">
                <a:latin typeface="Calibri" panose="020F0502020204030204" pitchFamily="34" charset="0"/>
                <a:cs typeface="Calibri" panose="020F0502020204030204" pitchFamily="34" charset="0"/>
              </a:rPr>
              <a:t> v </a:t>
            </a:r>
            <a:r>
              <a:rPr lang="en-US" dirty="0" err="1">
                <a:latin typeface="Calibri" panose="020F0502020204030204" pitchFamily="34" charset="0"/>
                <a:cs typeface="Calibri" panose="020F0502020204030204" pitchFamily="34" charset="0"/>
              </a:rPr>
              <a:t>mislih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nekaj</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vizualnega</a:t>
            </a:r>
            <a:r>
              <a:rPr lang="en-US" dirty="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err="1">
                <a:latin typeface="Calibri" panose="020F0502020204030204" pitchFamily="34" charset="0"/>
                <a:cs typeface="Calibri" panose="020F0502020204030204" pitchFamily="34" charset="0"/>
              </a:rPr>
              <a:t>Opazujte</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svoja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čustva</a:t>
            </a:r>
            <a:r>
              <a:rPr lang="en-US" b="1"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opazite</a:t>
            </a:r>
            <a:r>
              <a:rPr lang="en-US" dirty="0">
                <a:latin typeface="Calibri" panose="020F0502020204030204" pitchFamily="34" charset="0"/>
                <a:cs typeface="Calibri" panose="020F0502020204030204" pitchFamily="34" charset="0"/>
              </a:rPr>
              <a:t> in </a:t>
            </a:r>
            <a:r>
              <a:rPr lang="en-US" dirty="0" err="1">
                <a:latin typeface="Calibri" panose="020F0502020204030204" pitchFamily="34" charset="0"/>
                <a:cs typeface="Calibri" panose="020F0502020204030204" pitchFamily="34" charset="0"/>
              </a:rPr>
              <a:t>poimenujte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čustvo</a:t>
            </a:r>
            <a:r>
              <a:rPr lang="en-US" dirty="0">
                <a:latin typeface="Calibri" panose="020F0502020204030204" pitchFamily="34" charset="0"/>
                <a:cs typeface="Calibri" panose="020F0502020204030204" pitchFamily="34" charset="0"/>
              </a:rPr>
              <a:t>, ki se </a:t>
            </a:r>
            <a:r>
              <a:rPr lang="en-US" dirty="0" err="1">
                <a:latin typeface="Calibri" panose="020F0502020204030204" pitchFamily="34" charset="0"/>
                <a:cs typeface="Calibri" panose="020F0502020204030204" pitchFamily="34" charset="0"/>
              </a:rPr>
              <a:t>dogaja</a:t>
            </a:r>
            <a:r>
              <a:rPr lang="en-US" dirty="0">
                <a:latin typeface="Calibri" panose="020F0502020204030204" pitchFamily="34" charset="0"/>
                <a:cs typeface="Calibri" panose="020F0502020204030204" pitchFamily="34" charset="0"/>
              </a:rPr>
              <a:t> v vas - </a:t>
            </a:r>
            <a:r>
              <a:rPr lang="en-US" dirty="0" err="1">
                <a:latin typeface="Calibri" panose="020F0502020204030204" pitchFamily="34" charset="0"/>
                <a:cs typeface="Calibri" panose="020F0502020204030204" pitchFamily="34" charset="0"/>
              </a:rPr>
              <a:t>opišite</a:t>
            </a:r>
            <a:r>
              <a:rPr lang="en-US" dirty="0">
                <a:latin typeface="Calibri" panose="020F0502020204030204" pitchFamily="34" charset="0"/>
                <a:cs typeface="Calibri" panose="020F0502020204030204" pitchFamily="34" charset="0"/>
              </a:rPr>
              <a:t> ga, </a:t>
            </a:r>
            <a:r>
              <a:rPr lang="en-US" dirty="0" err="1">
                <a:latin typeface="Calibri" panose="020F0502020204030204" pitchFamily="34" charset="0"/>
                <a:cs typeface="Calibri" panose="020F0502020204030204" pitchFamily="34" charset="0"/>
              </a:rPr>
              <a:t>kolikor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lahko</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žalostno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jezno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prestrašeno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veselo</a:t>
            </a:r>
            <a:r>
              <a:rPr lang="en-US" dirty="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Misli - </a:t>
            </a:r>
            <a:r>
              <a:rPr lang="en-US" dirty="0" err="1">
                <a:latin typeface="Calibri" panose="020F0502020204030204" pitchFamily="34" charset="0"/>
                <a:cs typeface="Calibri" panose="020F0502020204030204" pitchFamily="34" charset="0"/>
              </a:rPr>
              <a:t>kakšne</a:t>
            </a:r>
            <a:r>
              <a:rPr lang="en-US" dirty="0">
                <a:latin typeface="Calibri" panose="020F0502020204030204" pitchFamily="34" charset="0"/>
                <a:cs typeface="Calibri" panose="020F0502020204030204" pitchFamily="34" charset="0"/>
              </a:rPr>
              <a:t> so </a:t>
            </a:r>
            <a:r>
              <a:rPr lang="en-US" dirty="0" err="1">
                <a:latin typeface="Calibri" panose="020F0502020204030204" pitchFamily="34" charset="0"/>
                <a:cs typeface="Calibri" panose="020F0502020204030204" pitchFamily="34" charset="0"/>
              </a:rPr>
              <a:t>vaše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misli</a:t>
            </a:r>
            <a:r>
              <a:rPr lang="en-US" dirty="0">
                <a:latin typeface="Calibri" panose="020F0502020204030204" pitchFamily="34" charset="0"/>
                <a:cs typeface="Calibri" panose="020F0502020204030204" pitchFamily="34" charset="0"/>
              </a:rPr>
              <a:t>?</a:t>
            </a:r>
            <a:endParaRPr lang="en-US" sz="1400" dirty="0">
              <a:solidFill>
                <a:srgbClr val="00000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D55A7A3D-13D9-6106-53FC-A9ABCCEDF559}"/>
              </a:ext>
            </a:extLst>
          </p:cNvPr>
          <p:cNvPicPr>
            <a:picLocks noChangeAspect="1"/>
          </p:cNvPicPr>
          <p:nvPr/>
        </p:nvPicPr>
        <p:blipFill>
          <a:blip r:embed="rId3"/>
          <a:stretch>
            <a:fillRect/>
          </a:stretch>
        </p:blipFill>
        <p:spPr>
          <a:xfrm>
            <a:off x="8136731" y="4124561"/>
            <a:ext cx="1013421" cy="1013421"/>
          </a:xfrm>
          <a:prstGeom prst="rect">
            <a:avLst/>
          </a:prstGeom>
        </p:spPr>
      </p:pic>
      <p:sp>
        <p:nvSpPr>
          <p:cNvPr id="30" name="TextBox 29">
            <a:extLst>
              <a:ext uri="{FF2B5EF4-FFF2-40B4-BE49-F238E27FC236}">
                <a16:creationId xmlns:a16="http://schemas.microsoft.com/office/drawing/2014/main" id="{1C2A2A5D-547E-3C5F-E683-A16BDDB0BE9F}"/>
              </a:ext>
            </a:extLst>
          </p:cNvPr>
          <p:cNvSpPr txBox="1"/>
          <p:nvPr/>
        </p:nvSpPr>
        <p:spPr>
          <a:xfrm>
            <a:off x="471256" y="4369661"/>
            <a:ext cx="5100636" cy="523220"/>
          </a:xfrm>
          <a:prstGeom prst="rect">
            <a:avLst/>
          </a:prstGeom>
          <a:noFill/>
        </p:spPr>
        <p:txBody>
          <a:bodyPr wrap="square">
            <a:spAutoFit/>
          </a:bodyPr>
          <a:lstStyle/>
          <a:p>
            <a:r>
              <a:rPr lang="en-US" sz="1400" i="1" dirty="0" err="1">
                <a:latin typeface="Calibri" panose="020F0502020204030204" pitchFamily="34" charset="0"/>
                <a:cs typeface="Calibri" panose="020F0502020204030204" pitchFamily="34" charset="0"/>
              </a:rPr>
              <a:t>vam</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pomaga</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izboljšati</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zavedanje</a:t>
            </a:r>
            <a:r>
              <a:rPr lang="en-US" sz="1400" i="1" dirty="0">
                <a:latin typeface="Calibri" panose="020F0502020204030204" pitchFamily="34" charset="0"/>
                <a:cs typeface="Calibri" panose="020F0502020204030204" pitchFamily="34" charset="0"/>
              </a:rPr>
              <a:t> o </a:t>
            </a:r>
            <a:r>
              <a:rPr lang="en-US" sz="1400" i="1" dirty="0" err="1">
                <a:latin typeface="Calibri" panose="020F0502020204030204" pitchFamily="34" charset="0"/>
                <a:cs typeface="Calibri" panose="020F0502020204030204" pitchFamily="34" charset="0"/>
              </a:rPr>
              <a:t>tem</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kaj</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čutite</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upočasniti</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dogajanje</a:t>
            </a:r>
            <a:r>
              <a:rPr lang="en-US" sz="1400" i="1" dirty="0">
                <a:latin typeface="Calibri" panose="020F0502020204030204" pitchFamily="34" charset="0"/>
                <a:cs typeface="Calibri" panose="020F0502020204030204" pitchFamily="34" charset="0"/>
              </a:rPr>
              <a:t> in </a:t>
            </a:r>
            <a:r>
              <a:rPr lang="en-US" sz="1400" i="1" dirty="0" err="1">
                <a:latin typeface="Calibri" panose="020F0502020204030204" pitchFamily="34" charset="0"/>
                <a:cs typeface="Calibri" panose="020F0502020204030204" pitchFamily="34" charset="0"/>
              </a:rPr>
              <a:t>ugotoviti</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kaj</a:t>
            </a:r>
            <a:r>
              <a:rPr lang="en-US" sz="1400" i="1" dirty="0">
                <a:latin typeface="Calibri" panose="020F0502020204030204" pitchFamily="34" charset="0"/>
                <a:cs typeface="Calibri" panose="020F0502020204030204" pitchFamily="34" charset="0"/>
              </a:rPr>
              <a:t> se </a:t>
            </a:r>
            <a:r>
              <a:rPr lang="en-US" sz="1400" i="1" dirty="0" err="1">
                <a:latin typeface="Calibri" panose="020F0502020204030204" pitchFamily="34" charset="0"/>
                <a:cs typeface="Calibri" panose="020F0502020204030204" pitchFamily="34" charset="0"/>
              </a:rPr>
              <a:t>vam</a:t>
            </a:r>
            <a:r>
              <a:rPr lang="en-US" sz="1400" i="1" dirty="0">
                <a:latin typeface="Calibri" panose="020F0502020204030204" pitchFamily="34" charset="0"/>
                <a:cs typeface="Calibri" panose="020F0502020204030204" pitchFamily="34" charset="0"/>
              </a:rPr>
              <a:t> </a:t>
            </a:r>
            <a:r>
              <a:rPr lang="en-US" sz="1400" i="1" dirty="0" err="1">
                <a:latin typeface="Calibri" panose="020F0502020204030204" pitchFamily="34" charset="0"/>
                <a:cs typeface="Calibri" panose="020F0502020204030204" pitchFamily="34" charset="0"/>
              </a:rPr>
              <a:t>dogaja</a:t>
            </a:r>
            <a:r>
              <a:rPr lang="en-US" sz="1400" i="1"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ECE8BB2-EEA8-9F36-C9AF-DCDD1ED95855}"/>
              </a:ext>
            </a:extLst>
          </p:cNvPr>
          <p:cNvPicPr>
            <a:picLocks noChangeAspect="1"/>
          </p:cNvPicPr>
          <p:nvPr/>
        </p:nvPicPr>
        <p:blipFill>
          <a:blip r:embed="rId4"/>
          <a:stretch>
            <a:fillRect/>
          </a:stretch>
        </p:blipFill>
        <p:spPr>
          <a:xfrm>
            <a:off x="5785743" y="807982"/>
            <a:ext cx="3138149" cy="3121475"/>
          </a:xfrm>
          <a:prstGeom prst="rect">
            <a:avLst/>
          </a:prstGeom>
        </p:spPr>
      </p:pic>
    </p:spTree>
    <p:extLst>
      <p:ext uri="{BB962C8B-B14F-4D97-AF65-F5344CB8AC3E}">
        <p14:creationId xmlns:p14="http://schemas.microsoft.com/office/powerpoint/2010/main" val="272283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0BCDDFA1-EF80-63AE-8DDB-47437B1DA843}"/>
              </a:ext>
            </a:extLst>
          </p:cNvPr>
          <p:cNvSpPr txBox="1"/>
          <p:nvPr/>
        </p:nvSpPr>
        <p:spPr>
          <a:xfrm>
            <a:off x="471256" y="0"/>
            <a:ext cx="7522599" cy="792076"/>
          </a:xfrm>
          <a:prstGeom prst="rect">
            <a:avLst/>
          </a:prstGeom>
        </p:spPr>
        <p:txBody>
          <a:bodyPr wrap="square" lIns="0" tIns="0" rIns="0" bIns="0" rtlCol="0" anchor="t">
            <a:spAutoFit/>
          </a:bodyPr>
          <a:lstStyle/>
          <a:p>
            <a:pPr>
              <a:lnSpc>
                <a:spcPts val="6907"/>
              </a:lnSpc>
              <a:spcBef>
                <a:spcPct val="0"/>
              </a:spcBef>
            </a:pPr>
            <a:r>
              <a:rPr lang="sl-SI" sz="3600" dirty="0">
                <a:solidFill>
                  <a:srgbClr val="92D050"/>
                </a:solidFill>
                <a:latin typeface="Calibri" panose="020F0502020204030204" pitchFamily="34" charset="0"/>
                <a:cs typeface="Calibri" panose="020F0502020204030204" pitchFamily="34" charset="0"/>
              </a:rPr>
              <a:t>Kako kontrolirati svoja čustva</a:t>
            </a:r>
            <a:r>
              <a:rPr lang="en-US" sz="3600" dirty="0">
                <a:solidFill>
                  <a:srgbClr val="92D050"/>
                </a:solidFill>
                <a:latin typeface="Calibri" panose="020F0502020204030204" pitchFamily="34" charset="0"/>
                <a:cs typeface="Calibri" panose="020F0502020204030204" pitchFamily="34" charset="0"/>
              </a:rPr>
              <a:t>?</a:t>
            </a:r>
          </a:p>
        </p:txBody>
      </p:sp>
      <p:sp>
        <p:nvSpPr>
          <p:cNvPr id="14" name="TextBox 7">
            <a:extLst>
              <a:ext uri="{FF2B5EF4-FFF2-40B4-BE49-F238E27FC236}">
                <a16:creationId xmlns:a16="http://schemas.microsoft.com/office/drawing/2014/main" id="{A583984B-031C-CA30-4A91-A327D4992D19}"/>
              </a:ext>
            </a:extLst>
          </p:cNvPr>
          <p:cNvSpPr txBox="1"/>
          <p:nvPr/>
        </p:nvSpPr>
        <p:spPr>
          <a:xfrm>
            <a:off x="471256" y="693459"/>
            <a:ext cx="7376533" cy="492443"/>
          </a:xfrm>
          <a:prstGeom prst="rect">
            <a:avLst/>
          </a:prstGeom>
        </p:spPr>
        <p:txBody>
          <a:bodyPr lIns="0" tIns="0" rIns="0" bIns="0" rtlCol="0" anchor="t">
            <a:spAutoFit/>
          </a:bodyPr>
          <a:lstStyle/>
          <a:p>
            <a:r>
              <a:rPr lang="sl-SI" sz="3200" dirty="0">
                <a:solidFill>
                  <a:srgbClr val="F9B314"/>
                </a:solidFill>
                <a:latin typeface="Calibri" panose="020F0502020204030204" pitchFamily="34" charset="0"/>
                <a:cs typeface="Calibri" panose="020F0502020204030204" pitchFamily="34" charset="0"/>
              </a:rPr>
              <a:t>Samoregulacija: tehnike</a:t>
            </a:r>
            <a:endParaRPr lang="en-US" sz="3200" dirty="0">
              <a:solidFill>
                <a:srgbClr val="F9B314"/>
              </a:solidFill>
              <a:latin typeface="Calibri" panose="020F0502020204030204" pitchFamily="34" charset="0"/>
              <a:cs typeface="Calibri" panose="020F0502020204030204" pitchFamily="34" charset="0"/>
            </a:endParaRPr>
          </a:p>
        </p:txBody>
      </p:sp>
      <p:sp>
        <p:nvSpPr>
          <p:cNvPr id="16" name="TextBox 7">
            <a:extLst>
              <a:ext uri="{FF2B5EF4-FFF2-40B4-BE49-F238E27FC236}">
                <a16:creationId xmlns:a16="http://schemas.microsoft.com/office/drawing/2014/main" id="{AB731222-EB7D-5B9E-29DE-403BF3F7069E}"/>
              </a:ext>
            </a:extLst>
          </p:cNvPr>
          <p:cNvSpPr txBox="1"/>
          <p:nvPr/>
        </p:nvSpPr>
        <p:spPr>
          <a:xfrm>
            <a:off x="471256" y="1185902"/>
            <a:ext cx="9045606" cy="369332"/>
          </a:xfrm>
          <a:prstGeom prst="rect">
            <a:avLst/>
          </a:prstGeom>
        </p:spPr>
        <p:txBody>
          <a:bodyPr wrap="square" lIns="0" tIns="0" rIns="0" bIns="0" rtlCol="0" anchor="t">
            <a:spAutoFit/>
          </a:bodyPr>
          <a:lstStyle/>
          <a:p>
            <a:r>
              <a:rPr lang="en-US" sz="2400" dirty="0">
                <a:solidFill>
                  <a:schemeClr val="tx1"/>
                </a:solidFill>
                <a:latin typeface="Calibri" panose="020F0502020204030204" pitchFamily="34" charset="0"/>
                <a:cs typeface="Calibri" panose="020F0502020204030204" pitchFamily="34" charset="0"/>
              </a:rPr>
              <a:t>Kaj </a:t>
            </a:r>
            <a:r>
              <a:rPr lang="en-US" sz="2400" dirty="0" err="1">
                <a:solidFill>
                  <a:schemeClr val="tx1"/>
                </a:solidFill>
                <a:latin typeface="Calibri" panose="020F0502020204030204" pitchFamily="34" charset="0"/>
                <a:cs typeface="Calibri" panose="020F0502020204030204" pitchFamily="34" charset="0"/>
              </a:rPr>
              <a:t>še</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lahko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deluje</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če</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zavestna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meditacija</a:t>
            </a:r>
            <a:r>
              <a:rPr lang="en-US" sz="2400" dirty="0">
                <a:solidFill>
                  <a:schemeClr val="tx1"/>
                </a:solidFill>
                <a:latin typeface="Calibri" panose="020F0502020204030204" pitchFamily="34" charset="0"/>
                <a:cs typeface="Calibri" panose="020F0502020204030204" pitchFamily="34" charset="0"/>
              </a:rPr>
              <a:t> ne </a:t>
            </a:r>
            <a:r>
              <a:rPr lang="en-US" sz="2400" dirty="0" err="1">
                <a:solidFill>
                  <a:schemeClr val="tx1"/>
                </a:solidFill>
                <a:latin typeface="Calibri" panose="020F0502020204030204" pitchFamily="34" charset="0"/>
                <a:cs typeface="Calibri" panose="020F0502020204030204" pitchFamily="34" charset="0"/>
              </a:rPr>
              <a:t>deluje</a:t>
            </a:r>
            <a:r>
              <a:rPr lang="en-US" sz="2400" dirty="0">
                <a:solidFill>
                  <a:schemeClr val="tx1"/>
                </a:solidFill>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7D32B515-992F-2065-623F-0960EB038508}"/>
              </a:ext>
            </a:extLst>
          </p:cNvPr>
          <p:cNvSpPr txBox="1"/>
          <p:nvPr/>
        </p:nvSpPr>
        <p:spPr>
          <a:xfrm>
            <a:off x="-4069" y="1579728"/>
            <a:ext cx="4998128" cy="3475247"/>
          </a:xfrm>
          <a:prstGeom prst="rect">
            <a:avLst/>
          </a:prstGeom>
          <a:noFill/>
        </p:spPr>
        <p:txBody>
          <a:bodyPr wrap="square">
            <a:spAutoFit/>
          </a:bodyPr>
          <a:lstStyle/>
          <a:p>
            <a:pPr marL="784598" lvl="1" indent="-392299">
              <a:lnSpc>
                <a:spcPct val="150000"/>
              </a:lnSpc>
              <a:spcBef>
                <a:spcPct val="0"/>
              </a:spcBef>
              <a:buFont typeface="Arial"/>
              <a:buChar char="•"/>
            </a:pPr>
            <a:r>
              <a:rPr lang="en-US" sz="1400" dirty="0" err="1">
                <a:solidFill>
                  <a:srgbClr val="000000"/>
                </a:solidFill>
                <a:latin typeface="Calibri" panose="020F0502020204030204" pitchFamily="34" charset="0"/>
                <a:cs typeface="Calibri" panose="020F0502020204030204" pitchFamily="34" charset="0"/>
              </a:rPr>
              <a:t>Prepoznajte</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svoje</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sprožilce</a:t>
            </a:r>
            <a:r>
              <a:rPr lang="en-US" sz="1400" dirty="0">
                <a:solidFill>
                  <a:srgbClr val="000000"/>
                </a:solidFill>
                <a:latin typeface="Calibri" panose="020F0502020204030204" pitchFamily="34" charset="0"/>
                <a:cs typeface="Calibri" panose="020F0502020204030204" pitchFamily="34" charset="0"/>
              </a:rPr>
              <a:t> </a:t>
            </a:r>
            <a:endParaRPr lang="sl-SI" sz="1400" dirty="0">
              <a:solidFill>
                <a:srgbClr val="000000"/>
              </a:solidFill>
              <a:latin typeface="Calibri" panose="020F0502020204030204" pitchFamily="34" charset="0"/>
              <a:cs typeface="Calibri" panose="020F0502020204030204" pitchFamily="34" charset="0"/>
            </a:endParaRPr>
          </a:p>
          <a:p>
            <a:pPr marL="784598" lvl="1" indent="-392299">
              <a:lnSpc>
                <a:spcPct val="150000"/>
              </a:lnSpc>
              <a:spcBef>
                <a:spcPct val="0"/>
              </a:spcBef>
              <a:buFont typeface="Arial"/>
              <a:buChar char="•"/>
            </a:pPr>
            <a:r>
              <a:rPr lang="en-US" sz="1400" dirty="0" err="1">
                <a:solidFill>
                  <a:srgbClr val="000000"/>
                </a:solidFill>
                <a:latin typeface="Calibri" panose="020F0502020204030204" pitchFamily="34" charset="0"/>
                <a:cs typeface="Calibri" panose="020F0502020204030204" pitchFamily="34" charset="0"/>
              </a:rPr>
              <a:t>Vadite</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pravilo</a:t>
            </a:r>
            <a:r>
              <a:rPr lang="en-US" sz="1400" dirty="0">
                <a:solidFill>
                  <a:srgbClr val="000000"/>
                </a:solidFill>
                <a:latin typeface="Calibri" panose="020F0502020204030204" pitchFamily="34" charset="0"/>
                <a:cs typeface="Calibri" panose="020F0502020204030204" pitchFamily="34" charset="0"/>
              </a:rPr>
              <a:t> 3</a:t>
            </a:r>
            <a:endParaRPr lang="sl-SI" sz="1400" dirty="0">
              <a:solidFill>
                <a:srgbClr val="000000"/>
              </a:solidFill>
              <a:latin typeface="Calibri" panose="020F0502020204030204" pitchFamily="34" charset="0"/>
              <a:cs typeface="Calibri" panose="020F0502020204030204" pitchFamily="34" charset="0"/>
            </a:endParaRPr>
          </a:p>
          <a:p>
            <a:pPr marL="392299" lvl="1">
              <a:lnSpc>
                <a:spcPct val="150000"/>
              </a:lnSpc>
              <a:spcBef>
                <a:spcPct val="0"/>
              </a:spcBef>
            </a:pPr>
            <a:r>
              <a:rPr lang="en-US" sz="1200" i="1" dirty="0" err="1">
                <a:latin typeface="Calibri" panose="020F0502020204030204" pitchFamily="34" charset="0"/>
                <a:cs typeface="Calibri" panose="020F0502020204030204" pitchFamily="34" charset="0"/>
              </a:rPr>
              <a:t>Poglejte</a:t>
            </a:r>
            <a:r>
              <a:rPr lang="en-US" sz="1200" i="1" dirty="0">
                <a:latin typeface="Calibri" panose="020F0502020204030204" pitchFamily="34" charset="0"/>
                <a:cs typeface="Calibri" panose="020F0502020204030204" pitchFamily="34" charset="0"/>
              </a:rPr>
              <a:t> v </a:t>
            </a:r>
            <a:r>
              <a:rPr lang="en-US" sz="1200" i="1" dirty="0" err="1">
                <a:latin typeface="Calibri" panose="020F0502020204030204" pitchFamily="34" charset="0"/>
                <a:cs typeface="Calibri" panose="020F0502020204030204" pitchFamily="34" charset="0"/>
              </a:rPr>
              <a:t>daljavo</a:t>
            </a:r>
            <a:r>
              <a:rPr lang="en-US" sz="1200" i="1" dirty="0">
                <a:latin typeface="Calibri" panose="020F0502020204030204" pitchFamily="34" charset="0"/>
                <a:cs typeface="Calibri" panose="020F0502020204030204" pitchFamily="34" charset="0"/>
              </a:rPr>
              <a:t> in </a:t>
            </a:r>
            <a:r>
              <a:rPr lang="en-US" sz="1200" i="1" dirty="0" err="1">
                <a:latin typeface="Calibri" panose="020F0502020204030204" pitchFamily="34" charset="0"/>
                <a:cs typeface="Calibri" panose="020F0502020204030204" pitchFamily="34" charset="0"/>
              </a:rPr>
              <a:t>navedite</a:t>
            </a:r>
            <a:r>
              <a:rPr lang="en-US" sz="1200" i="1" dirty="0">
                <a:latin typeface="Calibri" panose="020F0502020204030204" pitchFamily="34" charset="0"/>
                <a:cs typeface="Calibri" panose="020F0502020204030204" pitchFamily="34" charset="0"/>
              </a:rPr>
              <a:t> tri </a:t>
            </a:r>
            <a:r>
              <a:rPr lang="en-US" sz="1200" i="1" dirty="0" err="1">
                <a:latin typeface="Calibri" panose="020F0502020204030204" pitchFamily="34" charset="0"/>
                <a:cs typeface="Calibri" panose="020F0502020204030204" pitchFamily="34" charset="0"/>
              </a:rPr>
              <a:t>stvari</a:t>
            </a:r>
            <a:r>
              <a:rPr lang="en-US" sz="1200" i="1" dirty="0">
                <a:latin typeface="Calibri" panose="020F0502020204030204" pitchFamily="34" charset="0"/>
                <a:cs typeface="Calibri" panose="020F0502020204030204" pitchFamily="34" charset="0"/>
              </a:rPr>
              <a:t>, ki </a:t>
            </a:r>
            <a:r>
              <a:rPr lang="en-US" sz="1200" i="1" dirty="0" err="1">
                <a:latin typeface="Calibri" panose="020F0502020204030204" pitchFamily="34" charset="0"/>
                <a:cs typeface="Calibri" panose="020F0502020204030204" pitchFamily="34" charset="0"/>
              </a:rPr>
              <a:t>jih</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vidite</a:t>
            </a:r>
            <a:r>
              <a:rPr lang="en-US" sz="1200" i="1" dirty="0">
                <a:latin typeface="Calibri" panose="020F0502020204030204" pitchFamily="34" charset="0"/>
                <a:cs typeface="Calibri" panose="020F0502020204030204" pitchFamily="34" charset="0"/>
              </a:rPr>
              <a:t>. Nato se </a:t>
            </a:r>
            <a:r>
              <a:rPr lang="en-US" sz="1200" i="1" dirty="0" err="1">
                <a:latin typeface="Calibri" panose="020F0502020204030204" pitchFamily="34" charset="0"/>
                <a:cs typeface="Calibri" panose="020F0502020204030204" pitchFamily="34" charset="0"/>
              </a:rPr>
              <a:t>ustavite</a:t>
            </a:r>
            <a:r>
              <a:rPr lang="en-US" sz="1200" i="1" dirty="0">
                <a:latin typeface="Calibri" panose="020F0502020204030204" pitchFamily="34" charset="0"/>
                <a:cs typeface="Calibri" panose="020F0502020204030204" pitchFamily="34" charset="0"/>
              </a:rPr>
              <a:t> in </a:t>
            </a:r>
            <a:r>
              <a:rPr lang="en-US" sz="1200" i="1" dirty="0" err="1">
                <a:latin typeface="Calibri" panose="020F0502020204030204" pitchFamily="34" charset="0"/>
                <a:cs typeface="Calibri" panose="020F0502020204030204" pitchFamily="34" charset="0"/>
              </a:rPr>
              <a:t>poimenujte</a:t>
            </a:r>
            <a:r>
              <a:rPr lang="en-US" sz="1200" i="1" dirty="0">
                <a:latin typeface="Calibri" panose="020F0502020204030204" pitchFamily="34" charset="0"/>
                <a:cs typeface="Calibri" panose="020F0502020204030204" pitchFamily="34" charset="0"/>
              </a:rPr>
              <a:t> tri </a:t>
            </a:r>
            <a:r>
              <a:rPr lang="en-US" sz="1200" i="1" dirty="0" err="1">
                <a:latin typeface="Calibri" panose="020F0502020204030204" pitchFamily="34" charset="0"/>
                <a:cs typeface="Calibri" panose="020F0502020204030204" pitchFamily="34" charset="0"/>
              </a:rPr>
              <a:t>zvoke</a:t>
            </a:r>
            <a:r>
              <a:rPr lang="en-US" sz="1200" i="1" dirty="0">
                <a:latin typeface="Calibri" panose="020F0502020204030204" pitchFamily="34" charset="0"/>
                <a:cs typeface="Calibri" panose="020F0502020204030204" pitchFamily="34" charset="0"/>
              </a:rPr>
              <a:t>, ki </a:t>
            </a:r>
            <a:r>
              <a:rPr lang="en-US" sz="1200" i="1" dirty="0" err="1">
                <a:latin typeface="Calibri" panose="020F0502020204030204" pitchFamily="34" charset="0"/>
                <a:cs typeface="Calibri" panose="020F0502020204030204" pitchFamily="34" charset="0"/>
              </a:rPr>
              <a:t>jih</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slišite</a:t>
            </a:r>
            <a:r>
              <a:rPr lang="en-US" sz="1200" i="1" dirty="0">
                <a:latin typeface="Calibri" panose="020F0502020204030204" pitchFamily="34" charset="0"/>
                <a:cs typeface="Calibri" panose="020F0502020204030204" pitchFamily="34" charset="0"/>
              </a:rPr>
              <a:t>. Na </a:t>
            </a:r>
            <a:r>
              <a:rPr lang="en-US" sz="1200" i="1" dirty="0" err="1">
                <a:latin typeface="Calibri" panose="020F0502020204030204" pitchFamily="34" charset="0"/>
                <a:cs typeface="Calibri" panose="020F0502020204030204" pitchFamily="34" charset="0"/>
              </a:rPr>
              <a:t>koncu</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si</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vzemite</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trenutek</a:t>
            </a:r>
            <a:r>
              <a:rPr lang="en-US" sz="1200" i="1" dirty="0">
                <a:latin typeface="Calibri" panose="020F0502020204030204" pitchFamily="34" charset="0"/>
                <a:cs typeface="Calibri" panose="020F0502020204030204" pitchFamily="34" charset="0"/>
              </a:rPr>
              <a:t>, da </a:t>
            </a:r>
            <a:r>
              <a:rPr lang="en-US" sz="1200" i="1" dirty="0" err="1">
                <a:latin typeface="Calibri" panose="020F0502020204030204" pitchFamily="34" charset="0"/>
                <a:cs typeface="Calibri" panose="020F0502020204030204" pitchFamily="34" charset="0"/>
              </a:rPr>
              <a:t>opazite</a:t>
            </a:r>
            <a:r>
              <a:rPr lang="en-US" sz="1200" i="1" dirty="0">
                <a:latin typeface="Calibri" panose="020F0502020204030204" pitchFamily="34" charset="0"/>
                <a:cs typeface="Calibri" panose="020F0502020204030204" pitchFamily="34" charset="0"/>
              </a:rPr>
              <a:t> tri dele </a:t>
            </a:r>
            <a:r>
              <a:rPr lang="en-US" sz="1200" i="1" dirty="0" err="1">
                <a:latin typeface="Calibri" panose="020F0502020204030204" pitchFamily="34" charset="0"/>
                <a:cs typeface="Calibri" panose="020F0502020204030204" pitchFamily="34" charset="0"/>
              </a:rPr>
              <a:t>telesa</a:t>
            </a:r>
            <a:r>
              <a:rPr lang="en-US" sz="1200" i="1" dirty="0">
                <a:latin typeface="Calibri" panose="020F0502020204030204" pitchFamily="34" charset="0"/>
                <a:cs typeface="Calibri" panose="020F0502020204030204" pitchFamily="34" charset="0"/>
              </a:rPr>
              <a:t> in </a:t>
            </a:r>
            <a:r>
              <a:rPr lang="en-US" sz="1200" i="1" dirty="0" err="1">
                <a:latin typeface="Calibri" panose="020F0502020204030204" pitchFamily="34" charset="0"/>
                <a:cs typeface="Calibri" panose="020F0502020204030204" pitchFamily="34" charset="0"/>
              </a:rPr>
              <a:t>jih</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premaknite</a:t>
            </a:r>
            <a:r>
              <a:rPr lang="en-US" sz="1200" i="1" dirty="0">
                <a:latin typeface="Calibri" panose="020F0502020204030204" pitchFamily="34" charset="0"/>
                <a:cs typeface="Calibri" panose="020F0502020204030204" pitchFamily="34" charset="0"/>
              </a:rPr>
              <a:t>.</a:t>
            </a:r>
            <a:endParaRPr lang="sl-SI" sz="1200" i="1" dirty="0">
              <a:latin typeface="Calibri" panose="020F0502020204030204" pitchFamily="34" charset="0"/>
              <a:cs typeface="Calibri" panose="020F0502020204030204" pitchFamily="34" charset="0"/>
            </a:endParaRPr>
          </a:p>
          <a:p>
            <a:pPr marL="678049" lvl="1" indent="-285750">
              <a:lnSpc>
                <a:spcPct val="150000"/>
              </a:lnSpc>
              <a:spcBef>
                <a:spcPct val="0"/>
              </a:spcBef>
              <a:buFont typeface="Arial" panose="020B0604020202020204" pitchFamily="34" charset="0"/>
              <a:buChar char="•"/>
            </a:pPr>
            <a:r>
              <a:rPr lang="sl-SI" sz="1400" dirty="0">
                <a:solidFill>
                  <a:srgbClr val="000000"/>
                </a:solidFill>
                <a:latin typeface="Calibri" panose="020F0502020204030204" pitchFamily="34" charset="0"/>
                <a:cs typeface="Calibri" panose="020F0502020204030204" pitchFamily="34" charset="0"/>
              </a:rPr>
              <a:t>Hodite v naravi</a:t>
            </a:r>
            <a:endParaRPr lang="en-US" sz="1400" dirty="0">
              <a:solidFill>
                <a:srgbClr val="000000"/>
              </a:solidFill>
              <a:latin typeface="Calibri" panose="020F0502020204030204" pitchFamily="34" charset="0"/>
              <a:cs typeface="Calibri" panose="020F0502020204030204" pitchFamily="34" charset="0"/>
            </a:endParaRPr>
          </a:p>
          <a:p>
            <a:pPr marL="784598" lvl="1" indent="-392299">
              <a:lnSpc>
                <a:spcPct val="150000"/>
              </a:lnSpc>
              <a:spcBef>
                <a:spcPct val="0"/>
              </a:spcBef>
              <a:buFont typeface="Arial"/>
              <a:buChar char="•"/>
            </a:pPr>
            <a:r>
              <a:rPr lang="sl-SI" sz="1400" dirty="0">
                <a:solidFill>
                  <a:srgbClr val="000000"/>
                </a:solidFill>
                <a:latin typeface="Calibri" panose="020F0502020204030204" pitchFamily="34" charset="0"/>
                <a:cs typeface="Calibri" panose="020F0502020204030204" pitchFamily="34" charset="0"/>
              </a:rPr>
              <a:t>Nagradite samega sebe</a:t>
            </a:r>
            <a:endParaRPr lang="en-US" sz="1400" dirty="0">
              <a:solidFill>
                <a:srgbClr val="000000"/>
              </a:solidFill>
              <a:latin typeface="Calibri" panose="020F0502020204030204" pitchFamily="34" charset="0"/>
              <a:cs typeface="Calibri" panose="020F0502020204030204" pitchFamily="34" charset="0"/>
            </a:endParaRPr>
          </a:p>
          <a:p>
            <a:pPr marL="784598" lvl="1" indent="-392299">
              <a:lnSpc>
                <a:spcPct val="150000"/>
              </a:lnSpc>
              <a:spcBef>
                <a:spcPct val="0"/>
              </a:spcBef>
              <a:buFont typeface="Arial"/>
              <a:buChar char="•"/>
            </a:pPr>
            <a:r>
              <a:rPr lang="sl-SI" sz="1400" dirty="0">
                <a:solidFill>
                  <a:srgbClr val="000000"/>
                </a:solidFill>
                <a:latin typeface="Calibri" panose="020F0502020204030204" pitchFamily="34" charset="0"/>
                <a:cs typeface="Calibri" panose="020F0502020204030204" pitchFamily="34" charset="0"/>
              </a:rPr>
              <a:t>Vdihnite </a:t>
            </a:r>
            <a:r>
              <a:rPr lang="sl-SI" b="1" i="0" dirty="0">
                <a:solidFill>
                  <a:srgbClr val="0F0F0F"/>
                </a:solidFill>
                <a:effectLst/>
                <a:latin typeface="Roboto" panose="02000000000000000000" pitchFamily="2" charset="0"/>
              </a:rPr>
              <a:t>Fiziološki vzdih</a:t>
            </a:r>
            <a:endParaRPr lang="en-US" u="sng" dirty="0">
              <a:latin typeface="Calibri" panose="020F0502020204030204" pitchFamily="34" charset="0"/>
              <a:cs typeface="Calibri" panose="020F0502020204030204" pitchFamily="34" charset="0"/>
            </a:endParaRPr>
          </a:p>
          <a:p>
            <a:pPr marL="392299" lvl="1">
              <a:lnSpc>
                <a:spcPct val="150000"/>
              </a:lnSpc>
              <a:spcBef>
                <a:spcPct val="0"/>
              </a:spcBef>
            </a:pPr>
            <a:r>
              <a:rPr lang="en-US" u="sng" dirty="0">
                <a:latin typeface="Calibri" panose="020F0502020204030204" pitchFamily="34" charset="0"/>
                <a:cs typeface="Calibri" panose="020F0502020204030204" pitchFamily="34" charset="0"/>
              </a:rPr>
              <a:t>(</a:t>
            </a:r>
            <a:r>
              <a:rPr lang="en-US" b="0" i="0" dirty="0" err="1">
                <a:solidFill>
                  <a:srgbClr val="131313"/>
                </a:solidFill>
                <a:effectLst/>
                <a:latin typeface="Calibri" panose="020F0502020204030204" pitchFamily="34" charset="0"/>
                <a:cs typeface="Calibri" panose="020F0502020204030204" pitchFamily="34" charset="0"/>
              </a:rPr>
              <a:t>dva</a:t>
            </a:r>
            <a:r>
              <a:rPr lang="en-US" b="0" i="0" dirty="0">
                <a:solidFill>
                  <a:srgbClr val="131313"/>
                </a:solidFill>
                <a:effectLst/>
                <a:latin typeface="Calibri" panose="020F0502020204030204" pitchFamily="34" charset="0"/>
                <a:cs typeface="Calibri" panose="020F0502020204030204" pitchFamily="34" charset="0"/>
              </a:rPr>
              <a:t> </a:t>
            </a:r>
            <a:r>
              <a:rPr lang="en-US" b="0" i="0" dirty="0" err="1">
                <a:solidFill>
                  <a:srgbClr val="131313"/>
                </a:solidFill>
                <a:effectLst/>
                <a:latin typeface="Calibri" panose="020F0502020204030204" pitchFamily="34" charset="0"/>
                <a:cs typeface="Calibri" panose="020F0502020204030204" pitchFamily="34" charset="0"/>
              </a:rPr>
              <a:t>vdiha</a:t>
            </a:r>
            <a:r>
              <a:rPr lang="en-US" b="0" i="0" dirty="0">
                <a:solidFill>
                  <a:srgbClr val="131313"/>
                </a:solidFill>
                <a:effectLst/>
                <a:latin typeface="Calibri" panose="020F0502020204030204" pitchFamily="34" charset="0"/>
                <a:cs typeface="Calibri" panose="020F0502020204030204" pitchFamily="34" charset="0"/>
              </a:rPr>
              <a:t>, ki </a:t>
            </a:r>
            <a:r>
              <a:rPr lang="en-US" b="0" i="0" dirty="0" err="1">
                <a:solidFill>
                  <a:srgbClr val="131313"/>
                </a:solidFill>
                <a:effectLst/>
                <a:latin typeface="Calibri" panose="020F0502020204030204" pitchFamily="34" charset="0"/>
                <a:cs typeface="Calibri" panose="020F0502020204030204" pitchFamily="34" charset="0"/>
              </a:rPr>
              <a:t>jima</a:t>
            </a:r>
            <a:r>
              <a:rPr lang="en-US" b="0" i="0" dirty="0">
                <a:solidFill>
                  <a:srgbClr val="131313"/>
                </a:solidFill>
                <a:effectLst/>
                <a:latin typeface="Calibri" panose="020F0502020204030204" pitchFamily="34" charset="0"/>
                <a:cs typeface="Calibri" panose="020F0502020204030204" pitchFamily="34" charset="0"/>
              </a:rPr>
              <a:t> </a:t>
            </a:r>
            <a:r>
              <a:rPr lang="en-US" b="0" i="0" dirty="0" err="1">
                <a:solidFill>
                  <a:srgbClr val="131313"/>
                </a:solidFill>
                <a:effectLst/>
                <a:latin typeface="Calibri" panose="020F0502020204030204" pitchFamily="34" charset="0"/>
                <a:cs typeface="Calibri" panose="020F0502020204030204" pitchFamily="34" charset="0"/>
              </a:rPr>
              <a:t>sledi</a:t>
            </a:r>
            <a:r>
              <a:rPr lang="en-US" b="0" i="0" dirty="0">
                <a:solidFill>
                  <a:srgbClr val="131313"/>
                </a:solidFill>
                <a:effectLst/>
                <a:latin typeface="Calibri" panose="020F0502020204030204" pitchFamily="34" charset="0"/>
                <a:cs typeface="Calibri" panose="020F0502020204030204" pitchFamily="34" charset="0"/>
              </a:rPr>
              <a:t> </a:t>
            </a:r>
            <a:r>
              <a:rPr lang="en-US" b="0" i="0" dirty="0" err="1">
                <a:solidFill>
                  <a:srgbClr val="131313"/>
                </a:solidFill>
                <a:effectLst/>
                <a:latin typeface="Calibri" panose="020F0502020204030204" pitchFamily="34" charset="0"/>
                <a:cs typeface="Calibri" panose="020F0502020204030204" pitchFamily="34" charset="0"/>
              </a:rPr>
              <a:t>podaljšani</a:t>
            </a:r>
            <a:r>
              <a:rPr lang="en-US" b="0" i="0" dirty="0">
                <a:solidFill>
                  <a:srgbClr val="131313"/>
                </a:solidFill>
                <a:effectLst/>
                <a:latin typeface="Calibri" panose="020F0502020204030204" pitchFamily="34" charset="0"/>
                <a:cs typeface="Calibri" panose="020F0502020204030204" pitchFamily="34" charset="0"/>
              </a:rPr>
              <a:t> </a:t>
            </a:r>
            <a:r>
              <a:rPr lang="en-US" b="0" i="0" dirty="0" err="1">
                <a:solidFill>
                  <a:srgbClr val="131313"/>
                </a:solidFill>
                <a:effectLst/>
                <a:latin typeface="Calibri" panose="020F0502020204030204" pitchFamily="34" charset="0"/>
                <a:cs typeface="Calibri" panose="020F0502020204030204" pitchFamily="34" charset="0"/>
              </a:rPr>
              <a:t>izdih</a:t>
            </a:r>
            <a:r>
              <a:rPr lang="en-US" b="0" i="0" dirty="0">
                <a:solidFill>
                  <a:srgbClr val="131313"/>
                </a:solidFill>
                <a:effectLst/>
                <a:latin typeface="Calibri" panose="020F0502020204030204" pitchFamily="34" charset="0"/>
                <a:cs typeface="Calibri" panose="020F0502020204030204" pitchFamily="34" charset="0"/>
              </a:rPr>
              <a:t>)</a:t>
            </a:r>
            <a:endParaRPr lang="en-US" sz="1400" u="sng" dirty="0">
              <a:solidFill>
                <a:srgbClr val="000000"/>
              </a:solidFill>
              <a:latin typeface="Calibri" panose="020F0502020204030204" pitchFamily="34" charset="0"/>
              <a:cs typeface="Calibri" panose="020F0502020204030204" pitchFamily="34" charset="0"/>
              <a:hlinkClick r:id="rId5" tooltip="https://www.youtube.com/watch?v=rBdhqBGqiMc"/>
            </a:endParaRPr>
          </a:p>
          <a:p>
            <a:pPr marL="784598" lvl="1" indent="-392299">
              <a:lnSpc>
                <a:spcPct val="150000"/>
              </a:lnSpc>
              <a:spcBef>
                <a:spcPct val="0"/>
              </a:spcBef>
              <a:buFont typeface="Arial"/>
              <a:buChar char="•"/>
            </a:pPr>
            <a:r>
              <a:rPr lang="sl-SI" sz="1400" dirty="0">
                <a:solidFill>
                  <a:srgbClr val="000000"/>
                </a:solidFill>
                <a:latin typeface="Calibri" panose="020F0502020204030204" pitchFamily="34" charset="0"/>
                <a:cs typeface="Calibri" panose="020F0502020204030204" pitchFamily="34" charset="0"/>
              </a:rPr>
              <a:t>Sproščajte, mišico za mišico</a:t>
            </a:r>
            <a:endParaRPr lang="en-US" sz="1400" dirty="0">
              <a:solidFill>
                <a:srgbClr val="000000"/>
              </a:solidFill>
              <a:latin typeface="Calibri" panose="020F0502020204030204" pitchFamily="34" charset="0"/>
              <a:cs typeface="Calibri" panose="020F0502020204030204" pitchFamily="34" charset="0"/>
            </a:endParaRPr>
          </a:p>
          <a:p>
            <a:pPr marL="784598" lvl="1" indent="-392299">
              <a:lnSpc>
                <a:spcPct val="150000"/>
              </a:lnSpc>
              <a:spcBef>
                <a:spcPct val="0"/>
              </a:spcBef>
              <a:buFont typeface="Arial"/>
              <a:buChar char="•"/>
            </a:pPr>
            <a:r>
              <a:rPr lang="en-US" sz="1400" dirty="0" err="1">
                <a:solidFill>
                  <a:srgbClr val="000000"/>
                </a:solidFill>
                <a:latin typeface="Calibri" panose="020F0502020204030204" pitchFamily="34" charset="0"/>
                <a:cs typeface="Calibri" panose="020F0502020204030204" pitchFamily="34" charset="0"/>
              </a:rPr>
              <a:t>Poskusite</a:t>
            </a:r>
            <a:r>
              <a:rPr lang="en-US" sz="1400" dirty="0">
                <a:solidFill>
                  <a:srgbClr val="000000"/>
                </a:solidFill>
                <a:latin typeface="Calibri" panose="020F0502020204030204" pitchFamily="34" charset="0"/>
                <a:cs typeface="Calibri" panose="020F0502020204030204" pitchFamily="34" charset="0"/>
              </a:rPr>
              <a:t> se </a:t>
            </a:r>
            <a:r>
              <a:rPr lang="en-US" sz="1400" dirty="0" err="1">
                <a:solidFill>
                  <a:srgbClr val="000000"/>
                </a:solidFill>
                <a:latin typeface="Calibri" panose="020F0502020204030204" pitchFamily="34" charset="0"/>
                <a:cs typeface="Calibri" panose="020F0502020204030204" pitchFamily="34" charset="0"/>
              </a:rPr>
              <a:t>držati</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svojega</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časovnega</a:t>
            </a:r>
            <a:r>
              <a:rPr lang="en-US" sz="1400" dirty="0">
                <a:solidFill>
                  <a:srgbClr val="000000"/>
                </a:solidFill>
                <a:latin typeface="Calibri" panose="020F0502020204030204" pitchFamily="34" charset="0"/>
                <a:cs typeface="Calibri" panose="020F0502020204030204" pitchFamily="34" charset="0"/>
              </a:rPr>
              <a:t> </a:t>
            </a:r>
            <a:r>
              <a:rPr lang="en-US" sz="1400" dirty="0" err="1">
                <a:solidFill>
                  <a:srgbClr val="000000"/>
                </a:solidFill>
                <a:latin typeface="Calibri" panose="020F0502020204030204" pitchFamily="34" charset="0"/>
                <a:cs typeface="Calibri" panose="020F0502020204030204" pitchFamily="34" charset="0"/>
              </a:rPr>
              <a:t>pasu</a:t>
            </a:r>
            <a:endParaRPr lang="en-US" sz="1400" dirty="0">
              <a:solidFill>
                <a:srgbClr val="000000"/>
              </a:solidFill>
              <a:latin typeface="Calibri" panose="020F0502020204030204" pitchFamily="34" charset="0"/>
              <a:cs typeface="Calibri" panose="020F0502020204030204" pitchFamily="34" charset="0"/>
            </a:endParaRPr>
          </a:p>
        </p:txBody>
      </p:sp>
      <p:pic>
        <p:nvPicPr>
          <p:cNvPr id="20" name="Picture 5">
            <a:hlinkClick r:id="" action="ppaction://media"/>
            <a:extLst>
              <a:ext uri="{FF2B5EF4-FFF2-40B4-BE49-F238E27FC236}">
                <a16:creationId xmlns:a16="http://schemas.microsoft.com/office/drawing/2014/main" id="{D90BED8C-ED7F-0640-121E-B1539C8BAA1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5217492" y="2171700"/>
            <a:ext cx="3708428" cy="2113804"/>
          </a:xfrm>
          <a:prstGeom prst="rect">
            <a:avLst/>
          </a:prstGeom>
        </p:spPr>
      </p:pic>
    </p:spTree>
    <p:extLst>
      <p:ext uri="{BB962C8B-B14F-4D97-AF65-F5344CB8AC3E}">
        <p14:creationId xmlns:p14="http://schemas.microsoft.com/office/powerpoint/2010/main" val="3023904401"/>
      </p:ext>
    </p:extLst>
  </p:cSld>
  <p:clrMapOvr>
    <a:masterClrMapping/>
  </p:clrMapOvr>
  <p:timing>
    <p:tnLst>
      <p:par>
        <p:cTn id="1" dur="indefinite" restart="never" nodeType="tmRoot">
          <p:childTnLst>
            <p:video>
              <p:cMediaNode vol="100000">
                <p:cTn id="2" fill="hold" display="0">
                  <p:stCondLst>
                    <p:cond delay="indefinite"/>
                  </p:stCondLst>
                </p:cTn>
                <p:tgtEl>
                  <p:spTgt spid="2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2" name="Picture 1">
            <a:extLst>
              <a:ext uri="{FF2B5EF4-FFF2-40B4-BE49-F238E27FC236}">
                <a16:creationId xmlns:a16="http://schemas.microsoft.com/office/drawing/2014/main" id="{DA4EAB78-6CED-C703-7DEF-9530B736F296}"/>
              </a:ext>
            </a:extLst>
          </p:cNvPr>
          <p:cNvPicPr>
            <a:picLocks noChangeAspect="1"/>
          </p:cNvPicPr>
          <p:nvPr/>
        </p:nvPicPr>
        <p:blipFill>
          <a:blip r:embed="rId3"/>
          <a:stretch>
            <a:fillRect/>
          </a:stretch>
        </p:blipFill>
        <p:spPr>
          <a:xfrm>
            <a:off x="0" y="1518"/>
            <a:ext cx="9143999" cy="514046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2" name="Picture 1">
            <a:extLst>
              <a:ext uri="{FF2B5EF4-FFF2-40B4-BE49-F238E27FC236}">
                <a16:creationId xmlns:a16="http://schemas.microsoft.com/office/drawing/2014/main" id="{338A5E78-D5F8-F6BF-85DA-FE0B586F99AD}"/>
              </a:ext>
            </a:extLst>
          </p:cNvPr>
          <p:cNvPicPr>
            <a:picLocks noChangeAspect="1"/>
          </p:cNvPicPr>
          <p:nvPr/>
        </p:nvPicPr>
        <p:blipFill>
          <a:blip r:embed="rId3"/>
          <a:stretch>
            <a:fillRect/>
          </a:stretch>
        </p:blipFill>
        <p:spPr>
          <a:xfrm>
            <a:off x="0" y="0"/>
            <a:ext cx="9144000" cy="51446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2" name="Picture 1">
            <a:extLst>
              <a:ext uri="{FF2B5EF4-FFF2-40B4-BE49-F238E27FC236}">
                <a16:creationId xmlns:a16="http://schemas.microsoft.com/office/drawing/2014/main" id="{ACC97B65-8F8A-FAB5-0716-F0A3D33A754D}"/>
              </a:ext>
            </a:extLst>
          </p:cNvPr>
          <p:cNvPicPr>
            <a:picLocks noChangeAspect="1"/>
          </p:cNvPicPr>
          <p:nvPr/>
        </p:nvPicPr>
        <p:blipFill>
          <a:blip r:embed="rId3"/>
          <a:stretch>
            <a:fillRect/>
          </a:stretch>
        </p:blipFill>
        <p:spPr>
          <a:xfrm>
            <a:off x="0" y="1518"/>
            <a:ext cx="9143999" cy="514046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51BC6-4D46-19E6-41E6-DCE1E1E83A8F}"/>
              </a:ext>
            </a:extLst>
          </p:cNvPr>
          <p:cNvPicPr>
            <a:picLocks noChangeAspect="1"/>
          </p:cNvPicPr>
          <p:nvPr/>
        </p:nvPicPr>
        <p:blipFill>
          <a:blip r:embed="rId3"/>
          <a:stretch>
            <a:fillRect/>
          </a:stretch>
        </p:blipFill>
        <p:spPr>
          <a:xfrm>
            <a:off x="119743" y="1309768"/>
            <a:ext cx="9006231" cy="3265537"/>
          </a:xfrm>
          <a:prstGeom prst="rect">
            <a:avLst/>
          </a:prstGeom>
        </p:spPr>
      </p:pic>
      <p:sp>
        <p:nvSpPr>
          <p:cNvPr id="2" name="Title 1">
            <a:extLst>
              <a:ext uri="{FF2B5EF4-FFF2-40B4-BE49-F238E27FC236}">
                <a16:creationId xmlns:a16="http://schemas.microsoft.com/office/drawing/2014/main" id="{9A13DEA8-85B6-B1C3-365C-B04AC5B3B527}"/>
              </a:ext>
            </a:extLst>
          </p:cNvPr>
          <p:cNvSpPr>
            <a:spLocks noGrp="1"/>
          </p:cNvSpPr>
          <p:nvPr>
            <p:ph type="title"/>
          </p:nvPr>
        </p:nvSpPr>
        <p:spPr>
          <a:xfrm>
            <a:off x="0" y="443537"/>
            <a:ext cx="8520600" cy="841800"/>
          </a:xfrm>
        </p:spPr>
        <p:txBody>
          <a:bodyPr>
            <a:normAutofit fontScale="90000"/>
          </a:bodyPr>
          <a:lstStyle/>
          <a:p>
            <a:r>
              <a:rPr lang="sl-SI" dirty="0">
                <a:solidFill>
                  <a:srgbClr val="FF5050"/>
                </a:solidFill>
              </a:rPr>
              <a:t>Načrt sodelovanja</a:t>
            </a:r>
            <a:br>
              <a:rPr lang="en-US" dirty="0"/>
            </a:br>
            <a:r>
              <a:rPr lang="en-US" sz="2700" dirty="0" err="1">
                <a:latin typeface="+mj-lt"/>
              </a:rPr>
              <a:t>Ekipe</a:t>
            </a:r>
            <a:r>
              <a:rPr lang="en-US" sz="2700" dirty="0">
                <a:latin typeface="+mj-lt"/>
              </a:rPr>
              <a:t> </a:t>
            </a:r>
            <a:r>
              <a:rPr lang="en-US" sz="2700" dirty="0" err="1">
                <a:latin typeface="+mj-lt"/>
              </a:rPr>
              <a:t>prevedejo</a:t>
            </a:r>
            <a:r>
              <a:rPr lang="en-US" sz="2700" dirty="0">
                <a:latin typeface="+mj-lt"/>
              </a:rPr>
              <a:t> </a:t>
            </a:r>
            <a:r>
              <a:rPr lang="en-US" sz="2700" dirty="0" err="1">
                <a:latin typeface="+mj-lt"/>
              </a:rPr>
              <a:t>svoja</a:t>
            </a:r>
            <a:r>
              <a:rPr lang="en-US" sz="2700" dirty="0">
                <a:latin typeface="+mj-lt"/>
              </a:rPr>
              <a:t> </a:t>
            </a:r>
            <a:r>
              <a:rPr lang="en-US" sz="2700" dirty="0" err="1">
                <a:latin typeface="+mj-lt"/>
              </a:rPr>
              <a:t>zbrana</a:t>
            </a:r>
            <a:r>
              <a:rPr lang="en-US" sz="2700" dirty="0">
                <a:latin typeface="+mj-lt"/>
              </a:rPr>
              <a:t> </a:t>
            </a:r>
            <a:r>
              <a:rPr lang="en-US" sz="2700" dirty="0" err="1">
                <a:latin typeface="+mj-lt"/>
              </a:rPr>
              <a:t>pričakovanja</a:t>
            </a:r>
            <a:br>
              <a:rPr lang="en-US" dirty="0">
                <a:latin typeface="+mj-lt"/>
              </a:rPr>
            </a:br>
            <a:r>
              <a:rPr lang="nn-NO" sz="3100" dirty="0">
                <a:latin typeface="+mj-lt"/>
              </a:rPr>
              <a:t>* deluje kot povzetek in simbol sodelovanja v ekipi</a:t>
            </a:r>
            <a:br>
              <a:rPr lang="en-US" sz="3100" b="0" i="0" u="none" strike="noStrike" baseline="0" dirty="0">
                <a:latin typeface="+mj-lt"/>
              </a:rPr>
            </a:br>
            <a:endParaRPr lang="en-US" sz="3100" dirty="0">
              <a:latin typeface="+mj-lt"/>
            </a:endParaRPr>
          </a:p>
        </p:txBody>
      </p:sp>
      <p:sp>
        <p:nvSpPr>
          <p:cNvPr id="10" name="TextBox 9">
            <a:extLst>
              <a:ext uri="{FF2B5EF4-FFF2-40B4-BE49-F238E27FC236}">
                <a16:creationId xmlns:a16="http://schemas.microsoft.com/office/drawing/2014/main" id="{EA5832A3-0318-1995-41B1-C31F83155AB1}"/>
              </a:ext>
            </a:extLst>
          </p:cNvPr>
          <p:cNvSpPr txBox="1"/>
          <p:nvPr/>
        </p:nvSpPr>
        <p:spPr>
          <a:xfrm>
            <a:off x="650199" y="1610000"/>
            <a:ext cx="3806391" cy="523220"/>
          </a:xfrm>
          <a:prstGeom prst="rect">
            <a:avLst/>
          </a:prstGeom>
          <a:noFill/>
        </p:spPr>
        <p:txBody>
          <a:bodyPr wrap="square">
            <a:spAutoFit/>
          </a:bodyPr>
          <a:lstStyle/>
          <a:p>
            <a:pPr algn="l"/>
            <a:r>
              <a:rPr lang="en-US" sz="1400" b="0" i="0" u="none" strike="noStrike" baseline="0" dirty="0" err="1">
                <a:latin typeface="+mj-lt"/>
              </a:rPr>
              <a:t>Določanje</a:t>
            </a:r>
            <a:r>
              <a:rPr lang="en-US" sz="1400" b="0" i="0" u="none" strike="noStrike" baseline="0" dirty="0">
                <a:latin typeface="+mj-lt"/>
              </a:rPr>
              <a:t> </a:t>
            </a:r>
            <a:r>
              <a:rPr lang="en-US" sz="1400" b="0" i="0" u="none" strike="noStrike" baseline="0" dirty="0" err="1">
                <a:latin typeface="+mj-lt"/>
              </a:rPr>
              <a:t>ciljev</a:t>
            </a:r>
            <a:r>
              <a:rPr lang="en-US" sz="1400" b="0" i="0" u="none" strike="noStrike" baseline="0" dirty="0">
                <a:latin typeface="+mj-lt"/>
              </a:rPr>
              <a:t>: </a:t>
            </a:r>
            <a:r>
              <a:rPr lang="en-US" sz="1400" b="0" i="0" u="none" strike="noStrike" baseline="0" dirty="0" err="1">
                <a:latin typeface="+mj-lt"/>
              </a:rPr>
              <a:t>kakšen</a:t>
            </a:r>
            <a:r>
              <a:rPr lang="en-US" sz="1400" b="0" i="0" u="none" strike="noStrike" baseline="0" dirty="0">
                <a:latin typeface="+mj-lt"/>
              </a:rPr>
              <a:t> je </a:t>
            </a:r>
            <a:r>
              <a:rPr lang="en-US" sz="1400" b="0" i="0" u="none" strike="noStrike" baseline="0" dirty="0" err="1">
                <a:latin typeface="+mj-lt"/>
              </a:rPr>
              <a:t>glavni</a:t>
            </a:r>
            <a:r>
              <a:rPr lang="en-US" sz="1400" b="0" i="0" u="none" strike="noStrike" baseline="0" dirty="0">
                <a:latin typeface="+mj-lt"/>
              </a:rPr>
              <a:t> </a:t>
            </a:r>
            <a:r>
              <a:rPr lang="en-US" sz="1400" b="0" i="0" u="none" strike="noStrike" baseline="0" dirty="0" err="1">
                <a:latin typeface="+mj-lt"/>
              </a:rPr>
              <a:t>cilj</a:t>
            </a:r>
            <a:r>
              <a:rPr lang="en-US" sz="1400" b="0" i="0" u="none" strike="noStrike" baseline="0" dirty="0">
                <a:latin typeface="+mj-lt"/>
              </a:rPr>
              <a:t> </a:t>
            </a:r>
            <a:r>
              <a:rPr lang="en-US" sz="1400" b="0" i="0" u="none" strike="noStrike" baseline="0" dirty="0" err="1">
                <a:latin typeface="+mj-lt"/>
              </a:rPr>
              <a:t>tega</a:t>
            </a:r>
            <a:r>
              <a:rPr lang="en-US" sz="1400" b="0" i="0" u="none" strike="noStrike" baseline="0" dirty="0">
                <a:latin typeface="+mj-lt"/>
              </a:rPr>
              <a:t> </a:t>
            </a:r>
            <a:r>
              <a:rPr lang="en-US" sz="1400" b="0" i="0" u="none" strike="noStrike" baseline="0" dirty="0" err="1">
                <a:latin typeface="+mj-lt"/>
              </a:rPr>
              <a:t>sodelovanja</a:t>
            </a:r>
            <a:r>
              <a:rPr lang="en-US" sz="1400" b="0" i="0" u="none" strike="noStrike" baseline="0" dirty="0">
                <a:latin typeface="+mj-lt"/>
              </a:rPr>
              <a:t>?</a:t>
            </a:r>
          </a:p>
        </p:txBody>
      </p:sp>
      <p:sp>
        <p:nvSpPr>
          <p:cNvPr id="12" name="TextBox 11">
            <a:extLst>
              <a:ext uri="{FF2B5EF4-FFF2-40B4-BE49-F238E27FC236}">
                <a16:creationId xmlns:a16="http://schemas.microsoft.com/office/drawing/2014/main" id="{4F181DE4-1464-1A27-DA5D-E56E707D561F}"/>
              </a:ext>
            </a:extLst>
          </p:cNvPr>
          <p:cNvSpPr txBox="1"/>
          <p:nvPr/>
        </p:nvSpPr>
        <p:spPr>
          <a:xfrm>
            <a:off x="618386" y="2571750"/>
            <a:ext cx="3886291" cy="738664"/>
          </a:xfrm>
          <a:prstGeom prst="rect">
            <a:avLst/>
          </a:prstGeom>
          <a:noFill/>
        </p:spPr>
        <p:txBody>
          <a:bodyPr wrap="square">
            <a:spAutoFit/>
          </a:bodyPr>
          <a:lstStyle/>
          <a:p>
            <a:pPr marL="285750" indent="-285750" algn="l">
              <a:buFont typeface="Arial" panose="020B0604020202020204" pitchFamily="34" charset="0"/>
              <a:buChar char="•"/>
            </a:pPr>
            <a:r>
              <a:rPr lang="en-US" sz="1400" b="0" i="0" u="none" strike="noStrike" baseline="0" dirty="0" err="1">
                <a:latin typeface="+mj-lt"/>
              </a:rPr>
              <a:t>Kakšna</a:t>
            </a:r>
            <a:r>
              <a:rPr lang="en-US" sz="1400" b="0" i="0" u="none" strike="noStrike" baseline="0" dirty="0">
                <a:latin typeface="+mj-lt"/>
              </a:rPr>
              <a:t> so </a:t>
            </a:r>
            <a:r>
              <a:rPr lang="en-US" sz="1400" b="0" i="0" u="none" strike="noStrike" baseline="0" dirty="0" err="1">
                <a:latin typeface="+mj-lt"/>
              </a:rPr>
              <a:t>naša</a:t>
            </a:r>
            <a:r>
              <a:rPr lang="en-US" sz="1400" b="0" i="0" u="none" strike="noStrike" baseline="0" dirty="0">
                <a:latin typeface="+mj-lt"/>
              </a:rPr>
              <a:t> </a:t>
            </a:r>
            <a:r>
              <a:rPr lang="en-US" sz="1400" b="0" i="0" u="none" strike="noStrike" baseline="0" dirty="0" err="1">
                <a:latin typeface="+mj-lt"/>
              </a:rPr>
              <a:t>merila</a:t>
            </a:r>
            <a:r>
              <a:rPr lang="en-US" sz="1400" b="0" i="0" u="none" strike="noStrike" baseline="0" dirty="0">
                <a:latin typeface="+mj-lt"/>
              </a:rPr>
              <a:t> za </a:t>
            </a:r>
            <a:r>
              <a:rPr lang="en-US" sz="1400" b="0" i="0" u="none" strike="noStrike" baseline="0" dirty="0" err="1">
                <a:latin typeface="+mj-lt"/>
              </a:rPr>
              <a:t>uspeh</a:t>
            </a:r>
            <a:r>
              <a:rPr lang="en-US" sz="1400" b="0" i="0" u="none" strike="noStrike" baseline="0" dirty="0">
                <a:latin typeface="+mj-lt"/>
              </a:rPr>
              <a:t>?</a:t>
            </a:r>
            <a:endParaRPr lang="sl-SI" sz="1400" b="0" i="0" u="none" strike="noStrike" baseline="0" dirty="0">
              <a:latin typeface="+mj-lt"/>
            </a:endParaRPr>
          </a:p>
          <a:p>
            <a:pPr marL="285750" indent="-285750" algn="l">
              <a:buFont typeface="Arial" panose="020B0604020202020204" pitchFamily="34" charset="0"/>
              <a:buChar char="•"/>
            </a:pPr>
            <a:r>
              <a:rPr lang="en-US" sz="1400" b="0" i="0" u="none" strike="noStrike" baseline="0" dirty="0" err="1">
                <a:latin typeface="+mj-lt"/>
              </a:rPr>
              <a:t>Kdaj</a:t>
            </a:r>
            <a:r>
              <a:rPr lang="en-US" sz="1400" b="0" i="0" u="none" strike="noStrike" baseline="0" dirty="0">
                <a:latin typeface="+mj-lt"/>
              </a:rPr>
              <a:t> </a:t>
            </a:r>
            <a:r>
              <a:rPr lang="en-US" sz="1400" b="0" i="0" u="none" strike="noStrike" baseline="0" dirty="0" err="1">
                <a:latin typeface="+mj-lt"/>
              </a:rPr>
              <a:t>smo</a:t>
            </a:r>
            <a:r>
              <a:rPr lang="en-US" sz="1400" b="0" i="0" u="none" strike="noStrike" baseline="0" dirty="0">
                <a:latin typeface="+mj-lt"/>
              </a:rPr>
              <a:t> </a:t>
            </a:r>
            <a:r>
              <a:rPr lang="en-US" sz="1400" b="0" i="0" u="none" strike="noStrike" baseline="0" dirty="0" err="1">
                <a:latin typeface="+mj-lt"/>
              </a:rPr>
              <a:t>zadovoljni</a:t>
            </a:r>
            <a:r>
              <a:rPr lang="en-US" sz="1400" b="0" i="0" u="none" strike="noStrike" baseline="0" dirty="0">
                <a:latin typeface="+mj-lt"/>
              </a:rPr>
              <a:t> z </a:t>
            </a:r>
            <a:r>
              <a:rPr lang="en-US" sz="1400" b="0" i="0" u="none" strike="noStrike" baseline="0" dirty="0" err="1">
                <a:latin typeface="+mj-lt"/>
              </a:rPr>
              <a:t>vnosom</a:t>
            </a:r>
            <a:r>
              <a:rPr lang="en-US" sz="1400" b="0" i="0" u="none" strike="noStrike" baseline="0" dirty="0">
                <a:latin typeface="+mj-lt"/>
              </a:rPr>
              <a:t>? </a:t>
            </a:r>
            <a:endParaRPr lang="sl-SI" sz="1400" b="0" i="0" u="none" strike="noStrike" baseline="0" dirty="0">
              <a:latin typeface="+mj-lt"/>
            </a:endParaRPr>
          </a:p>
          <a:p>
            <a:pPr marL="285750" indent="-285750" algn="l">
              <a:buFont typeface="Arial" panose="020B0604020202020204" pitchFamily="34" charset="0"/>
              <a:buChar char="•"/>
            </a:pPr>
            <a:r>
              <a:rPr lang="en-US" sz="1400" b="0" i="0" u="none" strike="noStrike" baseline="0" dirty="0">
                <a:latin typeface="+mj-lt"/>
              </a:rPr>
              <a:t>In </a:t>
            </a:r>
            <a:r>
              <a:rPr lang="en-US" sz="1400" b="0" i="0" u="none" strike="noStrike" baseline="0" dirty="0" err="1">
                <a:latin typeface="+mj-lt"/>
              </a:rPr>
              <a:t>kdaj</a:t>
            </a:r>
            <a:r>
              <a:rPr lang="en-US" sz="1400" b="0" i="0" u="none" strike="noStrike" baseline="0" dirty="0">
                <a:latin typeface="+mj-lt"/>
              </a:rPr>
              <a:t> </a:t>
            </a:r>
            <a:r>
              <a:rPr lang="en-US" sz="1400" b="0" i="0" u="none" strike="noStrike" baseline="0" dirty="0" err="1">
                <a:latin typeface="+mj-lt"/>
              </a:rPr>
              <a:t>smo</a:t>
            </a:r>
            <a:r>
              <a:rPr lang="en-US" sz="1400" b="0" i="0" u="none" strike="noStrike" baseline="0" dirty="0">
                <a:latin typeface="+mj-lt"/>
              </a:rPr>
              <a:t> </a:t>
            </a:r>
            <a:r>
              <a:rPr lang="en-US" sz="1400" b="0" i="0" u="none" strike="noStrike" baseline="0" dirty="0" err="1">
                <a:latin typeface="+mj-lt"/>
              </a:rPr>
              <a:t>zadovoljni</a:t>
            </a:r>
            <a:r>
              <a:rPr lang="en-US" sz="1400" b="0" i="0" u="none" strike="noStrike" baseline="0" dirty="0">
                <a:latin typeface="+mj-lt"/>
              </a:rPr>
              <a:t> z </a:t>
            </a:r>
            <a:r>
              <a:rPr lang="en-US" sz="1400" b="0" i="0" u="none" strike="noStrike" baseline="0" dirty="0" err="1">
                <a:latin typeface="+mj-lt"/>
              </a:rPr>
              <a:t>rezultati</a:t>
            </a:r>
            <a:r>
              <a:rPr lang="en-US" sz="1400" b="0" i="0" u="none" strike="noStrike" baseline="0" dirty="0">
                <a:latin typeface="+mj-lt"/>
              </a:rPr>
              <a:t>?</a:t>
            </a:r>
          </a:p>
        </p:txBody>
      </p:sp>
      <p:sp>
        <p:nvSpPr>
          <p:cNvPr id="14" name="TextBox 13">
            <a:extLst>
              <a:ext uri="{FF2B5EF4-FFF2-40B4-BE49-F238E27FC236}">
                <a16:creationId xmlns:a16="http://schemas.microsoft.com/office/drawing/2014/main" id="{1D172803-0851-D400-4CA7-1E5EC1C102AA}"/>
              </a:ext>
            </a:extLst>
          </p:cNvPr>
          <p:cNvSpPr txBox="1"/>
          <p:nvPr/>
        </p:nvSpPr>
        <p:spPr>
          <a:xfrm>
            <a:off x="650199" y="3844437"/>
            <a:ext cx="3362508" cy="523220"/>
          </a:xfrm>
          <a:prstGeom prst="rect">
            <a:avLst/>
          </a:prstGeom>
          <a:noFill/>
        </p:spPr>
        <p:txBody>
          <a:bodyPr wrap="square">
            <a:spAutoFit/>
          </a:bodyPr>
          <a:lstStyle/>
          <a:p>
            <a:pPr marL="285750" indent="-285750" algn="l">
              <a:buFont typeface="Arial" panose="020B0604020202020204" pitchFamily="34" charset="0"/>
              <a:buChar char="•"/>
            </a:pPr>
            <a:r>
              <a:rPr lang="pl-PL" sz="1400" b="0" i="0" u="none" strike="noStrike" baseline="0" dirty="0">
                <a:latin typeface="+mj-lt"/>
              </a:rPr>
              <a:t>Zakaj je naš cilj pomemben? </a:t>
            </a:r>
          </a:p>
          <a:p>
            <a:pPr marL="285750" indent="-285750" algn="l">
              <a:buFont typeface="Arial" panose="020B0604020202020204" pitchFamily="34" charset="0"/>
              <a:buChar char="•"/>
            </a:pPr>
            <a:r>
              <a:rPr lang="pl-PL" sz="1400" b="0" i="0" u="none" strike="noStrike" baseline="0" dirty="0">
                <a:latin typeface="+mj-lt"/>
              </a:rPr>
              <a:t>Kako se zavzemamo za ta cilj?</a:t>
            </a:r>
            <a:endParaRPr lang="en-US" sz="1400" b="0" i="0" u="none" strike="noStrike" baseline="0" dirty="0">
              <a:latin typeface="+mj-lt"/>
            </a:endParaRPr>
          </a:p>
        </p:txBody>
      </p:sp>
      <p:sp>
        <p:nvSpPr>
          <p:cNvPr id="18" name="TextBox 17">
            <a:extLst>
              <a:ext uri="{FF2B5EF4-FFF2-40B4-BE49-F238E27FC236}">
                <a16:creationId xmlns:a16="http://schemas.microsoft.com/office/drawing/2014/main" id="{C866609D-85C2-C7FB-6E16-3BE4890E8AB1}"/>
              </a:ext>
            </a:extLst>
          </p:cNvPr>
          <p:cNvSpPr txBox="1"/>
          <p:nvPr/>
        </p:nvSpPr>
        <p:spPr>
          <a:xfrm>
            <a:off x="4589755" y="1812046"/>
            <a:ext cx="3471170" cy="1384995"/>
          </a:xfrm>
          <a:prstGeom prst="rect">
            <a:avLst/>
          </a:prstGeom>
          <a:noFill/>
        </p:spPr>
        <p:txBody>
          <a:bodyPr wrap="square">
            <a:spAutoFit/>
          </a:bodyPr>
          <a:lstStyle/>
          <a:p>
            <a:pPr marL="285750" indent="-285750" algn="l">
              <a:buFont typeface="Arial" panose="020B0604020202020204" pitchFamily="34" charset="0"/>
              <a:buChar char="•"/>
            </a:pPr>
            <a:r>
              <a:rPr lang="en-US" sz="1400" b="0" i="0" u="none" strike="noStrike" baseline="0" dirty="0">
                <a:latin typeface="+mj-lt"/>
              </a:rPr>
              <a:t>Na </a:t>
            </a:r>
            <a:r>
              <a:rPr lang="en-US" sz="1400" b="0" i="0" u="none" strike="noStrike" baseline="0" dirty="0" err="1">
                <a:latin typeface="+mj-lt"/>
              </a:rPr>
              <a:t>koncu</a:t>
            </a:r>
            <a:r>
              <a:rPr lang="en-US" sz="1400" b="0" i="0" u="none" strike="noStrike" baseline="0" dirty="0">
                <a:latin typeface="+mj-lt"/>
              </a:rPr>
              <a:t> </a:t>
            </a:r>
            <a:r>
              <a:rPr lang="en-US" sz="1400" b="0" i="0" u="none" strike="noStrike" baseline="0" dirty="0" err="1">
                <a:latin typeface="+mj-lt"/>
              </a:rPr>
              <a:t>ekipa</a:t>
            </a:r>
            <a:r>
              <a:rPr lang="en-US" sz="1400" b="0" i="0" u="none" strike="noStrike" baseline="0" dirty="0">
                <a:latin typeface="+mj-lt"/>
              </a:rPr>
              <a:t> </a:t>
            </a:r>
            <a:r>
              <a:rPr lang="en-US" sz="1400" b="0" i="0" u="none" strike="noStrike" baseline="0" dirty="0" err="1">
                <a:latin typeface="+mj-lt"/>
              </a:rPr>
              <a:t>oblikuje</a:t>
            </a:r>
            <a:r>
              <a:rPr lang="en-US" sz="1400" b="0" i="0" u="none" strike="noStrike" baseline="0" dirty="0">
                <a:latin typeface="+mj-lt"/>
              </a:rPr>
              <a:t> </a:t>
            </a:r>
            <a:r>
              <a:rPr lang="en-US" sz="1400" b="0" i="0" u="none" strike="noStrike" baseline="0" dirty="0" err="1">
                <a:latin typeface="+mj-lt"/>
              </a:rPr>
              <a:t>ustvarjalni</a:t>
            </a:r>
            <a:r>
              <a:rPr lang="en-US" sz="1400" b="0" i="0" u="none" strike="noStrike" baseline="0" dirty="0">
                <a:latin typeface="+mj-lt"/>
              </a:rPr>
              <a:t> </a:t>
            </a:r>
            <a:r>
              <a:rPr lang="en-US" sz="1400" b="0" i="0" u="none" strike="noStrike" baseline="0" dirty="0" err="1">
                <a:latin typeface="+mj-lt"/>
              </a:rPr>
              <a:t>izraz</a:t>
            </a:r>
            <a:r>
              <a:rPr lang="en-US" sz="1400" b="0" i="0" u="none" strike="noStrike" baseline="0" dirty="0">
                <a:latin typeface="+mj-lt"/>
              </a:rPr>
              <a:t>, ki </a:t>
            </a:r>
            <a:r>
              <a:rPr lang="en-US" sz="1400" b="0" i="0" u="none" strike="noStrike" baseline="0" dirty="0" err="1">
                <a:latin typeface="+mj-lt"/>
              </a:rPr>
              <a:t>simbolizira</a:t>
            </a:r>
            <a:r>
              <a:rPr lang="en-US" sz="1400" b="0" i="0" u="none" strike="noStrike" baseline="0" dirty="0">
                <a:latin typeface="+mj-lt"/>
              </a:rPr>
              <a:t> </a:t>
            </a:r>
            <a:r>
              <a:rPr lang="en-US" sz="1400" b="0" i="0" u="none" strike="noStrike" baseline="0" dirty="0" err="1">
                <a:latin typeface="+mj-lt"/>
              </a:rPr>
              <a:t>sodelovanje</a:t>
            </a:r>
            <a:r>
              <a:rPr lang="en-US" sz="1400" b="0" i="0" u="none" strike="noStrike" baseline="0" dirty="0">
                <a:latin typeface="+mj-lt"/>
              </a:rPr>
              <a:t> </a:t>
            </a:r>
            <a:r>
              <a:rPr lang="en-US" sz="1400" b="0" i="0" u="none" strike="noStrike" baseline="0" dirty="0" err="1">
                <a:latin typeface="+mj-lt"/>
              </a:rPr>
              <a:t>njihove</a:t>
            </a:r>
            <a:r>
              <a:rPr lang="en-US" sz="1400" b="0" i="0" u="none" strike="noStrike" baseline="0" dirty="0">
                <a:latin typeface="+mj-lt"/>
              </a:rPr>
              <a:t> </a:t>
            </a:r>
            <a:r>
              <a:rPr lang="en-US" sz="1400" b="0" i="0" u="none" strike="noStrike" baseline="0" dirty="0" err="1">
                <a:latin typeface="+mj-lt"/>
              </a:rPr>
              <a:t>ekipe</a:t>
            </a:r>
            <a:r>
              <a:rPr lang="en-US" sz="1400" b="0" i="0" u="none" strike="noStrike" baseline="0" dirty="0">
                <a:latin typeface="+mj-lt"/>
              </a:rPr>
              <a:t>.</a:t>
            </a:r>
          </a:p>
          <a:p>
            <a:pPr algn="l"/>
            <a:endParaRPr lang="en-US" dirty="0">
              <a:latin typeface="+mj-lt"/>
            </a:endParaRPr>
          </a:p>
          <a:p>
            <a:pPr algn="l"/>
            <a:r>
              <a:rPr lang="en-US" sz="1400" b="0" i="1" u="none" strike="noStrike" baseline="0" dirty="0">
                <a:latin typeface="+mj-lt"/>
              </a:rPr>
              <a:t>Ta </a:t>
            </a:r>
            <a:r>
              <a:rPr lang="en-US" sz="1400" b="0" i="1" u="none" strike="noStrike" baseline="0" dirty="0" err="1">
                <a:latin typeface="+mj-lt"/>
              </a:rPr>
              <a:t>izraz</a:t>
            </a:r>
            <a:r>
              <a:rPr lang="en-US" sz="1400" b="0" i="1" u="none" strike="noStrike" baseline="0" dirty="0">
                <a:latin typeface="+mj-lt"/>
              </a:rPr>
              <a:t> </a:t>
            </a:r>
            <a:r>
              <a:rPr lang="en-US" sz="1400" b="0" i="1" u="none" strike="noStrike" baseline="0" dirty="0" err="1">
                <a:latin typeface="+mj-lt"/>
              </a:rPr>
              <a:t>ima</a:t>
            </a:r>
            <a:r>
              <a:rPr lang="en-US" sz="1400" b="0" i="1" u="none" strike="noStrike" baseline="0" dirty="0">
                <a:latin typeface="+mj-lt"/>
              </a:rPr>
              <a:t> </a:t>
            </a:r>
            <a:r>
              <a:rPr lang="en-US" sz="1400" b="0" i="1" u="none" strike="noStrike" baseline="0" dirty="0" err="1">
                <a:latin typeface="+mj-lt"/>
              </a:rPr>
              <a:t>lahko</a:t>
            </a:r>
            <a:r>
              <a:rPr lang="en-US" sz="1400" b="0" i="1" u="none" strike="noStrike" baseline="0" dirty="0">
                <a:latin typeface="+mj-lt"/>
              </a:rPr>
              <a:t> </a:t>
            </a:r>
            <a:r>
              <a:rPr lang="en-US" sz="1400" b="0" i="1" u="none" strike="noStrike" baseline="0" dirty="0" err="1">
                <a:latin typeface="+mj-lt"/>
              </a:rPr>
              <a:t>kakršno</a:t>
            </a:r>
            <a:r>
              <a:rPr lang="en-US" sz="1400" b="0" i="1" u="none" strike="noStrike" baseline="0" dirty="0">
                <a:latin typeface="+mj-lt"/>
              </a:rPr>
              <a:t> </a:t>
            </a:r>
            <a:r>
              <a:rPr lang="en-US" sz="1400" b="0" i="1" u="none" strike="noStrike" baseline="0" dirty="0" err="1">
                <a:latin typeface="+mj-lt"/>
              </a:rPr>
              <a:t>koli</a:t>
            </a:r>
            <a:r>
              <a:rPr lang="en-US" sz="1400" b="0" i="1" u="none" strike="noStrike" baseline="0" dirty="0">
                <a:latin typeface="+mj-lt"/>
              </a:rPr>
              <a:t> </a:t>
            </a:r>
            <a:r>
              <a:rPr lang="en-US" sz="1400" b="0" i="1" u="none" strike="noStrike" baseline="0" dirty="0" err="1">
                <a:latin typeface="+mj-lt"/>
              </a:rPr>
              <a:t>obliko</a:t>
            </a:r>
            <a:r>
              <a:rPr lang="en-US" sz="1400" b="0" i="1" u="none" strike="noStrike" baseline="0" dirty="0">
                <a:latin typeface="+mj-lt"/>
              </a:rPr>
              <a:t>, </a:t>
            </a:r>
            <a:r>
              <a:rPr lang="en-US" sz="1400" b="0" i="1" u="none" strike="noStrike" baseline="0" dirty="0" err="1">
                <a:latin typeface="+mj-lt"/>
              </a:rPr>
              <a:t>na</a:t>
            </a:r>
            <a:r>
              <a:rPr lang="en-US" sz="1400" b="0" i="1" u="none" strike="noStrike" baseline="0" dirty="0">
                <a:latin typeface="+mj-lt"/>
              </a:rPr>
              <a:t> primer </a:t>
            </a:r>
            <a:r>
              <a:rPr lang="en-US" sz="1400" b="0" i="1" u="none" strike="noStrike" baseline="0" dirty="0" err="1">
                <a:latin typeface="+mj-lt"/>
              </a:rPr>
              <a:t>simbol</a:t>
            </a:r>
            <a:r>
              <a:rPr lang="en-US" sz="1400" b="0" i="1" u="none" strike="noStrike" baseline="0" dirty="0">
                <a:latin typeface="+mj-lt"/>
              </a:rPr>
              <a:t>, </a:t>
            </a:r>
            <a:r>
              <a:rPr lang="en-US" sz="1400" b="0" i="1" u="none" strike="noStrike" baseline="0" dirty="0" err="1">
                <a:latin typeface="+mj-lt"/>
              </a:rPr>
              <a:t>sliko</a:t>
            </a:r>
            <a:r>
              <a:rPr lang="en-US" sz="1400" b="0" i="1" u="none" strike="noStrike" baseline="0" dirty="0">
                <a:latin typeface="+mj-lt"/>
              </a:rPr>
              <a:t>, </a:t>
            </a:r>
            <a:r>
              <a:rPr lang="en-US" sz="1400" b="0" i="1" u="none" strike="noStrike" baseline="0" dirty="0" err="1">
                <a:latin typeface="+mj-lt"/>
              </a:rPr>
              <a:t>stavek</a:t>
            </a:r>
            <a:r>
              <a:rPr lang="en-US" sz="1400" b="0" i="1" u="none" strike="noStrike" baseline="0" dirty="0">
                <a:latin typeface="+mj-lt"/>
              </a:rPr>
              <a:t> </a:t>
            </a:r>
            <a:r>
              <a:rPr lang="en-US" sz="1400" b="0" i="1" u="none" strike="noStrike" baseline="0" dirty="0" err="1">
                <a:latin typeface="+mj-lt"/>
              </a:rPr>
              <a:t>ali</a:t>
            </a:r>
            <a:r>
              <a:rPr lang="en-US" sz="1400" b="0" i="1" u="none" strike="noStrike" baseline="0" dirty="0">
                <a:latin typeface="+mj-lt"/>
              </a:rPr>
              <a:t> </a:t>
            </a:r>
            <a:r>
              <a:rPr lang="en-US" sz="1400" b="0" i="1" u="none" strike="noStrike" baseline="0" dirty="0" err="1">
                <a:latin typeface="+mj-lt"/>
              </a:rPr>
              <a:t>živi</a:t>
            </a:r>
            <a:r>
              <a:rPr lang="en-US" sz="1400" b="0" i="1" u="none" strike="noStrike" baseline="0" dirty="0">
                <a:latin typeface="+mj-lt"/>
              </a:rPr>
              <a:t> kip.</a:t>
            </a:r>
            <a:endParaRPr lang="en-US" i="1" dirty="0">
              <a:latin typeface="+mj-lt"/>
            </a:endParaRPr>
          </a:p>
        </p:txBody>
      </p:sp>
      <p:sp>
        <p:nvSpPr>
          <p:cNvPr id="19" name="AutoShape 2" descr="SDG Action Campaign brand in white">
            <a:extLst>
              <a:ext uri="{FF2B5EF4-FFF2-40B4-BE49-F238E27FC236}">
                <a16:creationId xmlns:a16="http://schemas.microsoft.com/office/drawing/2014/main" id="{F6BE36A6-8725-4DC3-61BA-71CB01F53C8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4" descr="London Innovation">
            <a:extLst>
              <a:ext uri="{FF2B5EF4-FFF2-40B4-BE49-F238E27FC236}">
                <a16:creationId xmlns:a16="http://schemas.microsoft.com/office/drawing/2014/main" id="{C15A821D-4B8F-3487-2920-C69110A914DF}"/>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18C63649-015F-DF00-75E6-747DD8E60DBE}"/>
              </a:ext>
            </a:extLst>
          </p:cNvPr>
          <p:cNvPicPr>
            <a:picLocks noChangeAspect="1"/>
          </p:cNvPicPr>
          <p:nvPr/>
        </p:nvPicPr>
        <p:blipFill>
          <a:blip r:embed="rId4"/>
          <a:stretch>
            <a:fillRect/>
          </a:stretch>
        </p:blipFill>
        <p:spPr>
          <a:xfrm>
            <a:off x="6731975" y="3604767"/>
            <a:ext cx="1462115" cy="891769"/>
          </a:xfrm>
          <a:prstGeom prst="rect">
            <a:avLst/>
          </a:prstGeom>
        </p:spPr>
      </p:pic>
      <p:sp>
        <p:nvSpPr>
          <p:cNvPr id="26" name="TextBox 25">
            <a:extLst>
              <a:ext uri="{FF2B5EF4-FFF2-40B4-BE49-F238E27FC236}">
                <a16:creationId xmlns:a16="http://schemas.microsoft.com/office/drawing/2014/main" id="{FD295BDE-4FAB-F3CA-B847-0717C7116AC1}"/>
              </a:ext>
            </a:extLst>
          </p:cNvPr>
          <p:cNvSpPr txBox="1"/>
          <p:nvPr/>
        </p:nvSpPr>
        <p:spPr>
          <a:xfrm>
            <a:off x="4456590" y="4575305"/>
            <a:ext cx="3879542" cy="461665"/>
          </a:xfrm>
          <a:prstGeom prst="rect">
            <a:avLst/>
          </a:prstGeom>
          <a:noFill/>
        </p:spPr>
        <p:txBody>
          <a:bodyPr wrap="square">
            <a:spAutoFit/>
          </a:bodyPr>
          <a:lstStyle/>
          <a:p>
            <a:pPr algn="r"/>
            <a:r>
              <a:rPr lang="sl-SI" sz="1200" dirty="0"/>
              <a:t>Vir slike</a:t>
            </a:r>
            <a:r>
              <a:rPr lang="en-US" sz="1200" dirty="0"/>
              <a:t>: </a:t>
            </a:r>
          </a:p>
          <a:p>
            <a:r>
              <a:rPr lang="en-US" sz="1200" dirty="0"/>
              <a:t>  http://logobook.com/business/business-development/</a:t>
            </a:r>
          </a:p>
        </p:txBody>
      </p:sp>
    </p:spTree>
    <p:extLst>
      <p:ext uri="{BB962C8B-B14F-4D97-AF65-F5344CB8AC3E}">
        <p14:creationId xmlns:p14="http://schemas.microsoft.com/office/powerpoint/2010/main" val="1106684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2" name="Picture 1">
            <a:extLst>
              <a:ext uri="{FF2B5EF4-FFF2-40B4-BE49-F238E27FC236}">
                <a16:creationId xmlns:a16="http://schemas.microsoft.com/office/drawing/2014/main" id="{52271400-6129-EABF-1422-AD98741D611A}"/>
              </a:ext>
            </a:extLst>
          </p:cNvPr>
          <p:cNvPicPr>
            <a:picLocks noChangeAspect="1"/>
          </p:cNvPicPr>
          <p:nvPr/>
        </p:nvPicPr>
        <p:blipFill>
          <a:blip r:embed="rId3"/>
          <a:stretch>
            <a:fillRect/>
          </a:stretch>
        </p:blipFill>
        <p:spPr>
          <a:xfrm>
            <a:off x="0" y="1518"/>
            <a:ext cx="9143999" cy="514046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p:nvPr/>
        </p:nvSpPr>
        <p:spPr>
          <a:xfrm>
            <a:off x="0" y="4991100"/>
            <a:ext cx="9144000" cy="270000"/>
          </a:xfrm>
          <a:prstGeom prst="rect">
            <a:avLst/>
          </a:prstGeom>
          <a:solidFill>
            <a:srgbClr val="00FF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4" name="Google Shape;64;p14"/>
          <p:cNvSpPr txBox="1"/>
          <p:nvPr/>
        </p:nvSpPr>
        <p:spPr>
          <a:xfrm>
            <a:off x="128634" y="571217"/>
            <a:ext cx="8886731" cy="3631733"/>
          </a:xfrm>
          <a:prstGeom prst="rect">
            <a:avLst/>
          </a:prstGeom>
          <a:noFill/>
          <a:ln>
            <a:noFill/>
          </a:ln>
        </p:spPr>
        <p:txBody>
          <a:bodyPr spcFirstLastPara="1" wrap="square" lIns="91425" tIns="91425" rIns="91425" bIns="91425" anchor="t" anchorCtr="0">
            <a:spAutoFit/>
          </a:bodyPr>
          <a:lstStyle/>
          <a:p>
            <a:pPr marL="82550" lvl="0" algn="just" rtl="0">
              <a:spcBef>
                <a:spcPts val="0"/>
              </a:spcBef>
              <a:spcAft>
                <a:spcPts val="0"/>
              </a:spcAft>
              <a:buClr>
                <a:schemeClr val="dk1"/>
              </a:buClr>
              <a:buSzPts val="2300"/>
            </a:pPr>
            <a:r>
              <a:rPr lang="en-US" sz="2800" b="0" i="1" dirty="0" err="1">
                <a:solidFill>
                  <a:srgbClr val="000000"/>
                </a:solidFill>
                <a:effectLst/>
                <a:latin typeface="Calibri" panose="020F0502020204030204" pitchFamily="34" charset="0"/>
                <a:cs typeface="Calibri" panose="020F0502020204030204" pitchFamily="34" charset="0"/>
              </a:rPr>
              <a:t>Namen</a:t>
            </a:r>
            <a:r>
              <a:rPr lang="en-US" sz="2800" b="0" i="1" dirty="0">
                <a:solidFill>
                  <a:srgbClr val="000000"/>
                </a:solidFill>
                <a:effectLst/>
                <a:latin typeface="Calibri" panose="020F0502020204030204" pitchFamily="34" charset="0"/>
                <a:cs typeface="Calibri" panose="020F0502020204030204" pitchFamily="34" charset="0"/>
              </a:rPr>
              <a:t> </a:t>
            </a:r>
            <a:r>
              <a:rPr lang="en-US" sz="2800" b="0" i="1" dirty="0" err="1">
                <a:solidFill>
                  <a:srgbClr val="000000"/>
                </a:solidFill>
                <a:effectLst/>
                <a:latin typeface="Calibri" panose="020F0502020204030204" pitchFamily="34" charset="0"/>
                <a:cs typeface="Calibri" panose="020F0502020204030204" pitchFamily="34" charset="0"/>
              </a:rPr>
              <a:t>okvira</a:t>
            </a:r>
            <a:r>
              <a:rPr lang="en-US" sz="2800" b="0" i="1" dirty="0">
                <a:solidFill>
                  <a:srgbClr val="000000"/>
                </a:solidFill>
                <a:effectLst/>
                <a:latin typeface="Calibri" panose="020F0502020204030204" pitchFamily="34" charset="0"/>
                <a:cs typeface="Calibri" panose="020F0502020204030204" pitchFamily="34" charset="0"/>
              </a:rPr>
              <a:t> IDG je </a:t>
            </a:r>
            <a:r>
              <a:rPr lang="en-US" sz="2800" b="0" i="1" dirty="0" err="1">
                <a:solidFill>
                  <a:srgbClr val="000000"/>
                </a:solidFill>
                <a:effectLst/>
                <a:latin typeface="Calibri" panose="020F0502020204030204" pitchFamily="34" charset="0"/>
                <a:cs typeface="Calibri" panose="020F0502020204030204" pitchFamily="34" charset="0"/>
              </a:rPr>
              <a:t>pomagati</a:t>
            </a:r>
            <a:r>
              <a:rPr lang="en-US" sz="2800" b="0" i="1" dirty="0">
                <a:solidFill>
                  <a:srgbClr val="000000"/>
                </a:solidFill>
                <a:effectLst/>
                <a:latin typeface="Calibri" panose="020F0502020204030204" pitchFamily="34" charset="0"/>
                <a:cs typeface="Calibri" panose="020F0502020204030204" pitchFamily="34" charset="0"/>
              </a:rPr>
              <a:t> </a:t>
            </a:r>
            <a:r>
              <a:rPr lang="en-US" sz="2800" b="0" i="1" dirty="0" err="1">
                <a:solidFill>
                  <a:srgbClr val="000000"/>
                </a:solidFill>
                <a:effectLst/>
                <a:latin typeface="Calibri" panose="020F0502020204030204" pitchFamily="34" charset="0"/>
                <a:cs typeface="Calibri" panose="020F0502020204030204" pitchFamily="34" charset="0"/>
              </a:rPr>
              <a:t>ljudem</a:t>
            </a:r>
            <a:r>
              <a:rPr lang="en-US" sz="2800" b="0" i="1" dirty="0">
                <a:solidFill>
                  <a:srgbClr val="000000"/>
                </a:solidFill>
                <a:effectLst/>
                <a:latin typeface="Calibri" panose="020F0502020204030204" pitchFamily="34" charset="0"/>
                <a:cs typeface="Calibri" panose="020F0502020204030204" pitchFamily="34" charset="0"/>
              </a:rPr>
              <a:t> </a:t>
            </a:r>
            <a:r>
              <a:rPr lang="en-US" sz="2800" b="0" i="1" dirty="0" err="1">
                <a:solidFill>
                  <a:srgbClr val="000000"/>
                </a:solidFill>
                <a:effectLst/>
                <a:latin typeface="Calibri" panose="020F0502020204030204" pitchFamily="34" charset="0"/>
                <a:cs typeface="Calibri" panose="020F0502020204030204" pitchFamily="34" charset="0"/>
              </a:rPr>
              <a:t>razumeti</a:t>
            </a:r>
            <a:r>
              <a:rPr lang="en-US" sz="2800" b="0" i="1" dirty="0">
                <a:solidFill>
                  <a:srgbClr val="000000"/>
                </a:solidFill>
                <a:effectLst/>
                <a:latin typeface="Calibri" panose="020F0502020204030204" pitchFamily="34" charset="0"/>
                <a:cs typeface="Calibri" panose="020F0502020204030204" pitchFamily="34" charset="0"/>
              </a:rPr>
              <a:t>, </a:t>
            </a:r>
            <a:r>
              <a:rPr lang="en-US" sz="2800" b="0" i="1" dirty="0" err="1">
                <a:solidFill>
                  <a:srgbClr val="FF0000"/>
                </a:solidFill>
                <a:effectLst/>
                <a:latin typeface="Calibri" panose="020F0502020204030204" pitchFamily="34" charset="0"/>
                <a:cs typeface="Calibri" panose="020F0502020204030204" pitchFamily="34" charset="0"/>
              </a:rPr>
              <a:t>kako</a:t>
            </a:r>
            <a:r>
              <a:rPr lang="en-US" sz="2800" b="0" i="1" dirty="0">
                <a:solidFill>
                  <a:srgbClr val="FF0000"/>
                </a:solidFill>
                <a:effectLst/>
                <a:latin typeface="Calibri" panose="020F0502020204030204" pitchFamily="34" charset="0"/>
                <a:cs typeface="Calibri" panose="020F0502020204030204" pitchFamily="34" charset="0"/>
              </a:rPr>
              <a:t> je </a:t>
            </a:r>
            <a:r>
              <a:rPr lang="en-US" sz="2800" b="0" i="1" dirty="0" err="1">
                <a:solidFill>
                  <a:srgbClr val="FF0000"/>
                </a:solidFill>
                <a:effectLst/>
                <a:latin typeface="Calibri" panose="020F0502020204030204" pitchFamily="34" charset="0"/>
                <a:cs typeface="Calibri" panose="020F0502020204030204" pitchFamily="34" charset="0"/>
              </a:rPr>
              <a:t>lahko</a:t>
            </a:r>
            <a:r>
              <a:rPr lang="en-US" sz="2800" b="0" i="1" dirty="0">
                <a:solidFill>
                  <a:srgbClr val="FF0000"/>
                </a:solidFill>
                <a:effectLst/>
                <a:latin typeface="Calibri" panose="020F0502020204030204" pitchFamily="34" charset="0"/>
                <a:cs typeface="Calibri" panose="020F0502020204030204" pitchFamily="34" charset="0"/>
              </a:rPr>
              <a:t> </a:t>
            </a:r>
            <a:r>
              <a:rPr lang="en-US" sz="2800" b="0" i="1" dirty="0" err="1">
                <a:solidFill>
                  <a:srgbClr val="FF0000"/>
                </a:solidFill>
                <a:effectLst/>
                <a:latin typeface="Calibri" panose="020F0502020204030204" pitchFamily="34" charset="0"/>
                <a:cs typeface="Calibri" panose="020F0502020204030204" pitchFamily="34" charset="0"/>
              </a:rPr>
              <a:t>videti</a:t>
            </a:r>
            <a:r>
              <a:rPr lang="en-US" sz="2800" b="0" i="1" dirty="0">
                <a:solidFill>
                  <a:srgbClr val="FF0000"/>
                </a:solidFill>
                <a:effectLst/>
                <a:latin typeface="Calibri" panose="020F0502020204030204" pitchFamily="34" charset="0"/>
                <a:cs typeface="Calibri" panose="020F0502020204030204" pitchFamily="34" charset="0"/>
              </a:rPr>
              <a:t> </a:t>
            </a:r>
            <a:r>
              <a:rPr lang="en-US" sz="2800" b="0" i="1" dirty="0" err="1">
                <a:solidFill>
                  <a:srgbClr val="FF0000"/>
                </a:solidFill>
                <a:effectLst/>
                <a:latin typeface="Calibri" panose="020F0502020204030204" pitchFamily="34" charset="0"/>
                <a:cs typeface="Calibri" panose="020F0502020204030204" pitchFamily="34" charset="0"/>
              </a:rPr>
              <a:t>notranji</a:t>
            </a:r>
            <a:r>
              <a:rPr lang="en-US" sz="2800" b="0" i="1" dirty="0">
                <a:solidFill>
                  <a:srgbClr val="FF0000"/>
                </a:solidFill>
                <a:effectLst/>
                <a:latin typeface="Calibri" panose="020F0502020204030204" pitchFamily="34" charset="0"/>
                <a:cs typeface="Calibri" panose="020F0502020204030204" pitchFamily="34" charset="0"/>
              </a:rPr>
              <a:t> </a:t>
            </a:r>
            <a:r>
              <a:rPr lang="en-US" sz="2800" b="0" i="1" dirty="0" err="1">
                <a:solidFill>
                  <a:srgbClr val="FF0000"/>
                </a:solidFill>
                <a:effectLst/>
                <a:latin typeface="Calibri" panose="020F0502020204030204" pitchFamily="34" charset="0"/>
                <a:cs typeface="Calibri" panose="020F0502020204030204" pitchFamily="34" charset="0"/>
              </a:rPr>
              <a:t>razvoj</a:t>
            </a:r>
            <a:r>
              <a:rPr lang="en-US" sz="2800" b="0" i="1" dirty="0">
                <a:solidFill>
                  <a:srgbClr val="FF0000"/>
                </a:solidFill>
                <a:effectLst/>
                <a:latin typeface="Calibri" panose="020F0502020204030204" pitchFamily="34" charset="0"/>
                <a:cs typeface="Calibri" panose="020F0502020204030204" pitchFamily="34" charset="0"/>
              </a:rPr>
              <a:t> in </a:t>
            </a:r>
            <a:r>
              <a:rPr lang="en-US" sz="2800" b="0" i="1" dirty="0" err="1">
                <a:solidFill>
                  <a:srgbClr val="FF0000"/>
                </a:solidFill>
                <a:effectLst/>
                <a:latin typeface="Calibri" panose="020F0502020204030204" pitchFamily="34" charset="0"/>
                <a:cs typeface="Calibri" panose="020F0502020204030204" pitchFamily="34" charset="0"/>
              </a:rPr>
              <a:t>zakaj</a:t>
            </a:r>
            <a:r>
              <a:rPr lang="en-US" sz="2800" b="0" i="1" dirty="0">
                <a:solidFill>
                  <a:srgbClr val="FF0000"/>
                </a:solidFill>
                <a:effectLst/>
                <a:latin typeface="Calibri" panose="020F0502020204030204" pitchFamily="34" charset="0"/>
                <a:cs typeface="Calibri" panose="020F0502020204030204" pitchFamily="34" charset="0"/>
              </a:rPr>
              <a:t> je </a:t>
            </a:r>
            <a:r>
              <a:rPr lang="en-US" sz="2800" b="0" i="1" dirty="0" err="1">
                <a:solidFill>
                  <a:srgbClr val="FF0000"/>
                </a:solidFill>
                <a:effectLst/>
                <a:latin typeface="Calibri" panose="020F0502020204030204" pitchFamily="34" charset="0"/>
                <a:cs typeface="Calibri" panose="020F0502020204030204" pitchFamily="34" charset="0"/>
              </a:rPr>
              <a:t>pomemben</a:t>
            </a:r>
            <a:r>
              <a:rPr lang="en-US" sz="2800" b="0" i="1" dirty="0">
                <a:solidFill>
                  <a:srgbClr val="000000"/>
                </a:solidFill>
                <a:effectLst/>
                <a:latin typeface="Calibri" panose="020F0502020204030204" pitchFamily="34" charset="0"/>
                <a:cs typeface="Calibri" panose="020F0502020204030204" pitchFamily="34" charset="0"/>
              </a:rPr>
              <a:t> za </a:t>
            </a:r>
            <a:r>
              <a:rPr lang="en-US" sz="2800" b="0" i="1" dirty="0" err="1">
                <a:solidFill>
                  <a:srgbClr val="000000"/>
                </a:solidFill>
                <a:effectLst/>
                <a:latin typeface="Calibri" panose="020F0502020204030204" pitchFamily="34" charset="0"/>
                <a:cs typeface="Calibri" panose="020F0502020204030204" pitchFamily="34" charset="0"/>
              </a:rPr>
              <a:t>kataliziranje</a:t>
            </a:r>
            <a:r>
              <a:rPr lang="en-US" sz="2800" b="0" i="1" dirty="0">
                <a:solidFill>
                  <a:srgbClr val="000000"/>
                </a:solidFill>
                <a:effectLst/>
                <a:latin typeface="Calibri" panose="020F0502020204030204" pitchFamily="34" charset="0"/>
                <a:cs typeface="Calibri" panose="020F0502020204030204" pitchFamily="34" charset="0"/>
              </a:rPr>
              <a:t> </a:t>
            </a:r>
            <a:r>
              <a:rPr lang="en-US" sz="2800" b="0" i="1" dirty="0" err="1">
                <a:solidFill>
                  <a:srgbClr val="000000"/>
                </a:solidFill>
                <a:effectLst/>
                <a:latin typeface="Calibri" panose="020F0502020204030204" pitchFamily="34" charset="0"/>
                <a:cs typeface="Calibri" panose="020F0502020204030204" pitchFamily="34" charset="0"/>
              </a:rPr>
              <a:t>zunanjih</a:t>
            </a:r>
            <a:r>
              <a:rPr lang="en-US" sz="2800" b="0" i="1" dirty="0">
                <a:solidFill>
                  <a:srgbClr val="000000"/>
                </a:solidFill>
                <a:effectLst/>
                <a:latin typeface="Calibri" panose="020F0502020204030204" pitchFamily="34" charset="0"/>
                <a:cs typeface="Calibri" panose="020F0502020204030204" pitchFamily="34" charset="0"/>
              </a:rPr>
              <a:t> </a:t>
            </a:r>
            <a:r>
              <a:rPr lang="en-US" sz="2800" b="0" i="1" dirty="0" err="1">
                <a:solidFill>
                  <a:srgbClr val="000000"/>
                </a:solidFill>
                <a:effectLst/>
                <a:latin typeface="Calibri" panose="020F0502020204030204" pitchFamily="34" charset="0"/>
                <a:cs typeface="Calibri" panose="020F0502020204030204" pitchFamily="34" charset="0"/>
              </a:rPr>
              <a:t>sprememb</a:t>
            </a:r>
            <a:r>
              <a:rPr lang="en-US" sz="2800" b="0" i="1" dirty="0">
                <a:solidFill>
                  <a:srgbClr val="000000"/>
                </a:solidFill>
                <a:effectLst/>
                <a:latin typeface="Calibri" panose="020F0502020204030204" pitchFamily="34" charset="0"/>
                <a:cs typeface="Calibri" panose="020F0502020204030204" pitchFamily="34" charset="0"/>
              </a:rPr>
              <a:t>.</a:t>
            </a:r>
            <a:endParaRPr lang="en-US" sz="3200" b="1" i="0" dirty="0">
              <a:solidFill>
                <a:srgbClr val="000000"/>
              </a:solidFill>
              <a:effectLst/>
              <a:latin typeface="Calibri" panose="020F0502020204030204" pitchFamily="34" charset="0"/>
              <a:cs typeface="Calibri" panose="020F0502020204030204" pitchFamily="34" charset="0"/>
            </a:endParaRPr>
          </a:p>
          <a:p>
            <a:pPr marL="457200" lvl="0" indent="-374650" rtl="0">
              <a:spcBef>
                <a:spcPts val="0"/>
              </a:spcBef>
              <a:spcAft>
                <a:spcPts val="0"/>
              </a:spcAft>
              <a:buClr>
                <a:schemeClr val="dk1"/>
              </a:buClr>
              <a:buSzPts val="2300"/>
              <a:buChar char="●"/>
            </a:pPr>
            <a:r>
              <a:rPr lang="en-US" sz="3200" b="1" i="0" dirty="0" err="1">
                <a:solidFill>
                  <a:srgbClr val="FF6821"/>
                </a:solidFill>
                <a:effectLst/>
                <a:latin typeface="Calibri" panose="020F0502020204030204" pitchFamily="34" charset="0"/>
                <a:cs typeface="Calibri" panose="020F0502020204030204" pitchFamily="34" charset="0"/>
              </a:rPr>
              <a:t>Notranji</a:t>
            </a:r>
            <a:r>
              <a:rPr lang="en-US" sz="3200" b="1" i="0" dirty="0">
                <a:solidFill>
                  <a:srgbClr val="FF6821"/>
                </a:solidFill>
                <a:effectLst/>
                <a:latin typeface="Calibri" panose="020F0502020204030204" pitchFamily="34" charset="0"/>
                <a:cs typeface="Calibri" panose="020F0502020204030204" pitchFamily="34" charset="0"/>
              </a:rPr>
              <a:t> </a:t>
            </a:r>
            <a:r>
              <a:rPr lang="en-US" sz="3200" b="1" i="0" dirty="0" err="1">
                <a:solidFill>
                  <a:srgbClr val="FF6821"/>
                </a:solidFill>
                <a:effectLst/>
                <a:latin typeface="Calibri" panose="020F0502020204030204" pitchFamily="34" charset="0"/>
                <a:cs typeface="Calibri" panose="020F0502020204030204" pitchFamily="34" charset="0"/>
              </a:rPr>
              <a:t>ni</a:t>
            </a:r>
            <a:r>
              <a:rPr lang="en-US" sz="3200" b="1" i="0" dirty="0">
                <a:solidFill>
                  <a:srgbClr val="FF6821"/>
                </a:solidFill>
                <a:effectLst/>
                <a:latin typeface="Calibri" panose="020F0502020204030204" pitchFamily="34" charset="0"/>
                <a:cs typeface="Calibri" panose="020F0502020204030204" pitchFamily="34" charset="0"/>
              </a:rPr>
              <a:t> </a:t>
            </a:r>
            <a:r>
              <a:rPr lang="en-US" sz="3200" b="1" i="0" dirty="0" err="1">
                <a:solidFill>
                  <a:srgbClr val="FF6821"/>
                </a:solidFill>
                <a:effectLst/>
                <a:latin typeface="Calibri" panose="020F0502020204030204" pitchFamily="34" charset="0"/>
                <a:cs typeface="Calibri" panose="020F0502020204030204" pitchFamily="34" charset="0"/>
              </a:rPr>
              <a:t>enak</a:t>
            </a:r>
            <a:r>
              <a:rPr lang="en-US" sz="3200" b="1" i="0" dirty="0">
                <a:solidFill>
                  <a:srgbClr val="FF6821"/>
                </a:solidFill>
                <a:effectLst/>
                <a:latin typeface="Calibri" panose="020F0502020204030204" pitchFamily="34" charset="0"/>
                <a:cs typeface="Calibri" panose="020F0502020204030204" pitchFamily="34" charset="0"/>
              </a:rPr>
              <a:t> </a:t>
            </a:r>
            <a:r>
              <a:rPr lang="en-US" sz="3200" b="1" i="0" dirty="0" err="1">
                <a:solidFill>
                  <a:srgbClr val="FF6821"/>
                </a:solidFill>
                <a:effectLst/>
                <a:latin typeface="Calibri" panose="020F0502020204030204" pitchFamily="34" charset="0"/>
                <a:cs typeface="Calibri" panose="020F0502020204030204" pitchFamily="34" charset="0"/>
              </a:rPr>
              <a:t>individualnemu</a:t>
            </a:r>
            <a:endParaRPr lang="sl-SI" sz="3200" b="1" i="0" dirty="0">
              <a:solidFill>
                <a:srgbClr val="FF6821"/>
              </a:solidFill>
              <a:effectLst/>
              <a:latin typeface="Calibri" panose="020F0502020204030204" pitchFamily="34" charset="0"/>
              <a:cs typeface="Calibri" panose="020F0502020204030204" pitchFamily="34" charset="0"/>
            </a:endParaRPr>
          </a:p>
          <a:p>
            <a:pPr marL="82550" lvl="0" rtl="0">
              <a:spcBef>
                <a:spcPts val="0"/>
              </a:spcBef>
              <a:spcAft>
                <a:spcPts val="0"/>
              </a:spcAft>
              <a:buClr>
                <a:schemeClr val="dk1"/>
              </a:buClr>
              <a:buSzPts val="2300"/>
            </a:pPr>
            <a:r>
              <a:rPr lang="en-US" sz="3600" b="0" i="0" dirty="0">
                <a:solidFill>
                  <a:srgbClr val="000000"/>
                </a:solidFill>
                <a:effectLst/>
                <a:latin typeface="Calibri" panose="020F0502020204030204" pitchFamily="34" charset="0"/>
                <a:cs typeface="Calibri" panose="020F0502020204030204" pitchFamily="34" charset="0"/>
              </a:rPr>
              <a:t>‘„</a:t>
            </a:r>
            <a:r>
              <a:rPr lang="en-US" sz="3600" b="0" i="0" dirty="0" err="1">
                <a:solidFill>
                  <a:srgbClr val="000000"/>
                </a:solidFill>
                <a:effectLst/>
                <a:latin typeface="Calibri" panose="020F0502020204030204" pitchFamily="34" charset="0"/>
                <a:cs typeface="Calibri" panose="020F0502020204030204" pitchFamily="34" charset="0"/>
              </a:rPr>
              <a:t>narava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notranjega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razvoja</a:t>
            </a:r>
            <a:r>
              <a:rPr lang="en-US" sz="3600" b="0" i="0" dirty="0">
                <a:solidFill>
                  <a:srgbClr val="000000"/>
                </a:solidFill>
                <a:effectLst/>
                <a:latin typeface="Calibri" panose="020F0502020204030204" pitchFamily="34" charset="0"/>
                <a:cs typeface="Calibri" panose="020F0502020204030204" pitchFamily="34" charset="0"/>
              </a:rPr>
              <a:t> je po </a:t>
            </a:r>
            <a:r>
              <a:rPr lang="en-US" sz="3600" b="0" i="0" dirty="0" err="1">
                <a:solidFill>
                  <a:srgbClr val="000000"/>
                </a:solidFill>
                <a:effectLst/>
                <a:latin typeface="Calibri" panose="020F0502020204030204" pitchFamily="34" charset="0"/>
                <a:cs typeface="Calibri" panose="020F0502020204030204" pitchFamily="34" charset="0"/>
              </a:rPr>
              <a:t>svoji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osnovi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kolektivna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sistemska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večdimenzionalna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nelinearna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kompleksna</a:t>
            </a:r>
            <a:r>
              <a:rPr lang="en-US" sz="3600" b="0" i="0" dirty="0">
                <a:solidFill>
                  <a:srgbClr val="000000"/>
                </a:solidFill>
                <a:effectLst/>
                <a:latin typeface="Calibri" panose="020F0502020204030204" pitchFamily="34" charset="0"/>
                <a:cs typeface="Calibri" panose="020F0502020204030204" pitchFamily="34" charset="0"/>
              </a:rPr>
              <a:t>, in </a:t>
            </a:r>
            <a:r>
              <a:rPr lang="en-US" sz="3600" b="0" i="0" dirty="0" err="1">
                <a:solidFill>
                  <a:srgbClr val="000000"/>
                </a:solidFill>
                <a:effectLst/>
                <a:latin typeface="Calibri" panose="020F0502020204030204" pitchFamily="34" charset="0"/>
                <a:cs typeface="Calibri" panose="020F0502020204030204" pitchFamily="34" charset="0"/>
              </a:rPr>
              <a:t>neurejena</a:t>
            </a:r>
            <a:r>
              <a:rPr lang="en-US" sz="3600" b="0" i="0" dirty="0">
                <a:solidFill>
                  <a:srgbClr val="000000"/>
                </a:solidFill>
                <a:effectLst/>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a:t>
            </a:r>
            <a:endParaRPr sz="3200" b="1" dirty="0">
              <a:solidFill>
                <a:schemeClr val="dk1"/>
              </a:solidFill>
              <a:highlight>
                <a:srgbClr val="FFFFFF"/>
              </a:highligh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A8C8EC3-2267-2541-C52A-1D9ED9901116}"/>
              </a:ext>
            </a:extLst>
          </p:cNvPr>
          <p:cNvPicPr>
            <a:picLocks noChangeAspect="1"/>
          </p:cNvPicPr>
          <p:nvPr/>
        </p:nvPicPr>
        <p:blipFill>
          <a:blip r:embed="rId3"/>
          <a:stretch>
            <a:fillRect/>
          </a:stretch>
        </p:blipFill>
        <p:spPr>
          <a:xfrm>
            <a:off x="341595" y="73345"/>
            <a:ext cx="2388093" cy="6029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Shape 151"/>
        <p:cNvGrpSpPr/>
        <p:nvPr/>
      </p:nvGrpSpPr>
      <p:grpSpPr>
        <a:xfrm>
          <a:off x="0" y="0"/>
          <a:ext cx="0" cy="0"/>
          <a:chOff x="0" y="0"/>
          <a:chExt cx="0" cy="0"/>
        </a:xfrm>
      </p:grpSpPr>
      <p:pic>
        <p:nvPicPr>
          <p:cNvPr id="153" name="Google Shape;153;p27"/>
          <p:cNvPicPr preferRelativeResize="0"/>
          <p:nvPr/>
        </p:nvPicPr>
        <p:blipFill>
          <a:blip r:embed="rId3">
            <a:alphaModFix/>
          </a:blip>
          <a:stretch>
            <a:fillRect/>
          </a:stretch>
        </p:blipFill>
        <p:spPr>
          <a:xfrm>
            <a:off x="3703106" y="0"/>
            <a:ext cx="1737788" cy="1661702"/>
          </a:xfrm>
          <a:prstGeom prst="rect">
            <a:avLst/>
          </a:prstGeom>
          <a:noFill/>
          <a:ln>
            <a:noFill/>
          </a:ln>
        </p:spPr>
      </p:pic>
      <p:sp>
        <p:nvSpPr>
          <p:cNvPr id="154" name="Google Shape;154;p27"/>
          <p:cNvSpPr txBox="1">
            <a:spLocks noGrp="1"/>
          </p:cNvSpPr>
          <p:nvPr>
            <p:ph type="subTitle" idx="1"/>
          </p:nvPr>
        </p:nvSpPr>
        <p:spPr>
          <a:xfrm>
            <a:off x="0" y="4640888"/>
            <a:ext cx="9211800" cy="402600"/>
          </a:xfrm>
          <a:prstGeom prst="rect">
            <a:avLst/>
          </a:prstGeom>
          <a:solidFill>
            <a:srgbClr val="00FF00"/>
          </a:solidFill>
        </p:spPr>
        <p:txBody>
          <a:bodyPr spcFirstLastPara="1" wrap="square" lIns="91425" tIns="91425" rIns="91425" bIns="91425" anchor="t" anchorCtr="0">
            <a:normAutofit/>
          </a:bodyPr>
          <a:lstStyle/>
          <a:p>
            <a:pPr marL="0" lvl="0" indent="0" rtl="0">
              <a:spcBef>
                <a:spcPts val="0"/>
              </a:spcBef>
              <a:spcAft>
                <a:spcPts val="0"/>
              </a:spcAft>
              <a:buNone/>
            </a:pPr>
            <a:r>
              <a:rPr lang="en-US" sz="1100" dirty="0">
                <a:latin typeface="+mj-lt"/>
              </a:rPr>
              <a:t>Prepared &amp; Lead by Irina </a:t>
            </a:r>
            <a:r>
              <a:rPr lang="en-US" sz="1100" dirty="0" err="1">
                <a:latin typeface="+mj-lt"/>
              </a:rPr>
              <a:t>Stefanova-Parigvozdeva</a:t>
            </a:r>
            <a:r>
              <a:rPr lang="en-US" sz="1100" dirty="0">
                <a:latin typeface="+mj-lt"/>
              </a:rPr>
              <a:t>, ACC, IDGs Ambassador Bulgaria</a:t>
            </a:r>
            <a:endParaRPr sz="1100" dirty="0">
              <a:latin typeface="+mj-lt"/>
            </a:endParaRPr>
          </a:p>
        </p:txBody>
      </p:sp>
      <p:pic>
        <p:nvPicPr>
          <p:cNvPr id="157" name="Google Shape;157;p27"/>
          <p:cNvPicPr preferRelativeResize="0"/>
          <p:nvPr/>
        </p:nvPicPr>
        <p:blipFill>
          <a:blip r:embed="rId4">
            <a:alphaModFix/>
          </a:blip>
          <a:stretch>
            <a:fillRect/>
          </a:stretch>
        </p:blipFill>
        <p:spPr>
          <a:xfrm>
            <a:off x="2491624" y="1707916"/>
            <a:ext cx="3838650" cy="2043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C67C-DBFB-4791-E162-E09389C4E93B}"/>
              </a:ext>
            </a:extLst>
          </p:cNvPr>
          <p:cNvSpPr>
            <a:spLocks noGrp="1"/>
          </p:cNvSpPr>
          <p:nvPr>
            <p:ph type="title"/>
          </p:nvPr>
        </p:nvSpPr>
        <p:spPr>
          <a:xfrm>
            <a:off x="4341135" y="571177"/>
            <a:ext cx="4620676" cy="4554083"/>
          </a:xfrm>
        </p:spPr>
        <p:txBody>
          <a:bodyPr>
            <a:noAutofit/>
          </a:bodyPr>
          <a:lstStyle/>
          <a:p>
            <a:r>
              <a:rPr lang="en-US" sz="2000" b="0" i="0" dirty="0" err="1">
                <a:solidFill>
                  <a:srgbClr val="92D050"/>
                </a:solidFill>
                <a:effectLst/>
                <a:latin typeface="Calibri" panose="020F0502020204030204" pitchFamily="34" charset="0"/>
                <a:cs typeface="Calibri" panose="020F0502020204030204" pitchFamily="34" charset="0"/>
              </a:rPr>
              <a:t>Čestitke</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ker</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ste</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prevzeli</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poslanstvo</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opolnomočenja</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mladih</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podpore</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mladim</a:t>
            </a:r>
            <a:r>
              <a:rPr lang="en-US" sz="2000" b="0" i="0" dirty="0">
                <a:solidFill>
                  <a:srgbClr val="92D050"/>
                </a:solidFill>
                <a:effectLst/>
                <a:latin typeface="Calibri" panose="020F0502020204030204" pitchFamily="34" charset="0"/>
                <a:cs typeface="Calibri" panose="020F0502020204030204" pitchFamily="34" charset="0"/>
              </a:rPr>
              <a:t> in </a:t>
            </a:r>
            <a:r>
              <a:rPr lang="en-US" sz="2000" b="0" i="0" dirty="0" err="1">
                <a:solidFill>
                  <a:srgbClr val="92D050"/>
                </a:solidFill>
                <a:effectLst/>
                <a:latin typeface="Calibri" panose="020F0502020204030204" pitchFamily="34" charset="0"/>
                <a:cs typeface="Calibri" panose="020F0502020204030204" pitchFamily="34" charset="0"/>
              </a:rPr>
              <a:t>kultivacije</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skupnosti</a:t>
            </a:r>
            <a:r>
              <a:rPr lang="en-US" sz="2000" b="0" i="0" dirty="0">
                <a:solidFill>
                  <a:srgbClr val="92D050"/>
                </a:solidFill>
                <a:effectLst/>
                <a:latin typeface="Calibri" panose="020F0502020204030204" pitchFamily="34" charset="0"/>
                <a:cs typeface="Calibri" panose="020F0502020204030204" pitchFamily="34" charset="0"/>
              </a:rPr>
              <a:t> s </a:t>
            </a:r>
            <a:r>
              <a:rPr lang="en-US" sz="2000" b="0" i="0" dirty="0" err="1">
                <a:solidFill>
                  <a:srgbClr val="92D050"/>
                </a:solidFill>
                <a:effectLst/>
                <a:latin typeface="Calibri" panose="020F0502020204030204" pitchFamily="34" charset="0"/>
                <a:cs typeface="Calibri" panose="020F0502020204030204" pitchFamily="34" charset="0"/>
              </a:rPr>
              <a:t>svojimi</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močnimi</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pobudami</a:t>
            </a:r>
            <a:r>
              <a:rPr lang="en-US" sz="2000" b="0" i="0" dirty="0">
                <a:solidFill>
                  <a:srgbClr val="92D050"/>
                </a:solidFill>
                <a:effectLst/>
                <a:latin typeface="Calibri" panose="020F0502020204030204" pitchFamily="34" charset="0"/>
                <a:cs typeface="Calibri" panose="020F0502020204030204" pitchFamily="34" charset="0"/>
              </a:rPr>
              <a:t> - ki so </a:t>
            </a:r>
            <a:r>
              <a:rPr lang="en-US" sz="2000" b="0" i="0" dirty="0" err="1">
                <a:solidFill>
                  <a:srgbClr val="92D050"/>
                </a:solidFill>
                <a:effectLst/>
                <a:latin typeface="Calibri" panose="020F0502020204030204" pitchFamily="34" charset="0"/>
                <a:cs typeface="Calibri" panose="020F0502020204030204" pitchFamily="34" charset="0"/>
              </a:rPr>
              <a:t>na</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pragu</a:t>
            </a:r>
            <a:r>
              <a:rPr lang="en-US" sz="2000" b="0" i="0" dirty="0">
                <a:solidFill>
                  <a:srgbClr val="92D050"/>
                </a:solidFill>
                <a:effectLst/>
                <a:latin typeface="Calibri" panose="020F0502020204030204" pitchFamily="34" charset="0"/>
                <a:cs typeface="Calibri" panose="020F0502020204030204" pitchFamily="34" charset="0"/>
              </a:rPr>
              <a:t> </a:t>
            </a:r>
            <a:r>
              <a:rPr lang="en-US" sz="2000" b="0" i="0" dirty="0" err="1">
                <a:solidFill>
                  <a:srgbClr val="92D050"/>
                </a:solidFill>
                <a:effectLst/>
                <a:latin typeface="Calibri" panose="020F0502020204030204" pitchFamily="34" charset="0"/>
                <a:cs typeface="Calibri" panose="020F0502020204030204" pitchFamily="34" charset="0"/>
              </a:rPr>
              <a:t>uresničitve</a:t>
            </a:r>
            <a:r>
              <a:rPr lang="en-US" sz="2000" b="0" i="0" dirty="0">
                <a:solidFill>
                  <a:srgbClr val="92D050"/>
                </a:solidFill>
                <a:effectLst/>
                <a:latin typeface="Calibri" panose="020F0502020204030204" pitchFamily="34" charset="0"/>
                <a:cs typeface="Calibri" panose="020F0502020204030204" pitchFamily="34" charset="0"/>
              </a:rPr>
              <a:t>! </a:t>
            </a:r>
            <a:br>
              <a:rPr lang="en-US" sz="2000" b="0" i="0" dirty="0">
                <a:solidFill>
                  <a:srgbClr val="000000"/>
                </a:solidFill>
                <a:effectLst/>
                <a:latin typeface="Calibri" panose="020F0502020204030204" pitchFamily="34" charset="0"/>
                <a:cs typeface="Calibri" panose="020F0502020204030204" pitchFamily="34" charset="0"/>
              </a:rPr>
            </a:br>
            <a:r>
              <a:rPr lang="en-US" sz="2000" b="0" i="0" dirty="0">
                <a:solidFill>
                  <a:srgbClr val="000000"/>
                </a:solidFill>
                <a:effectLst/>
                <a:latin typeface="Calibri" panose="020F0502020204030204" pitchFamily="34" charset="0"/>
                <a:cs typeface="Calibri" panose="020F0502020204030204" pitchFamily="34" charset="0"/>
              </a:rPr>
              <a:t> </a:t>
            </a:r>
            <a:br>
              <a:rPr lang="en-US" sz="2000" b="0" i="0" dirty="0">
                <a:solidFill>
                  <a:srgbClr val="000000"/>
                </a:solidFill>
                <a:effectLst/>
                <a:latin typeface="Calibri" panose="020F0502020204030204" pitchFamily="34" charset="0"/>
                <a:cs typeface="Calibri" panose="020F0502020204030204" pitchFamily="34" charset="0"/>
              </a:rPr>
            </a:br>
            <a:br>
              <a:rPr lang="en-US" sz="2000" b="0" i="0" dirty="0">
                <a:solidFill>
                  <a:srgbClr val="000000"/>
                </a:solidFill>
                <a:effectLst/>
                <a:latin typeface="Calibri" panose="020F0502020204030204" pitchFamily="34" charset="0"/>
                <a:cs typeface="Calibri" panose="020F0502020204030204" pitchFamily="34" charset="0"/>
              </a:rPr>
            </a:br>
            <a:br>
              <a:rPr lang="en-US" sz="2000" b="0" i="0" dirty="0">
                <a:solidFill>
                  <a:srgbClr val="000000"/>
                </a:solidFill>
                <a:effectLst/>
                <a:latin typeface="Calibri" panose="020F0502020204030204" pitchFamily="34" charset="0"/>
                <a:cs typeface="Calibri" panose="020F0502020204030204" pitchFamily="34" charset="0"/>
              </a:rPr>
            </a:br>
            <a:r>
              <a:rPr lang="en-US" sz="2000" dirty="0" err="1">
                <a:solidFill>
                  <a:srgbClr val="C00000"/>
                </a:solidFill>
                <a:latin typeface="Calibri" panose="020F0502020204030204" pitchFamily="34" charset="0"/>
                <a:cs typeface="Calibri" panose="020F0502020204030204" pitchFamily="34" charset="0"/>
              </a:rPr>
              <a:t>Trajnostni</a:t>
            </a:r>
            <a:r>
              <a:rPr lang="en-US" sz="2000" dirty="0">
                <a:solidFill>
                  <a:srgbClr val="C00000"/>
                </a:solidFill>
                <a:latin typeface="Calibri" panose="020F0502020204030204" pitchFamily="34" charset="0"/>
                <a:cs typeface="Calibri" panose="020F0502020204030204" pitchFamily="34" charset="0"/>
              </a:rPr>
              <a:t> </a:t>
            </a:r>
            <a:r>
              <a:rPr lang="en-US" sz="2000" dirty="0" err="1">
                <a:solidFill>
                  <a:srgbClr val="C00000"/>
                </a:solidFill>
                <a:latin typeface="Calibri" panose="020F0502020204030204" pitchFamily="34" charset="0"/>
                <a:cs typeface="Calibri" panose="020F0502020204030204" pitchFamily="34" charset="0"/>
              </a:rPr>
              <a:t>razvoj</a:t>
            </a:r>
            <a:r>
              <a:rPr lang="en-US" sz="2000" dirty="0">
                <a:solidFill>
                  <a:srgbClr val="C00000"/>
                </a:solidFill>
                <a:latin typeface="Calibri" panose="020F0502020204030204" pitchFamily="34" charset="0"/>
                <a:cs typeface="Calibri" panose="020F0502020204030204" pitchFamily="34" charset="0"/>
              </a:rPr>
              <a:t> </a:t>
            </a:r>
            <a:r>
              <a:rPr lang="en-US" sz="2000" dirty="0" err="1">
                <a:solidFill>
                  <a:srgbClr val="C00000"/>
                </a:solidFill>
                <a:latin typeface="Calibri" panose="020F0502020204030204" pitchFamily="34" charset="0"/>
                <a:cs typeface="Calibri" panose="020F0502020204030204" pitchFamily="34" charset="0"/>
              </a:rPr>
              <a:t>izhaja</a:t>
            </a:r>
            <a:r>
              <a:rPr lang="en-US" sz="2000" dirty="0">
                <a:solidFill>
                  <a:srgbClr val="C00000"/>
                </a:solidFill>
                <a:latin typeface="Calibri" panose="020F0502020204030204" pitchFamily="34" charset="0"/>
                <a:cs typeface="Calibri" panose="020F0502020204030204" pitchFamily="34" charset="0"/>
              </a:rPr>
              <a:t> </a:t>
            </a:r>
            <a:r>
              <a:rPr lang="en-US" sz="2000" dirty="0" err="1">
                <a:solidFill>
                  <a:srgbClr val="C00000"/>
                </a:solidFill>
                <a:latin typeface="Calibri" panose="020F0502020204030204" pitchFamily="34" charset="0"/>
                <a:cs typeface="Calibri" panose="020F0502020204030204" pitchFamily="34" charset="0"/>
              </a:rPr>
              <a:t>iz</a:t>
            </a:r>
            <a:r>
              <a:rPr lang="en-US" sz="2000" dirty="0">
                <a:solidFill>
                  <a:srgbClr val="C00000"/>
                </a:solidFill>
                <a:latin typeface="Calibri" panose="020F0502020204030204" pitchFamily="34" charset="0"/>
                <a:cs typeface="Calibri" panose="020F0502020204030204" pitchFamily="34" charset="0"/>
              </a:rPr>
              <a:t> </a:t>
            </a:r>
            <a:r>
              <a:rPr lang="en-US" sz="2000" dirty="0" err="1">
                <a:solidFill>
                  <a:srgbClr val="C00000"/>
                </a:solidFill>
                <a:latin typeface="Calibri" panose="020F0502020204030204" pitchFamily="34" charset="0"/>
                <a:cs typeface="Calibri" panose="020F0502020204030204" pitchFamily="34" charset="0"/>
              </a:rPr>
              <a:t>notranjega</a:t>
            </a:r>
            <a:r>
              <a:rPr lang="en-US" sz="2000" dirty="0">
                <a:solidFill>
                  <a:srgbClr val="C00000"/>
                </a:solidFill>
                <a:latin typeface="Calibri" panose="020F0502020204030204" pitchFamily="34" charset="0"/>
                <a:cs typeface="Calibri" panose="020F0502020204030204" pitchFamily="34" charset="0"/>
              </a:rPr>
              <a:t> </a:t>
            </a:r>
            <a:r>
              <a:rPr lang="en-US" sz="2000" dirty="0" err="1">
                <a:solidFill>
                  <a:srgbClr val="C00000"/>
                </a:solidFill>
                <a:latin typeface="Calibri" panose="020F0502020204030204" pitchFamily="34" charset="0"/>
                <a:cs typeface="Calibri" panose="020F0502020204030204" pitchFamily="34" charset="0"/>
              </a:rPr>
              <a:t>razvoja</a:t>
            </a:r>
            <a:r>
              <a:rPr lang="en-US" sz="2000" dirty="0">
                <a:solidFill>
                  <a:srgbClr val="C00000"/>
                </a:solidFill>
                <a:latin typeface="Calibri" panose="020F0502020204030204" pitchFamily="34" charset="0"/>
                <a:cs typeface="Calibri" panose="020F0502020204030204" pitchFamily="34" charset="0"/>
              </a:rPr>
              <a:t>; </a:t>
            </a:r>
            <a:br>
              <a:rPr lang="en-US" sz="2000" b="0" i="0" dirty="0">
                <a:solidFill>
                  <a:srgbClr val="000000"/>
                </a:solidFill>
                <a:effectLst/>
                <a:latin typeface="Calibri" panose="020F0502020204030204" pitchFamily="34" charset="0"/>
                <a:cs typeface="Calibri" panose="020F0502020204030204" pitchFamily="34" charset="0"/>
              </a:rPr>
            </a:br>
            <a:r>
              <a:rPr lang="pl-PL" sz="2000" b="0" i="0" dirty="0">
                <a:solidFill>
                  <a:srgbClr val="000000"/>
                </a:solidFill>
                <a:effectLst/>
                <a:latin typeface="Calibri" panose="020F0502020204030204" pitchFamily="34" charset="0"/>
                <a:cs typeface="Calibri" panose="020F0502020204030204" pitchFamily="34" charset="0"/>
              </a:rPr>
              <a:t>Je bistvenega pomena za doseganje trajnih zunanjih sprememb.</a:t>
            </a:r>
            <a:endParaRPr lang="en-US" sz="2000" dirty="0">
              <a:latin typeface="Calibri" panose="020F0502020204030204" pitchFamily="34" charset="0"/>
              <a:cs typeface="Calibri" panose="020F0502020204030204" pitchFamily="34" charset="0"/>
            </a:endParaRPr>
          </a:p>
        </p:txBody>
      </p:sp>
      <p:pic>
        <p:nvPicPr>
          <p:cNvPr id="4" name="Google Shape;55;p13">
            <a:extLst>
              <a:ext uri="{FF2B5EF4-FFF2-40B4-BE49-F238E27FC236}">
                <a16:creationId xmlns:a16="http://schemas.microsoft.com/office/drawing/2014/main" id="{88286445-6B7B-A636-CE10-D87288569225}"/>
              </a:ext>
            </a:extLst>
          </p:cNvPr>
          <p:cNvPicPr preferRelativeResize="0"/>
          <p:nvPr/>
        </p:nvPicPr>
        <p:blipFill>
          <a:blip r:embed="rId2">
            <a:alphaModFix/>
          </a:blip>
          <a:stretch>
            <a:fillRect/>
          </a:stretch>
        </p:blipFill>
        <p:spPr>
          <a:xfrm>
            <a:off x="6251460" y="171164"/>
            <a:ext cx="800026" cy="800026"/>
          </a:xfrm>
          <a:prstGeom prst="rect">
            <a:avLst/>
          </a:prstGeom>
          <a:noFill/>
          <a:ln>
            <a:noFill/>
          </a:ln>
        </p:spPr>
      </p:pic>
      <p:pic>
        <p:nvPicPr>
          <p:cNvPr id="5" name="Picture 4">
            <a:extLst>
              <a:ext uri="{FF2B5EF4-FFF2-40B4-BE49-F238E27FC236}">
                <a16:creationId xmlns:a16="http://schemas.microsoft.com/office/drawing/2014/main" id="{840FD13F-0930-11CC-98DF-6135C88F9882}"/>
              </a:ext>
            </a:extLst>
          </p:cNvPr>
          <p:cNvPicPr>
            <a:picLocks noChangeAspect="1"/>
          </p:cNvPicPr>
          <p:nvPr/>
        </p:nvPicPr>
        <p:blipFill>
          <a:blip r:embed="rId3"/>
          <a:stretch>
            <a:fillRect/>
          </a:stretch>
        </p:blipFill>
        <p:spPr>
          <a:xfrm>
            <a:off x="5384111" y="2701612"/>
            <a:ext cx="2388093" cy="602993"/>
          </a:xfrm>
          <a:prstGeom prst="rect">
            <a:avLst/>
          </a:prstGeom>
        </p:spPr>
      </p:pic>
      <p:sp>
        <p:nvSpPr>
          <p:cNvPr id="8" name="TextBox 7">
            <a:extLst>
              <a:ext uri="{FF2B5EF4-FFF2-40B4-BE49-F238E27FC236}">
                <a16:creationId xmlns:a16="http://schemas.microsoft.com/office/drawing/2014/main" id="{7404BA69-5ACB-9F06-7443-933DE41CD7A0}"/>
              </a:ext>
            </a:extLst>
          </p:cNvPr>
          <p:cNvSpPr txBox="1"/>
          <p:nvPr/>
        </p:nvSpPr>
        <p:spPr>
          <a:xfrm>
            <a:off x="989860" y="324644"/>
            <a:ext cx="4572000" cy="307777"/>
          </a:xfrm>
          <a:prstGeom prst="rect">
            <a:avLst/>
          </a:prstGeom>
          <a:noFill/>
        </p:spPr>
        <p:txBody>
          <a:bodyPr wrap="square">
            <a:spAutoFit/>
          </a:bodyPr>
          <a:lstStyle/>
          <a:p>
            <a:r>
              <a:rPr lang="en-US" dirty="0" err="1"/>
              <a:t>Upoštevajte</a:t>
            </a:r>
            <a:r>
              <a:rPr lang="en-US" dirty="0"/>
              <a:t> </a:t>
            </a:r>
            <a:r>
              <a:rPr lang="en-US" dirty="0" err="1"/>
              <a:t>te</a:t>
            </a:r>
            <a:r>
              <a:rPr lang="en-US" dirty="0"/>
              <a:t> 3 </a:t>
            </a:r>
            <a:r>
              <a:rPr lang="en-US" dirty="0" err="1"/>
              <a:t>ravni</a:t>
            </a:r>
            <a:endParaRPr lang="en-US" dirty="0"/>
          </a:p>
        </p:txBody>
      </p:sp>
      <p:pic>
        <p:nvPicPr>
          <p:cNvPr id="6" name="Drawing 0">
            <a:extLst>
              <a:ext uri="{FF2B5EF4-FFF2-40B4-BE49-F238E27FC236}">
                <a16:creationId xmlns:a16="http://schemas.microsoft.com/office/drawing/2014/main" id="{EDB4C513-8732-4384-FD37-73E6F401D2A3}"/>
              </a:ext>
            </a:extLst>
          </p:cNvPr>
          <p:cNvPicPr>
            <a:picLocks noChangeAspect="1"/>
          </p:cNvPicPr>
          <p:nvPr/>
        </p:nvPicPr>
        <p:blipFill>
          <a:blip r:embed="rId4"/>
          <a:stretch>
            <a:fillRect/>
          </a:stretch>
        </p:blipFill>
        <p:spPr>
          <a:xfrm>
            <a:off x="0" y="632421"/>
            <a:ext cx="4343400" cy="4074795"/>
          </a:xfrm>
          <a:prstGeom prst="rect">
            <a:avLst/>
          </a:prstGeom>
        </p:spPr>
      </p:pic>
    </p:spTree>
    <p:extLst>
      <p:ext uri="{BB962C8B-B14F-4D97-AF65-F5344CB8AC3E}">
        <p14:creationId xmlns:p14="http://schemas.microsoft.com/office/powerpoint/2010/main" val="1474470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569CB2-E1E3-4892-E671-E96C89C4D3DF}"/>
              </a:ext>
            </a:extLst>
          </p:cNvPr>
          <p:cNvSpPr txBox="1"/>
          <p:nvPr/>
        </p:nvSpPr>
        <p:spPr>
          <a:xfrm>
            <a:off x="155359" y="477361"/>
            <a:ext cx="4572000" cy="400110"/>
          </a:xfrm>
          <a:prstGeom prst="rect">
            <a:avLst/>
          </a:prstGeom>
          <a:noFill/>
        </p:spPr>
        <p:txBody>
          <a:bodyPr wrap="square">
            <a:spAutoFit/>
          </a:bodyPr>
          <a:lstStyle/>
          <a:p>
            <a:r>
              <a:rPr lang="en-US" sz="2000" b="1" i="1" dirty="0">
                <a:solidFill>
                  <a:srgbClr val="92D050"/>
                </a:solidFill>
                <a:latin typeface="Calibri" panose="020F0502020204030204" pitchFamily="34" charset="0"/>
                <a:cs typeface="Calibri" panose="020F0502020204030204" pitchFamily="34" charset="0"/>
              </a:rPr>
              <a:t>INTROSPEKCIJA (ČUSTVENI DEJAVNIKI).</a:t>
            </a:r>
          </a:p>
        </p:txBody>
      </p:sp>
      <p:sp>
        <p:nvSpPr>
          <p:cNvPr id="11" name="TextBox 10">
            <a:extLst>
              <a:ext uri="{FF2B5EF4-FFF2-40B4-BE49-F238E27FC236}">
                <a16:creationId xmlns:a16="http://schemas.microsoft.com/office/drawing/2014/main" id="{EC1689D1-4CFB-F311-3D06-76962F585ADC}"/>
              </a:ext>
            </a:extLst>
          </p:cNvPr>
          <p:cNvSpPr txBox="1"/>
          <p:nvPr/>
        </p:nvSpPr>
        <p:spPr>
          <a:xfrm>
            <a:off x="5836444" y="4406484"/>
            <a:ext cx="3178969" cy="307777"/>
          </a:xfrm>
          <a:prstGeom prst="rect">
            <a:avLst/>
          </a:prstGeom>
          <a:noFill/>
        </p:spPr>
        <p:txBody>
          <a:bodyPr wrap="square" rtlCol="0">
            <a:spAutoFit/>
          </a:bodyPr>
          <a:lstStyle/>
          <a:p>
            <a:r>
              <a:rPr lang="sl-SI" i="1" dirty="0">
                <a:latin typeface="Calibri" panose="020F0502020204030204" pitchFamily="34" charset="0"/>
                <a:cs typeface="Calibri" panose="020F0502020204030204" pitchFamily="34" charset="0"/>
              </a:rPr>
              <a:t>Vir</a:t>
            </a:r>
            <a:r>
              <a:rPr lang="en-US" i="1" dirty="0">
                <a:latin typeface="Calibri" panose="020F0502020204030204" pitchFamily="34" charset="0"/>
                <a:cs typeface="Calibri" panose="020F0502020204030204" pitchFamily="34" charset="0"/>
              </a:rPr>
              <a:t>: GOAT </a:t>
            </a:r>
            <a:r>
              <a:rPr lang="sl-SI" i="1" dirty="0">
                <a:latin typeface="Calibri" panose="020F0502020204030204" pitchFamily="34" charset="0"/>
                <a:cs typeface="Calibri" panose="020F0502020204030204" pitchFamily="34" charset="0"/>
              </a:rPr>
              <a:t>Mapa kompetenc</a:t>
            </a:r>
            <a:endParaRPr lang="en-US" i="1" dirty="0">
              <a:latin typeface="Calibri" panose="020F0502020204030204" pitchFamily="34" charset="0"/>
              <a:cs typeface="Calibri" panose="020F0502020204030204" pitchFamily="34" charset="0"/>
            </a:endParaRPr>
          </a:p>
        </p:txBody>
      </p:sp>
      <p:pic>
        <p:nvPicPr>
          <p:cNvPr id="2" name="Drawing 1" descr="A graph with different colored bars&#10;&#10;AI-generated content may be incorrect.">
            <a:extLst>
              <a:ext uri="{FF2B5EF4-FFF2-40B4-BE49-F238E27FC236}">
                <a16:creationId xmlns:a16="http://schemas.microsoft.com/office/drawing/2014/main" id="{1AA81B8A-47E4-EB94-924F-C435F09B6B39}"/>
              </a:ext>
            </a:extLst>
          </p:cNvPr>
          <p:cNvPicPr>
            <a:picLocks noChangeAspect="1"/>
          </p:cNvPicPr>
          <p:nvPr/>
        </p:nvPicPr>
        <p:blipFill>
          <a:blip r:embed="rId2"/>
          <a:stretch>
            <a:fillRect/>
          </a:stretch>
        </p:blipFill>
        <p:spPr>
          <a:xfrm>
            <a:off x="155359" y="866232"/>
            <a:ext cx="8327982" cy="3540251"/>
          </a:xfrm>
          <a:prstGeom prst="rect">
            <a:avLst/>
          </a:prstGeom>
        </p:spPr>
      </p:pic>
    </p:spTree>
    <p:extLst>
      <p:ext uri="{BB962C8B-B14F-4D97-AF65-F5344CB8AC3E}">
        <p14:creationId xmlns:p14="http://schemas.microsoft.com/office/powerpoint/2010/main" val="315586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06F3-5A6A-8C88-63C4-B4410F86E7C1}"/>
              </a:ext>
            </a:extLst>
          </p:cNvPr>
          <p:cNvSpPr>
            <a:spLocks noGrp="1"/>
          </p:cNvSpPr>
          <p:nvPr>
            <p:ph type="title"/>
          </p:nvPr>
        </p:nvSpPr>
        <p:spPr>
          <a:xfrm>
            <a:off x="169658" y="214061"/>
            <a:ext cx="8520600" cy="841800"/>
          </a:xfrm>
        </p:spPr>
        <p:txBody>
          <a:bodyPr>
            <a:normAutofit/>
          </a:bodyPr>
          <a:lstStyle/>
          <a:p>
            <a:pPr algn="l"/>
            <a:r>
              <a:rPr lang="da-DK" sz="2400" b="1" i="1" dirty="0">
                <a:solidFill>
                  <a:srgbClr val="92D050"/>
                </a:solidFill>
                <a:latin typeface="Calibri" panose="020F0502020204030204" pitchFamily="34" charset="0"/>
                <a:cs typeface="Calibri" panose="020F0502020204030204" pitchFamily="34" charset="0"/>
              </a:rPr>
              <a:t>POGLED NA SVET/KAKO SE VEDEM</a:t>
            </a:r>
            <a:endParaRPr lang="en-US" sz="2400" b="1" i="1" dirty="0">
              <a:solidFill>
                <a:srgbClr val="92D05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8F278C8-1504-ABE7-E90F-F2C12E073344}"/>
              </a:ext>
            </a:extLst>
          </p:cNvPr>
          <p:cNvSpPr txBox="1"/>
          <p:nvPr/>
        </p:nvSpPr>
        <p:spPr>
          <a:xfrm>
            <a:off x="5893594" y="4692234"/>
            <a:ext cx="3178969" cy="307777"/>
          </a:xfrm>
          <a:prstGeom prst="rect">
            <a:avLst/>
          </a:prstGeom>
          <a:noFill/>
        </p:spPr>
        <p:txBody>
          <a:bodyPr wrap="square" rtlCol="0">
            <a:spAutoFit/>
          </a:bodyPr>
          <a:lstStyle/>
          <a:p>
            <a:r>
              <a:rPr lang="sl-SI" i="1" dirty="0">
                <a:latin typeface="Calibri" panose="020F0502020204030204" pitchFamily="34" charset="0"/>
                <a:cs typeface="Calibri" panose="020F0502020204030204" pitchFamily="34" charset="0"/>
              </a:rPr>
              <a:t>Vir</a:t>
            </a:r>
            <a:r>
              <a:rPr lang="en-US" i="1" dirty="0">
                <a:latin typeface="Calibri" panose="020F0502020204030204" pitchFamily="34" charset="0"/>
                <a:cs typeface="Calibri" panose="020F0502020204030204" pitchFamily="34" charset="0"/>
              </a:rPr>
              <a:t>: GOAT </a:t>
            </a:r>
            <a:r>
              <a:rPr lang="sl-SI" i="1" dirty="0">
                <a:latin typeface="Calibri" panose="020F0502020204030204" pitchFamily="34" charset="0"/>
                <a:cs typeface="Calibri" panose="020F0502020204030204" pitchFamily="34" charset="0"/>
              </a:rPr>
              <a:t>Mapa kompetenc</a:t>
            </a:r>
            <a:endParaRPr lang="en-US" i="1" dirty="0">
              <a:latin typeface="Calibri" panose="020F0502020204030204" pitchFamily="34" charset="0"/>
              <a:cs typeface="Calibri" panose="020F0502020204030204" pitchFamily="34" charset="0"/>
            </a:endParaRPr>
          </a:p>
        </p:txBody>
      </p:sp>
      <p:pic>
        <p:nvPicPr>
          <p:cNvPr id="6" name="Drawing 2">
            <a:extLst>
              <a:ext uri="{FF2B5EF4-FFF2-40B4-BE49-F238E27FC236}">
                <a16:creationId xmlns:a16="http://schemas.microsoft.com/office/drawing/2014/main" id="{D0432E79-F3CE-D757-978F-BDEB9BAD6994}"/>
              </a:ext>
            </a:extLst>
          </p:cNvPr>
          <p:cNvPicPr>
            <a:picLocks noChangeAspect="1"/>
          </p:cNvPicPr>
          <p:nvPr/>
        </p:nvPicPr>
        <p:blipFill>
          <a:blip r:embed="rId2"/>
          <a:stretch>
            <a:fillRect/>
          </a:stretch>
        </p:blipFill>
        <p:spPr>
          <a:xfrm>
            <a:off x="0" y="1055861"/>
            <a:ext cx="9144000" cy="3636373"/>
          </a:xfrm>
          <a:prstGeom prst="rect">
            <a:avLst/>
          </a:prstGeom>
        </p:spPr>
      </p:pic>
    </p:spTree>
    <p:extLst>
      <p:ext uri="{BB962C8B-B14F-4D97-AF65-F5344CB8AC3E}">
        <p14:creationId xmlns:p14="http://schemas.microsoft.com/office/powerpoint/2010/main" val="2879986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39FE7F-BE85-CF55-7339-013E30208C62}"/>
              </a:ext>
            </a:extLst>
          </p:cNvPr>
          <p:cNvSpPr txBox="1"/>
          <p:nvPr/>
        </p:nvSpPr>
        <p:spPr>
          <a:xfrm>
            <a:off x="439445" y="587397"/>
            <a:ext cx="4572000" cy="461665"/>
          </a:xfrm>
          <a:prstGeom prst="rect">
            <a:avLst/>
          </a:prstGeom>
          <a:noFill/>
        </p:spPr>
        <p:txBody>
          <a:bodyPr wrap="square">
            <a:spAutoFit/>
          </a:bodyPr>
          <a:lstStyle/>
          <a:p>
            <a:r>
              <a:rPr lang="sl-SI" sz="2400" b="1" i="1" dirty="0">
                <a:solidFill>
                  <a:srgbClr val="92D050"/>
                </a:solidFill>
                <a:latin typeface="Calibri" panose="020F0502020204030204" pitchFamily="34" charset="0"/>
                <a:cs typeface="Calibri" panose="020F0502020204030204" pitchFamily="34" charset="0"/>
              </a:rPr>
              <a:t>VODSTVENA ZNANJA</a:t>
            </a:r>
            <a:endParaRPr lang="en-US" sz="2400" b="1" i="1" dirty="0">
              <a:solidFill>
                <a:srgbClr val="92D05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D8BCA3C-8475-CE50-9419-D6C9C24B0807}"/>
              </a:ext>
            </a:extLst>
          </p:cNvPr>
          <p:cNvSpPr txBox="1"/>
          <p:nvPr/>
        </p:nvSpPr>
        <p:spPr>
          <a:xfrm>
            <a:off x="6157913" y="4606509"/>
            <a:ext cx="3178969" cy="307777"/>
          </a:xfrm>
          <a:prstGeom prst="rect">
            <a:avLst/>
          </a:prstGeom>
          <a:noFill/>
        </p:spPr>
        <p:txBody>
          <a:bodyPr wrap="square" rtlCol="0">
            <a:spAutoFit/>
          </a:bodyPr>
          <a:lstStyle/>
          <a:p>
            <a:r>
              <a:rPr lang="sl-SI" i="1" dirty="0">
                <a:latin typeface="Calibri" panose="020F0502020204030204" pitchFamily="34" charset="0"/>
                <a:cs typeface="Calibri" panose="020F0502020204030204" pitchFamily="34" charset="0"/>
              </a:rPr>
              <a:t>Vir</a:t>
            </a:r>
            <a:r>
              <a:rPr lang="en-US" i="1" dirty="0">
                <a:latin typeface="Calibri" panose="020F0502020204030204" pitchFamily="34" charset="0"/>
                <a:cs typeface="Calibri" panose="020F0502020204030204" pitchFamily="34" charset="0"/>
              </a:rPr>
              <a:t>: GOAT </a:t>
            </a:r>
            <a:r>
              <a:rPr lang="sl-SI" i="1" dirty="0">
                <a:latin typeface="Calibri" panose="020F0502020204030204" pitchFamily="34" charset="0"/>
                <a:cs typeface="Calibri" panose="020F0502020204030204" pitchFamily="34" charset="0"/>
              </a:rPr>
              <a:t>Mapa kompetenc</a:t>
            </a:r>
            <a:endParaRPr lang="en-US" i="1" dirty="0">
              <a:latin typeface="Calibri" panose="020F0502020204030204" pitchFamily="34" charset="0"/>
              <a:cs typeface="Calibri" panose="020F0502020204030204" pitchFamily="34" charset="0"/>
            </a:endParaRPr>
          </a:p>
        </p:txBody>
      </p:sp>
      <p:pic>
        <p:nvPicPr>
          <p:cNvPr id="3" name="Drawing 3">
            <a:extLst>
              <a:ext uri="{FF2B5EF4-FFF2-40B4-BE49-F238E27FC236}">
                <a16:creationId xmlns:a16="http://schemas.microsoft.com/office/drawing/2014/main" id="{AAA4080D-88F2-9C87-B148-C0B56B1B0222}"/>
              </a:ext>
            </a:extLst>
          </p:cNvPr>
          <p:cNvPicPr>
            <a:picLocks noChangeAspect="1"/>
          </p:cNvPicPr>
          <p:nvPr/>
        </p:nvPicPr>
        <p:blipFill>
          <a:blip r:embed="rId2"/>
          <a:stretch>
            <a:fillRect/>
          </a:stretch>
        </p:blipFill>
        <p:spPr>
          <a:xfrm>
            <a:off x="439444" y="968829"/>
            <a:ext cx="8247355" cy="2873828"/>
          </a:xfrm>
          <a:prstGeom prst="rect">
            <a:avLst/>
          </a:prstGeom>
        </p:spPr>
      </p:pic>
    </p:spTree>
    <p:extLst>
      <p:ext uri="{BB962C8B-B14F-4D97-AF65-F5344CB8AC3E}">
        <p14:creationId xmlns:p14="http://schemas.microsoft.com/office/powerpoint/2010/main" val="154353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2" name="Drawing 4">
            <a:extLst>
              <a:ext uri="{FF2B5EF4-FFF2-40B4-BE49-F238E27FC236}">
                <a16:creationId xmlns:a16="http://schemas.microsoft.com/office/drawing/2014/main" id="{3D577E2B-81B9-1058-ADB0-1D2FDFF03BF2}"/>
              </a:ext>
            </a:extLst>
          </p:cNvPr>
          <p:cNvPicPr>
            <a:picLocks noChangeAspect="1"/>
          </p:cNvPicPr>
          <p:nvPr/>
        </p:nvPicPr>
        <p:blipFill>
          <a:blip r:embed="rId3"/>
          <a:stretch>
            <a:fillRect/>
          </a:stretch>
        </p:blipFill>
        <p:spPr>
          <a:xfrm>
            <a:off x="0" y="-58321"/>
            <a:ext cx="9144000" cy="526014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4AC95-107E-2047-AD57-FC2A7BB54553}"/>
              </a:ext>
            </a:extLst>
          </p:cNvPr>
          <p:cNvPicPr>
            <a:picLocks noChangeAspect="1"/>
          </p:cNvPicPr>
          <p:nvPr/>
        </p:nvPicPr>
        <p:blipFill>
          <a:blip r:embed="rId2"/>
          <a:stretch>
            <a:fillRect/>
          </a:stretch>
        </p:blipFill>
        <p:spPr>
          <a:xfrm>
            <a:off x="-1" y="955838"/>
            <a:ext cx="3755236" cy="4187662"/>
          </a:xfrm>
          <a:prstGeom prst="rect">
            <a:avLst/>
          </a:prstGeom>
        </p:spPr>
      </p:pic>
      <p:sp>
        <p:nvSpPr>
          <p:cNvPr id="2" name="Title 1">
            <a:extLst>
              <a:ext uri="{FF2B5EF4-FFF2-40B4-BE49-F238E27FC236}">
                <a16:creationId xmlns:a16="http://schemas.microsoft.com/office/drawing/2014/main" id="{B10055A9-6C39-07D9-0E9B-25894E41ACA4}"/>
              </a:ext>
            </a:extLst>
          </p:cNvPr>
          <p:cNvSpPr>
            <a:spLocks noGrp="1"/>
          </p:cNvSpPr>
          <p:nvPr>
            <p:ph type="title"/>
          </p:nvPr>
        </p:nvSpPr>
        <p:spPr>
          <a:xfrm>
            <a:off x="292893" y="114038"/>
            <a:ext cx="8686799" cy="841800"/>
          </a:xfrm>
        </p:spPr>
        <p:txBody>
          <a:bodyPr>
            <a:noAutofit/>
          </a:bodyPr>
          <a:lstStyle/>
          <a:p>
            <a:r>
              <a:rPr lang="en-US" sz="2400" dirty="0" err="1">
                <a:latin typeface="Calibri" panose="020F0502020204030204" pitchFamily="34" charset="0"/>
                <a:cs typeface="Calibri" panose="020F0502020204030204" pitchFamily="34" charset="0"/>
              </a:rPr>
              <a:t>Raziščite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orodja</a:t>
            </a:r>
            <a:r>
              <a:rPr lang="en-US" sz="2400" dirty="0">
                <a:latin typeface="Calibri" panose="020F0502020204030204" pitchFamily="34" charset="0"/>
                <a:cs typeface="Calibri" panose="020F0502020204030204" pitchFamily="34" charset="0"/>
              </a:rPr>
              <a:t> in </a:t>
            </a:r>
            <a:r>
              <a:rPr lang="en-US" sz="2400" dirty="0" err="1">
                <a:latin typeface="Calibri" panose="020F0502020204030204" pitchFamily="34" charset="0"/>
                <a:cs typeface="Calibri" panose="020F0502020204030204" pitchFamily="34" charset="0"/>
              </a:rPr>
              <a:t>tehnike</a:t>
            </a:r>
            <a:r>
              <a:rPr lang="en-US" sz="2400" dirty="0">
                <a:latin typeface="Calibri" panose="020F0502020204030204" pitchFamily="34" charset="0"/>
                <a:cs typeface="Calibri" panose="020F0502020204030204" pitchFamily="34" charset="0"/>
              </a:rPr>
              <a:t> za </a:t>
            </a:r>
            <a:r>
              <a:rPr lang="en-US" sz="2400" dirty="0" err="1">
                <a:latin typeface="Calibri" panose="020F0502020204030204" pitchFamily="34" charset="0"/>
                <a:cs typeface="Calibri" panose="020F0502020204030204" pitchFamily="34" charset="0"/>
              </a:rPr>
              <a:t>izvajanje:IDG</a:t>
            </a:r>
            <a:r>
              <a:rPr lang="en-US" sz="2400" dirty="0">
                <a:latin typeface="Calibri" panose="020F0502020204030204" pitchFamily="34" charset="0"/>
                <a:cs typeface="Calibri" panose="020F0502020204030204" pitchFamily="34" charset="0"/>
              </a:rPr>
              <a:t> 5 </a:t>
            </a:r>
            <a:r>
              <a:rPr lang="en-US" sz="2400" dirty="0" err="1">
                <a:latin typeface="Calibri" panose="020F0502020204030204" pitchFamily="34" charset="0"/>
                <a:cs typeface="Calibri" panose="020F0502020204030204" pitchFamily="34" charset="0"/>
              </a:rPr>
              <a:t>področij</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razvoja</a:t>
            </a:r>
            <a:r>
              <a:rPr lang="en-US" sz="2400" dirty="0">
                <a:latin typeface="Calibri" panose="020F0502020204030204" pitchFamily="34" charset="0"/>
                <a:cs typeface="Calibri" panose="020F0502020204030204" pitchFamily="34" charset="0"/>
              </a:rPr>
              <a:t> (23 </a:t>
            </a:r>
            <a:r>
              <a:rPr lang="en-US" sz="2400" dirty="0" err="1">
                <a:latin typeface="Calibri" panose="020F0502020204030204" pitchFamily="34" charset="0"/>
                <a:cs typeface="Calibri" panose="020F0502020204030204" pitchFamily="34" charset="0"/>
              </a:rPr>
              <a:t>veščin</a:t>
            </a:r>
            <a:r>
              <a:rPr lang="en-US" sz="2400"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2D162A48-9919-2FA5-2D77-BEDDABE5C8F1}"/>
              </a:ext>
            </a:extLst>
          </p:cNvPr>
          <p:cNvSpPr txBox="1"/>
          <p:nvPr/>
        </p:nvSpPr>
        <p:spPr>
          <a:xfrm>
            <a:off x="4841753" y="1804233"/>
            <a:ext cx="4572000" cy="369332"/>
          </a:xfrm>
          <a:prstGeom prst="rect">
            <a:avLst/>
          </a:prstGeom>
          <a:noFill/>
        </p:spPr>
        <p:txBody>
          <a:bodyPr wrap="square">
            <a:spAutoFit/>
          </a:bodyPr>
          <a:lstStyle/>
          <a:p>
            <a:r>
              <a:rPr lang="en-US" sz="1800" dirty="0">
                <a:hlinkClick r:id="rId3"/>
              </a:rPr>
              <a:t>https://transitionmakers.nl/</a:t>
            </a:r>
            <a:r>
              <a:rPr lang="en-US" sz="1800" dirty="0"/>
              <a:t> </a:t>
            </a:r>
          </a:p>
        </p:txBody>
      </p:sp>
      <p:sp>
        <p:nvSpPr>
          <p:cNvPr id="12" name="TextBox 11">
            <a:extLst>
              <a:ext uri="{FF2B5EF4-FFF2-40B4-BE49-F238E27FC236}">
                <a16:creationId xmlns:a16="http://schemas.microsoft.com/office/drawing/2014/main" id="{6F9566D5-6682-A92B-854A-EFC93E5EDFD2}"/>
              </a:ext>
            </a:extLst>
          </p:cNvPr>
          <p:cNvSpPr txBox="1"/>
          <p:nvPr/>
        </p:nvSpPr>
        <p:spPr>
          <a:xfrm>
            <a:off x="58725" y="1178292"/>
            <a:ext cx="4697014" cy="276999"/>
          </a:xfrm>
          <a:prstGeom prst="rect">
            <a:avLst/>
          </a:prstGeom>
          <a:noFill/>
        </p:spPr>
        <p:txBody>
          <a:bodyPr wrap="square">
            <a:spAutoFit/>
          </a:bodyPr>
          <a:lstStyle/>
          <a:p>
            <a:r>
              <a:rPr lang="en-US" sz="1200" dirty="0">
                <a:hlinkClick r:id="rId4"/>
              </a:rPr>
              <a:t>https://innerdevelopmentgoals.org/about/resources/</a:t>
            </a:r>
            <a:r>
              <a:rPr lang="en-US" sz="1200" dirty="0"/>
              <a:t> </a:t>
            </a:r>
          </a:p>
        </p:txBody>
      </p:sp>
      <p:sp>
        <p:nvSpPr>
          <p:cNvPr id="15" name="Arrow: Bent 14">
            <a:extLst>
              <a:ext uri="{FF2B5EF4-FFF2-40B4-BE49-F238E27FC236}">
                <a16:creationId xmlns:a16="http://schemas.microsoft.com/office/drawing/2014/main" id="{C888AA22-64CF-6E7C-B630-86BB0F1541BA}"/>
              </a:ext>
            </a:extLst>
          </p:cNvPr>
          <p:cNvSpPr/>
          <p:nvPr/>
        </p:nvSpPr>
        <p:spPr>
          <a:xfrm rot="5400000">
            <a:off x="3589658" y="1460977"/>
            <a:ext cx="908264" cy="516915"/>
          </a:xfrm>
          <a:prstGeom prst="ben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46D4A48A-3CE7-8D0F-B294-22EE0D723F53}"/>
              </a:ext>
            </a:extLst>
          </p:cNvPr>
          <p:cNvPicPr>
            <a:picLocks noChangeAspect="1"/>
          </p:cNvPicPr>
          <p:nvPr/>
        </p:nvPicPr>
        <p:blipFill>
          <a:blip r:embed="rId5"/>
          <a:stretch>
            <a:fillRect/>
          </a:stretch>
        </p:blipFill>
        <p:spPr>
          <a:xfrm>
            <a:off x="3785332" y="2173564"/>
            <a:ext cx="5358668" cy="2855897"/>
          </a:xfrm>
          <a:prstGeom prst="rect">
            <a:avLst/>
          </a:prstGeom>
        </p:spPr>
      </p:pic>
    </p:spTree>
    <p:extLst>
      <p:ext uri="{BB962C8B-B14F-4D97-AF65-F5344CB8AC3E}">
        <p14:creationId xmlns:p14="http://schemas.microsoft.com/office/powerpoint/2010/main" val="2851767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2" name="Picture 1">
            <a:extLst>
              <a:ext uri="{FF2B5EF4-FFF2-40B4-BE49-F238E27FC236}">
                <a16:creationId xmlns:a16="http://schemas.microsoft.com/office/drawing/2014/main" id="{112D806F-C600-72AC-6142-4D00DD9AABE4}"/>
              </a:ext>
            </a:extLst>
          </p:cNvPr>
          <p:cNvPicPr>
            <a:picLocks noChangeAspect="1"/>
          </p:cNvPicPr>
          <p:nvPr/>
        </p:nvPicPr>
        <p:blipFill>
          <a:blip r:embed="rId3"/>
          <a:stretch>
            <a:fillRect/>
          </a:stretch>
        </p:blipFill>
        <p:spPr>
          <a:xfrm>
            <a:off x="0" y="-32927"/>
            <a:ext cx="9144000" cy="5209354"/>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92DE882CF8E6F4287D18E8378D155D8" ma:contentTypeVersion="13" ma:contentTypeDescription="Ustvari nov dokument." ma:contentTypeScope="" ma:versionID="9f7cb47fbb962dcc144a005f73407a0b">
  <xsd:schema xmlns:xsd="http://www.w3.org/2001/XMLSchema" xmlns:xs="http://www.w3.org/2001/XMLSchema" xmlns:p="http://schemas.microsoft.com/office/2006/metadata/properties" xmlns:ns2="23bcfe3e-7774-4d03-a005-4490aefe5dbf" xmlns:ns3="3ed75cdc-d030-40ab-a9bb-4b7be3d315e8" targetNamespace="http://schemas.microsoft.com/office/2006/metadata/properties" ma:root="true" ma:fieldsID="6f9e4cf5aaf3f617cbb88202a558f6a3" ns2:_="" ns3:_="">
    <xsd:import namespace="23bcfe3e-7774-4d03-a005-4490aefe5dbf"/>
    <xsd:import namespace="3ed75cdc-d030-40ab-a9bb-4b7be3d315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bcfe3e-7774-4d03-a005-4490aefe5d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Oznake slike" ma:readOnly="false" ma:fieldId="{5cf76f15-5ced-4ddc-b409-7134ff3c332f}" ma:taxonomyMulti="true" ma:sspId="6d09824d-9145-48c6-b8a5-74505710a04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d75cdc-d030-40ab-a9bb-4b7be3d315e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722a4b7-7dec-4dbf-82bc-5639804f3e38}" ma:internalName="TaxCatchAll" ma:showField="CatchAllData" ma:web="3ed75cdc-d030-40ab-a9bb-4b7be3d315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3bcfe3e-7774-4d03-a005-4490aefe5dbf">
      <Terms xmlns="http://schemas.microsoft.com/office/infopath/2007/PartnerControls"/>
    </lcf76f155ced4ddcb4097134ff3c332f>
    <TaxCatchAll xmlns="3ed75cdc-d030-40ab-a9bb-4b7be3d315e8" xsi:nil="true"/>
  </documentManagement>
</p:properties>
</file>

<file path=customXml/itemProps1.xml><?xml version="1.0" encoding="utf-8"?>
<ds:datastoreItem xmlns:ds="http://schemas.openxmlformats.org/officeDocument/2006/customXml" ds:itemID="{AEF574BE-D349-45FE-A2F8-E19063179CBA}"/>
</file>

<file path=customXml/itemProps2.xml><?xml version="1.0" encoding="utf-8"?>
<ds:datastoreItem xmlns:ds="http://schemas.openxmlformats.org/officeDocument/2006/customXml" ds:itemID="{2CB5602C-8AEB-46C4-A2C4-65A34A5F2428}"/>
</file>

<file path=customXml/itemProps3.xml><?xml version="1.0" encoding="utf-8"?>
<ds:datastoreItem xmlns:ds="http://schemas.openxmlformats.org/officeDocument/2006/customXml" ds:itemID="{57087E21-D7DE-403F-B635-C61E1DC784EF}"/>
</file>

<file path=docProps/app.xml><?xml version="1.0" encoding="utf-8"?>
<Properties xmlns="http://schemas.openxmlformats.org/officeDocument/2006/extended-properties" xmlns:vt="http://schemas.openxmlformats.org/officeDocument/2006/docPropsVTypes">
  <TotalTime>694</TotalTime>
  <Words>1861</Words>
  <Application>Microsoft Office PowerPoint</Application>
  <PresentationFormat>Diaprojekcija na zaslonu (16:9)</PresentationFormat>
  <Paragraphs>117</Paragraphs>
  <Slides>20</Slides>
  <Notes>12</Notes>
  <HiddenSlides>0</HiddenSlides>
  <MMClips>1</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20</vt:i4>
      </vt:variant>
    </vt:vector>
  </HeadingPairs>
  <TitlesOfParts>
    <vt:vector size="25" baseType="lpstr">
      <vt:lpstr>Calibri</vt:lpstr>
      <vt:lpstr>Montserrat Heavy</vt:lpstr>
      <vt:lpstr>Roboto</vt:lpstr>
      <vt:lpstr>Arial</vt:lpstr>
      <vt:lpstr>Simple Light</vt:lpstr>
      <vt:lpstr>PowerPointova predstavitev</vt:lpstr>
      <vt:lpstr>PowerPointova predstavitev</vt:lpstr>
      <vt:lpstr>Čestitke, ker ste prevzeli poslanstvo opolnomočenja mladih, podpore mladim in kultivacije skupnosti s svojimi močnimi pobudami - ki so na pragu uresničitve!      Trajnostni razvoj izhaja iz notranjega razvoja;  Je bistvenega pomena za doseganje trajnih zunanjih sprememb.</vt:lpstr>
      <vt:lpstr>PowerPointova predstavitev</vt:lpstr>
      <vt:lpstr>POGLED NA SVET/KAKO SE VEDEM</vt:lpstr>
      <vt:lpstr>PowerPointova predstavitev</vt:lpstr>
      <vt:lpstr>PowerPointova predstavitev</vt:lpstr>
      <vt:lpstr>Raziščite orodja in tehnike za izvajanje:IDG 5 področij razvoja (23 veščin) </vt:lpstr>
      <vt:lpstr>PowerPointova predstavitev</vt:lpstr>
      <vt:lpstr>PowerPointova predstavitev</vt:lpstr>
      <vt:lpstr>Osredotočanje. Vodena meditacija</vt:lpstr>
      <vt:lpstr>PowerPointova predstavitev</vt:lpstr>
      <vt:lpstr>PowerPointova predstavitev</vt:lpstr>
      <vt:lpstr>PowerPointova predstavitev</vt:lpstr>
      <vt:lpstr>PowerPointova predstavitev</vt:lpstr>
      <vt:lpstr>PowerPointova predstavitev</vt:lpstr>
      <vt:lpstr>PowerPointova predstavitev</vt:lpstr>
      <vt:lpstr>Načrt sodelovanja Ekipe prevedejo svoja zbrana pričakovanja * deluje kot povzetek in simbol sodelovanja v ekipi </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Lenovo</dc:creator>
  <cp:lastModifiedBy>Katja Kolenc</cp:lastModifiedBy>
  <cp:revision>20</cp:revision>
  <cp:lastPrinted>2025-05-14T12:48:50Z</cp:lastPrinted>
  <dcterms:modified xsi:type="dcterms:W3CDTF">2025-05-15T06:36:03Z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0x010100292DE882CF8E6F4287D18E8378D155D8</vt:lpwstr>
  </property>
</Properties>
</file>