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anva Sans Bold" charset="1" panose="020B0803030501040103"/>
      <p:regular r:id="rId17"/>
    </p:embeddedFont>
    <p:embeddedFont>
      <p:font typeface="Cleanvertising Heavy" charset="1" panose="020B0803030403020204"/>
      <p:regular r:id="rId18"/>
    </p:embeddedFont>
    <p:embeddedFont>
      <p:font typeface="Tex Gyre Termes"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notesSlides/notesSlide2.xml" Type="http://schemas.openxmlformats.org/officeDocument/2006/relationships/notesSlide"/><Relationship Id="rId24" Target="notesSlides/notesSlide3.xml" Type="http://schemas.openxmlformats.org/officeDocument/2006/relationships/notesSlide"/><Relationship Id="rId25" Target="notesSlides/notesSlide4.xml" Type="http://schemas.openxmlformats.org/officeDocument/2006/relationships/notesSlide"/><Relationship Id="rId26" Target="notesSlides/notesSlide5.xml" Type="http://schemas.openxmlformats.org/officeDocument/2006/relationships/notesSlide"/><Relationship Id="rId27" Target="notesSlides/notesSlide6.xml" Type="http://schemas.openxmlformats.org/officeDocument/2006/relationships/notesSlide"/><Relationship Id="rId28" Target="notesSlides/notesSlide7.xml" Type="http://schemas.openxmlformats.org/officeDocument/2006/relationships/notesSlide"/><Relationship Id="rId29" Target="notesSlides/notesSlide8.xml" Type="http://schemas.openxmlformats.org/officeDocument/2006/relationships/notesSlide"/><Relationship Id="rId3" Target="viewProps.xml" Type="http://schemas.openxmlformats.org/officeDocument/2006/relationships/viewProps"/><Relationship Id="rId30" Target="notesSlides/notesSlide9.xml" Type="http://schemas.openxmlformats.org/officeDocument/2006/relationships/notesSlide"/><Relationship Id="rId31"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let's dive right in with the objectives for today:</a:t>
            </a:r>
          </a:p>
          <a:p>
            <a:r>
              <a:rPr lang="en-US"/>
              <a:t>•	the main goal of this session is to offer you mentoring support and </a:t>
            </a:r>
          </a:p>
          <a:p>
            <a:r>
              <a:rPr lang="en-US"/>
              <a:t>•	TO focus on building some key skills for successful youth initiatives: </a:t>
            </a:r>
          </a:p>
          <a:p>
            <a:r>
              <a:rPr lang="en-US"/>
              <a:t>o	leadership, </a:t>
            </a:r>
          </a:p>
          <a:p>
            <a:r>
              <a:rPr lang="en-US"/>
              <a:t>o	communication and </a:t>
            </a:r>
          </a:p>
          <a:p>
            <a:r>
              <a:rPr lang="en-US"/>
              <a:t>o	problem-solving skills.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talk. If you have any questions about your initiative, where to start, how to tackle this one big problem you're facing … You're not alone. Partners of GOAT project are here, to offer you mentoring support and guide you along the way. So if anybody has any questions, dillemas, please, ask away. </a:t>
            </a:r>
          </a:p>
          <a:p>
            <a:r>
              <a:rPr lang="en-US"/>
              <a:t>…</a:t>
            </a:r>
          </a:p>
          <a:p>
            <a:r>
              <a:rPr lang="en-US"/>
              <a:t>You can write it in the chat if you want to…</a:t>
            </a:r>
          </a:p>
          <a:p>
            <a:r>
              <a:rPr lang="en-US"/>
              <a:t>Remember, You can also always turn to mentors from your country if there's anything you're not sure about … </a:t>
            </a:r>
          </a:p>
          <a:p>
            <a:r>
              <a:rPr lang="en-US"/>
              <a:t>…</a:t>
            </a:r>
          </a:p>
          <a:p>
            <a:r>
              <a:rPr lang="en-US"/>
              <a:t>Ok, [since we don't have any questions], here is one handy activity for self-reflection – it's a Skill star map – to reflect on your growth in 3 key areas we talked about today:</a:t>
            </a:r>
          </a:p>
          <a:p>
            <a:r>
              <a:rPr lang="en-US"/>
              <a:t>•	🌟 Leadership</a:t>
            </a:r>
          </a:p>
          <a:p>
            <a:r>
              <a:rPr lang="en-US"/>
              <a:t>•	🗣 Communication</a:t>
            </a:r>
          </a:p>
          <a:p>
            <a:r>
              <a:rPr lang="en-US"/>
              <a:t>•	🧠 Problem-Solving</a:t>
            </a:r>
          </a:p>
          <a:p>
            <a:r>
              <a:rPr lang="en-US"/>
              <a:t/>
            </a:r>
          </a:p>
          <a:p>
            <a:r>
              <a:rPr lang="en-US"/>
              <a:t>Your task is to dot your current position on each axis from the center (low confidence/experience) to the edge (high confidence/experience), forming a shape that reflects your current strengths and areas for growth.</a:t>
            </a:r>
          </a:p>
          <a:p>
            <a:r>
              <a:rPr lang="en-US"/>
              <a:t/>
            </a:r>
          </a:p>
          <a:p>
            <a:r>
              <a:rPr lang="en-US"/>
              <a:t>I'm giving you a minute to do that, you can use a paper and pencil or just visualise, whatever works for you. </a:t>
            </a:r>
          </a:p>
          <a:p>
            <a:r>
              <a:rPr lang="en-US"/>
              <a:t/>
            </a:r>
          </a:p>
          <a:p>
            <a:r>
              <a:rPr lang="en-US"/>
              <a:t>And don't worry, I won't go around asking everybody what their shape was, the purpose of this activity is to really take a moment to self reflect, think about your position, ask yourself:</a:t>
            </a:r>
          </a:p>
          <a:p>
            <a:r>
              <a:rPr lang="en-US"/>
              <a:t>o	How confident do I feel in this area?</a:t>
            </a:r>
          </a:p>
          <a:p>
            <a:r>
              <a:rPr lang="en-US"/>
              <a:t>o	How often do I practice this skill in real life?</a:t>
            </a:r>
          </a:p>
          <a:p>
            <a:r>
              <a:rPr lang="en-US"/>
              <a:t>Then when you're ready, place a dot along the axis between 0 (center) and 10 (outer edge) and Connect the dots to form your “Skill Star”.</a:t>
            </a:r>
          </a:p>
          <a:p>
            <a:r>
              <a:rPr lang="en-US"/>
              <a:t/>
            </a:r>
          </a:p>
          <a:p>
            <a:r>
              <a:rPr lang="en-US"/>
              <a:t>Now that we all did that - let's Reflect on the shape: Ask yourselves:</a:t>
            </a:r>
          </a:p>
          <a:p>
            <a:r>
              <a:rPr lang="en-US"/>
              <a:t>o	Is it balanced?</a:t>
            </a:r>
          </a:p>
          <a:p>
            <a:r>
              <a:rPr lang="en-US"/>
              <a:t>o	Where would I like to grow?</a:t>
            </a:r>
          </a:p>
          <a:p>
            <a:r>
              <a:rPr lang="en-US"/>
              <a:t>o	What’s one small action I can take next?</a:t>
            </a:r>
          </a:p>
          <a:p>
            <a:r>
              <a:rPr lang="en-US"/>
              <a:t/>
            </a:r>
          </a:p>
          <a:p>
            <a:r>
              <a:rPr lang="en-US"/>
              <a:t>🧠 Reflection Prompts:</a:t>
            </a:r>
          </a:p>
          <a:p>
            <a:r>
              <a:rPr lang="en-US"/>
              <a:t>•	What surprised you about your shape?</a:t>
            </a:r>
          </a:p>
          <a:p>
            <a:r>
              <a:rPr lang="en-US"/>
              <a:t>•	Which skill has grown the most in the past 6 months?</a:t>
            </a:r>
          </a:p>
          <a:p>
            <a:r>
              <a:rPr lang="en-US"/>
              <a:t>•	What’s one real-life moment when you used one of these skills recently?</a:t>
            </a:r>
          </a:p>
          <a:p>
            <a:r>
              <a:rPr lang="en-US"/>
              <a:t>•	Which area would you love to explore more deeply?</a:t>
            </a:r>
          </a:p>
          <a:p>
            <a:r>
              <a:rPr lang="en-US"/>
              <a:t/>
            </a:r>
          </a:p>
          <a:p>
            <a:r>
              <a:rPr lang="en-US"/>
              <a:t/>
            </a:r>
          </a:p>
          <a:p>
            <a:r>
              <a:rPr lang="en-US"/>
              <a:t/>
            </a:r>
          </a:p>
          <a:p>
            <a:r>
              <a:rPr lang="en-US"/>
              <a:t>Ok, I want to thank you all for joining today, before we finish, I would just like to remind everyone to fill out the Competence map on the GOAT webpage. Some of you already did, others can maybe do it now, after the session, since everything we talked about today will really help you out to start thinking about your competences, where you are, and what you still need - to get to where you want to be at the end.</a:t>
            </a:r>
          </a:p>
          <a:p>
            <a:r>
              <a:rPr lang="en-US"/>
              <a:t/>
            </a:r>
          </a:p>
          <a:p>
            <a:r>
              <a:rPr lang="en-US"/>
              <a:t>So, that's everything from my side, I want to thank you for today and wish you all the best with your projects!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begin with leadership skills. To kick things off, I want to hear from you – what do you think makes a good leader?</a:t>
            </a:r>
          </a:p>
          <a:p>
            <a:r>
              <a:rPr lang="en-US"/>
              <a:t/>
            </a:r>
          </a:p>
          <a:p>
            <a:r>
              <a:rPr lang="en-US"/>
              <a:t/>
            </a:r>
          </a:p>
          <a:p>
            <a:r>
              <a:rPr lang="en-US"/>
              <a:t>Not everybody all at once please </a:t>
            </a:r>
          </a:p>
          <a:p>
            <a:r>
              <a:rPr lang="en-US"/>
              <a:t/>
            </a:r>
          </a:p>
          <a:p>
            <a:r>
              <a:rPr lang="en-US"/>
              <a:t/>
            </a:r>
          </a:p>
          <a:p>
            <a:r>
              <a:rPr lang="en-US"/>
              <a:t>You can write into the chat if you don't want to speak up</a:t>
            </a:r>
          </a:p>
          <a:p>
            <a:r>
              <a:rPr lang="en-US"/>
              <a:t/>
            </a:r>
          </a:p>
          <a:p>
            <a:r>
              <a:rPr lang="en-US"/>
              <a:t/>
            </a:r>
          </a:p>
          <a:p>
            <a:r>
              <a:rPr lang="en-US"/>
              <a:t>A: Yes, yes, all essential qualities  </a:t>
            </a:r>
          </a:p>
          <a:p>
            <a:r>
              <a:rPr lang="en-US"/>
              <a:t>/</a:t>
            </a:r>
          </a:p>
          <a:p>
            <a:r>
              <a:rPr lang="en-US"/>
              <a:t>B: ok, maybe a bit of introduction will help first.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Let's compare some of what you mentioned with this short clip on what youth thinks are the qualities that make somebody a great leader /</a:t>
            </a:r>
          </a:p>
          <a:p>
            <a:r>
              <a:rPr lang="en-US"/>
              <a:t/>
            </a:r>
          </a:p>
          <a:p>
            <a:r>
              <a:rPr lang="en-US"/>
              <a:t/>
            </a:r>
          </a:p>
          <a:p>
            <a:r>
              <a:rPr lang="en-US"/>
              <a:t>B: let's take a look at a short video on what youth thinks are the qualities that make somebody a great leader.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now that we seen the video, do you agree? Do you think they left something important out?</a:t>
            </a:r>
          </a:p>
          <a:p>
            <a:r>
              <a:rPr lang="en-US"/>
              <a:t/>
            </a:r>
          </a:p>
          <a:p>
            <a:r>
              <a:rPr lang="en-US"/>
              <a:t>- A true leader is definitely somebody that takes initiative.</a:t>
            </a:r>
          </a:p>
          <a:p>
            <a:r>
              <a:rPr lang="en-US"/>
              <a:t/>
            </a:r>
          </a:p>
          <a:p>
            <a:r>
              <a:rPr lang="en-US"/>
              <a:t>- It's also important that he knows how to inspire others through vision and values (meaning that they are Passionate about their cause)</a:t>
            </a:r>
          </a:p>
          <a:p>
            <a:r>
              <a:rPr lang="en-US"/>
              <a:t/>
            </a:r>
          </a:p>
          <a:p>
            <a:r>
              <a:rPr lang="en-US"/>
              <a:t>- Also, being accountable and reliable is an essential quality of a leader. That means HAVING INTEGRITY and it also means being HONEST.</a:t>
            </a:r>
          </a:p>
          <a:p>
            <a:r>
              <a:rPr lang="en-US"/>
              <a:t/>
            </a:r>
          </a:p>
          <a:p>
            <a:r>
              <a:rPr lang="en-US"/>
              <a:t>- We also heard in the video about leading by example – you cannot be a true leader if you don't practice what you preach. People quickly spot empty words and don't really want to follow somebody that doesn't inspire them through action.</a:t>
            </a:r>
          </a:p>
          <a:p>
            <a:r>
              <a:rPr lang="en-US"/>
              <a:t/>
            </a:r>
          </a:p>
          <a:p>
            <a:r>
              <a:rPr lang="en-US"/>
              <a:t>- And the last one I included in the list is a very important one – leaders need to know how to practice active listening. That means not just listening but hearing what another person has to say. It entails being attentive, asking open-ended or probing questions, requesting clarification if needed, paraphrasing, summarizing and being attuned to feelings.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this brings us to another very important set of skills – and this is COMMUNICATION SKILLS! </a:t>
            </a:r>
          </a:p>
          <a:p>
            <a:r>
              <a:rPr lang="en-US"/>
              <a:t/>
            </a:r>
          </a:p>
          <a:p>
            <a:r>
              <a:rPr lang="en-US"/>
              <a:t>Communication is important, especially in youth initiatives, when working in groups. Having effective communication tools and skills can empower you to confidently take on different tasks and engage in a local community in a genuine and relatable way. </a:t>
            </a:r>
          </a:p>
          <a:p>
            <a:r>
              <a:rPr lang="en-US"/>
              <a:t/>
            </a:r>
          </a:p>
          <a:p>
            <a:r>
              <a:rPr lang="en-US"/>
              <a:t>- It's imporant that your verbal communication is clear &amp; confident </a:t>
            </a:r>
          </a:p>
          <a:p>
            <a:r>
              <a:rPr lang="en-US"/>
              <a:t/>
            </a:r>
          </a:p>
          <a:p>
            <a:r>
              <a:rPr lang="en-US"/>
              <a:t>- but not only verbal, a huge part of communication skills is also nonverbal communication skills. you have to be aware of your body language &amp; tone of voice, because your body can say a lot even when completely silent.</a:t>
            </a:r>
          </a:p>
          <a:p>
            <a:r>
              <a:rPr lang="en-US"/>
              <a:t/>
            </a:r>
          </a:p>
          <a:p>
            <a:r>
              <a:rPr lang="en-US"/>
              <a:t>- active listening, we already mentioned, but it is essential also for navigating difficult conversations with style and skill. </a:t>
            </a:r>
          </a:p>
          <a:p>
            <a:r>
              <a:rPr lang="en-US"/>
              <a:t/>
            </a:r>
          </a:p>
          <a:p>
            <a:r>
              <a:rPr lang="en-US"/>
              <a:t>- and maybe the most important thing to remember is - know your audience. if you know who you're speaking to, you can adjust the message and make sure it is received as intended.</a:t>
            </a:r>
          </a:p>
          <a:p>
            <a:r>
              <a:rPr lang="en-US"/>
              <a:t/>
            </a:r>
          </a:p>
          <a:p>
            <a:r>
              <a:rPr lang="en-US"/>
              <a:t>NOW, IF YOU THINK ABOUT YOUR YOUTH INITIATIVE, THE PROJECTS YOU'RE WORKING ON… HOW DO YOU THINK IS THE BEST WAY TO GET YOUR MESSAGE ACROSS?</a:t>
            </a:r>
          </a:p>
          <a:p>
            <a:r>
              <a:rPr lang="en-US"/>
              <a:t>THINK ABOUT - WHAT COMMUNICATION TOOLS CAN YOU USE? WHO'S YOUR AUDIENCE? </a:t>
            </a:r>
          </a:p>
          <a:p>
            <a:r>
              <a:rPr lang="en-US"/>
              <a:t>Young voices resonate with their peers – SO leverage social media, creative events, and the power of storytelling to mobilize and connect.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shake things up a bit with a quick activity. You can see here a picture of a common, everyday object. We all know what it is. Your job is to describe it as clear and concise as possible. </a:t>
            </a:r>
          </a:p>
          <a:p>
            <a:r>
              <a:rPr lang="en-US"/>
              <a:t/>
            </a:r>
          </a:p>
          <a:p>
            <a:r>
              <a:rPr lang="en-US"/>
              <a:t>Try to be short and to the point. Imagine you're talking to somebody and want them to know what you're talking about, but you cannot say the name of the object – also, there are a few banned words which you are not allowed to use.</a:t>
            </a:r>
          </a:p>
          <a:p>
            <a:r>
              <a:rPr lang="en-US"/>
              <a:t/>
            </a:r>
          </a:p>
          <a:p>
            <a:r>
              <a:rPr lang="en-US"/>
              <a:t>I'll give you a minute and when you come up with a good description, you can either tell us your description or you can write it in the chatbox. I'm looking forward to your creative solutions.</a:t>
            </a:r>
          </a:p>
          <a:p>
            <a:r>
              <a:rPr lang="en-US"/>
              <a:t/>
            </a:r>
          </a:p>
          <a:p>
            <a:r>
              <a:rPr lang="en-US"/>
              <a:t>A: Great examples / </a:t>
            </a:r>
          </a:p>
          <a:p>
            <a:r>
              <a:rPr lang="en-US"/>
              <a:t>B: yea, if you think about it, it's quite challenging to come up with a good and concise description of something if we can't rely on specific words. </a:t>
            </a:r>
          </a:p>
          <a:p>
            <a:r>
              <a:rPr lang="en-US"/>
              <a:t/>
            </a:r>
          </a:p>
          <a:p>
            <a:r>
              <a:rPr lang="en-US"/>
              <a:t>But this is what good communicators are skilled in – bringing the message across – short, clear and to the point.</a:t>
            </a:r>
          </a:p>
          <a:p>
            <a:r>
              <a:rPr lang="en-US"/>
              <a:t/>
            </a:r>
          </a:p>
          <a:p>
            <a:r>
              <a:rPr lang="en-US"/>
              <a:t>You can practice with other examples and build your vocabulary and communication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on to solving some problems! </a:t>
            </a:r>
          </a:p>
          <a:p>
            <a:r>
              <a:rPr lang="en-US"/>
              <a:t/>
            </a:r>
          </a:p>
          <a:p>
            <a:r>
              <a:rPr lang="en-US"/>
              <a:t>- For successful problem solving you need to first understand what the problem is – and define it as clearly as possible. </a:t>
            </a:r>
          </a:p>
          <a:p>
            <a:r>
              <a:rPr lang="en-US"/>
              <a:t/>
            </a:r>
          </a:p>
          <a:p>
            <a:r>
              <a:rPr lang="en-US"/>
              <a:t>- Then, brainstorming is always a good option – keep an open mind and collect as many ideas as you can. </a:t>
            </a:r>
          </a:p>
          <a:p>
            <a:r>
              <a:rPr lang="en-US"/>
              <a:t/>
            </a:r>
          </a:p>
          <a:p>
            <a:r>
              <a:rPr lang="en-US"/>
              <a:t>- Next step is to break down big issues into small steps. This way big problems become more manegable and less terrifying. Let's take a look at a short videoclip where Michele Wucker discusses this point.</a:t>
            </a:r>
          </a:p>
          <a:p>
            <a:r>
              <a:rPr lang="en-US"/>
              <a:t/>
            </a:r>
          </a:p>
          <a:p>
            <a:r>
              <a:rPr lang="en-US"/>
              <a:t>VIDEO</a:t>
            </a:r>
          </a:p>
          <a:p>
            <a:r>
              <a:rPr lang="en-US"/>
              <a:t>- So, here the topic was climate crisis, but we can apply the same principle to your youth initiatives. So, your goal is to successfully execute your idea - ask yourself, what is the first step in this process? And then, what comes next? and so on ... you get the idea.</a:t>
            </a:r>
          </a:p>
          <a:p>
            <a:r>
              <a:rPr lang="en-US"/>
              <a:t/>
            </a:r>
          </a:p>
          <a:p>
            <a:r>
              <a:rPr lang="en-US"/>
              <a:t>- But To really make a step towards the end solution, you have to think creatively and be resourceful in the process. Try thinking out of the box. If something doesn't work, don't stop there. Take it as a challenge to find a new solution that works better. </a:t>
            </a:r>
          </a:p>
          <a:p>
            <a:r>
              <a:rPr lang="en-US"/>
              <a:t/>
            </a:r>
          </a:p>
          <a:p>
            <a:r>
              <a:rPr lang="en-US"/>
              <a:t>- And the last thing – don't be afraid to ask for help. You work in a team. Collaborate with other members to find solutions. Ask your mentors. More people means more ideas and a greater chance to find a solution for the problem.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look at one more video, this one is about 5 minutes long, but it really explains one of the best techniques and approaches to the problem-solving process - and it does so very clearly.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try this in practice. Here we have a scenario – and a problem. Your challenge is to find a solution for this problem, by using your leadership, communication and problem-solving skills.</a:t>
            </a:r>
          </a:p>
          <a:p>
            <a:r>
              <a:rPr lang="en-US"/>
              <a:t/>
            </a:r>
          </a:p>
          <a:p>
            <a:r>
              <a:rPr lang="en-US"/>
              <a:t>So, imagine you're in a group, that is WORKING ON A YOUTH MENTAL HEALTH AWARENESS CAMPAIGN IN YOUR LOCAL COMMUNITY. YOU'VE PLANNED A SERIES OF EVENTS AND SOCIAL MEDIA POSTS TO ENGAGE PEERS AND RAISE AWARENESS.</a:t>
            </a:r>
          </a:p>
          <a:p>
            <a:r>
              <a:rPr lang="en-US"/>
              <a:t>BUT ….</a:t>
            </a:r>
          </a:p>
          <a:p>
            <a:r>
              <a:rPr lang="en-US"/>
              <a:t>After launching the campaign, your team notices that engagement is low, especially from the target group you wanted to reach — teens from rural areas and vocational schools. Your team feels disheartened and uncertain whether the project is making any real impact.</a:t>
            </a:r>
          </a:p>
          <a:p>
            <a:r>
              <a:rPr lang="en-US"/>
              <a:t/>
            </a:r>
          </a:p>
          <a:p>
            <a:r>
              <a:rPr lang="en-US"/>
              <a:t>How would you go about solving this problem? I'll give you a few minutes to think about it, to consider different strategies and then maybe somebody can share their solution.</a:t>
            </a:r>
          </a:p>
          <a:p>
            <a:r>
              <a:rPr lang="en-US"/>
              <a:t>- - -</a:t>
            </a:r>
          </a:p>
          <a:p>
            <a:r>
              <a:rPr lang="en-US"/>
              <a:t>Ok, so I think we all had enough time to think about the possible solutions. Don't be shy, either type it in the chat or you can speak up. </a:t>
            </a:r>
          </a:p>
          <a:p>
            <a:r>
              <a:rPr lang="en-US"/>
              <a:t/>
            </a:r>
          </a:p>
          <a:p>
            <a:r>
              <a:rPr lang="en-US"/>
              <a:t>A: If nobody wants to share, maybe we can move forward, hopefully you all thought of something so revolutionary that you decided you want to keep it to yourself </a:t>
            </a:r>
          </a:p>
          <a:p>
            <a:r>
              <a:rPr lang="en-US"/>
              <a:t>/</a:t>
            </a:r>
          </a:p>
          <a:p>
            <a:r>
              <a:rPr lang="en-US"/>
              <a:t>B: Yes, these are great solutions! Thank you for contributing.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30.png" Type="http://schemas.openxmlformats.org/officeDocument/2006/relationships/image"/><Relationship Id="rId14" Target="../media/image31.svg" Type="http://schemas.openxmlformats.org/officeDocument/2006/relationships/image"/><Relationship Id="rId15" Target="../media/image32.png" Type="http://schemas.openxmlformats.org/officeDocument/2006/relationships/image"/><Relationship Id="rId16" Target="../media/image33.svg" Type="http://schemas.openxmlformats.org/officeDocument/2006/relationships/image"/><Relationship Id="rId17" Target="../media/image34.png" Type="http://schemas.openxmlformats.org/officeDocument/2006/relationships/image"/><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35.png" Type="http://schemas.openxmlformats.org/officeDocument/2006/relationships/image"/><Relationship Id="rId14" Target="../media/image36.png" Type="http://schemas.openxmlformats.org/officeDocument/2006/relationships/image"/><Relationship Id="rId15" Target="../media/image37.png" Type="http://schemas.openxmlformats.org/officeDocument/2006/relationships/image"/><Relationship Id="rId16" Target="../media/image38.svg" Type="http://schemas.openxmlformats.org/officeDocument/2006/relationships/image"/><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7.jpeg" Type="http://schemas.openxmlformats.org/officeDocument/2006/relationships/image"/><Relationship Id="rId14" Target="https://www.youtube.com/watch?v=bpcusZxgTw4" TargetMode="External" Type="http://schemas.openxmlformats.org/officeDocument/2006/relationships/video"/><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8.png" Type="http://schemas.openxmlformats.org/officeDocument/2006/relationships/image"/><Relationship Id="rId14" Target="../media/image19.svg" Type="http://schemas.openxmlformats.org/officeDocument/2006/relationships/image"/><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15" Target="../media/image26.png" Type="http://schemas.openxmlformats.org/officeDocument/2006/relationships/image"/><Relationship Id="rId16" Target="../media/image27.svg" Type="http://schemas.openxmlformats.org/officeDocument/2006/relationships/image"/><Relationship Id="rId17" Target="../media/image17.jpeg" Type="http://schemas.openxmlformats.org/officeDocument/2006/relationships/image"/><Relationship Id="rId18" Target="https://youtu.be/duTVqtxNQ-A" TargetMode="External" Type="http://schemas.openxmlformats.org/officeDocument/2006/relationships/video"/><Relationship Id="rId19" Target="../media/image28.png" Type="http://schemas.openxmlformats.org/officeDocument/2006/relationships/image"/><Relationship Id="rId2" Target="../notesSlides/notesSlide7.xml" Type="http://schemas.openxmlformats.org/officeDocument/2006/relationships/notesSlide"/><Relationship Id="rId20" Target="../media/image29.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15" Target="../media/image26.png" Type="http://schemas.openxmlformats.org/officeDocument/2006/relationships/image"/><Relationship Id="rId16" Target="../media/image27.svg" Type="http://schemas.openxmlformats.org/officeDocument/2006/relationships/image"/><Relationship Id="rId17" Target="../media/image17.jpeg" Type="http://schemas.openxmlformats.org/officeDocument/2006/relationships/image"/><Relationship Id="rId18" Target="https://www.youtube.com/watch?v=QOjTJAFyNrU" TargetMode="External" Type="http://schemas.openxmlformats.org/officeDocument/2006/relationships/video"/><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2"/>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3"/>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4"/>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5"/>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6"/>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7"/>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8"/>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8"/>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1"/>
            <a:stretch>
              <a:fillRect l="-5319" t="0" r="0" b="0"/>
            </a:stretch>
          </a:blipFill>
        </p:spPr>
      </p:sp>
      <p:sp>
        <p:nvSpPr>
          <p:cNvPr name="Freeform 12" id="12"/>
          <p:cNvSpPr/>
          <p:nvPr/>
        </p:nvSpPr>
        <p:spPr>
          <a:xfrm flipH="false" flipV="false" rot="0">
            <a:off x="12167901" y="247839"/>
            <a:ext cx="4269572" cy="4114800"/>
          </a:xfrm>
          <a:custGeom>
            <a:avLst/>
            <a:gdLst/>
            <a:ahLst/>
            <a:cxnLst/>
            <a:rect r="r" b="b" t="t" l="l"/>
            <a:pathLst>
              <a:path h="4114800" w="4269572">
                <a:moveTo>
                  <a:pt x="0" y="0"/>
                </a:moveTo>
                <a:lnTo>
                  <a:pt x="4269572" y="0"/>
                </a:lnTo>
                <a:lnTo>
                  <a:pt x="426957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283157" y="418312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4" id="14"/>
          <p:cNvSpPr txBox="true"/>
          <p:nvPr/>
        </p:nvSpPr>
        <p:spPr>
          <a:xfrm rot="0">
            <a:off x="1318631" y="8409531"/>
            <a:ext cx="14891529" cy="353060"/>
          </a:xfrm>
          <a:prstGeom prst="rect">
            <a:avLst/>
          </a:prstGeom>
        </p:spPr>
        <p:txBody>
          <a:bodyPr anchor="t" rtlCol="false" tIns="0" lIns="0" bIns="0" rIns="0">
            <a:spAutoFit/>
          </a:bodyPr>
          <a:lstStyle/>
          <a:p>
            <a:pPr algn="r">
              <a:lnSpc>
                <a:spcPts val="2800"/>
              </a:lnSpc>
            </a:pPr>
            <a:r>
              <a:rPr lang="en-US" b="true" sz="1400" spc="-70">
                <a:solidFill>
                  <a:srgbClr val="000000"/>
                </a:solidFill>
                <a:latin typeface="Cleanvertising Heavy"/>
                <a:ea typeface="Cleanvertising Heavy"/>
                <a:cs typeface="Cleanvertising Heavy"/>
                <a:sym typeface="Cleanvertising Heavy"/>
              </a:rPr>
              <a:t>FACILITATED BY: ANA MLADENOVIĆ, CELJE YOUTH CENTRE</a:t>
            </a:r>
          </a:p>
        </p:txBody>
      </p:sp>
      <p:sp>
        <p:nvSpPr>
          <p:cNvPr name="TextBox 15" id="15"/>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6" id="16"/>
          <p:cNvSpPr txBox="true"/>
          <p:nvPr/>
        </p:nvSpPr>
        <p:spPr>
          <a:xfrm rot="0">
            <a:off x="5276306" y="5734433"/>
            <a:ext cx="7943404"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GOAT Bootcamp session - 7. 5. 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747907" y="3291248"/>
            <a:ext cx="2056149" cy="1405892"/>
          </a:xfrm>
          <a:custGeom>
            <a:avLst/>
            <a:gdLst/>
            <a:ahLst/>
            <a:cxnLst/>
            <a:rect r="r" b="b" t="t" l="l"/>
            <a:pathLst>
              <a:path h="1405892" w="2056149">
                <a:moveTo>
                  <a:pt x="0" y="0"/>
                </a:moveTo>
                <a:lnTo>
                  <a:pt x="2056150" y="0"/>
                </a:lnTo>
                <a:lnTo>
                  <a:pt x="2056150" y="1405892"/>
                </a:lnTo>
                <a:lnTo>
                  <a:pt x="0" y="140589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0">
            <a:off x="11634764" y="5182145"/>
            <a:ext cx="1783178" cy="1687333"/>
          </a:xfrm>
          <a:custGeom>
            <a:avLst/>
            <a:gdLst/>
            <a:ahLst/>
            <a:cxnLst/>
            <a:rect r="r" b="b" t="t" l="l"/>
            <a:pathLst>
              <a:path h="1687333" w="1783178">
                <a:moveTo>
                  <a:pt x="0" y="0"/>
                </a:moveTo>
                <a:lnTo>
                  <a:pt x="1783178" y="0"/>
                </a:lnTo>
                <a:lnTo>
                  <a:pt x="1783178" y="1687333"/>
                </a:lnTo>
                <a:lnTo>
                  <a:pt x="0" y="168733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0">
            <a:off x="5889575" y="7379630"/>
            <a:ext cx="1570962" cy="1140911"/>
          </a:xfrm>
          <a:custGeom>
            <a:avLst/>
            <a:gdLst/>
            <a:ahLst/>
            <a:cxnLst/>
            <a:rect r="r" b="b" t="t" l="l"/>
            <a:pathLst>
              <a:path h="1140911" w="1570962">
                <a:moveTo>
                  <a:pt x="0" y="0"/>
                </a:moveTo>
                <a:lnTo>
                  <a:pt x="1570963" y="0"/>
                </a:lnTo>
                <a:lnTo>
                  <a:pt x="1570963" y="1140911"/>
                </a:lnTo>
                <a:lnTo>
                  <a:pt x="0" y="1140911"/>
                </a:lnTo>
                <a:lnTo>
                  <a:pt x="0" y="0"/>
                </a:lnTo>
                <a:close/>
              </a:path>
            </a:pathLst>
          </a:custGeom>
          <a:blipFill>
            <a:blip r:embed="rId17"/>
            <a:stretch>
              <a:fillRect l="0" t="0" r="0" b="0"/>
            </a:stretch>
          </a:blipFill>
        </p:spPr>
      </p:sp>
      <p:sp>
        <p:nvSpPr>
          <p:cNvPr name="TextBox 15" id="15"/>
          <p:cNvSpPr txBox="true"/>
          <p:nvPr/>
        </p:nvSpPr>
        <p:spPr>
          <a:xfrm rot="0">
            <a:off x="847664" y="3755051"/>
            <a:ext cx="14891529" cy="5313046"/>
          </a:xfrm>
          <a:prstGeom prst="rect">
            <a:avLst/>
          </a:prstGeom>
        </p:spPr>
        <p:txBody>
          <a:bodyPr anchor="t" rtlCol="false" tIns="0" lIns="0" bIns="0" rIns="0">
            <a:spAutoFit/>
          </a:bodyPr>
          <a:lstStyle/>
          <a:p>
            <a:pPr algn="ctr">
              <a:lnSpc>
                <a:spcPts val="3599"/>
              </a:lnSpc>
            </a:pPr>
            <a:r>
              <a:rPr lang="en-US" b="true" sz="1799" spc="-89">
                <a:solidFill>
                  <a:srgbClr val="EB1A35"/>
                </a:solidFill>
                <a:latin typeface="Canva Sans Bold"/>
                <a:ea typeface="Canva Sans Bold"/>
                <a:cs typeface="Canva Sans Bold"/>
                <a:sym typeface="Canva Sans Bold"/>
              </a:rPr>
              <a:t>SCENARIO</a:t>
            </a:r>
          </a:p>
          <a:p>
            <a:pPr algn="just">
              <a:lnSpc>
                <a:spcPts val="3599"/>
              </a:lnSpc>
            </a:pPr>
            <a:r>
              <a:rPr lang="en-US" b="true" sz="1799" spc="-89">
                <a:solidFill>
                  <a:srgbClr val="000000"/>
                </a:solidFill>
                <a:latin typeface="Canva Sans Bold"/>
                <a:ea typeface="Canva Sans Bold"/>
                <a:cs typeface="Canva Sans Bold"/>
                <a:sym typeface="Canva Sans Bold"/>
              </a:rPr>
              <a:t>A GROUP OF YOUNG PEOPLE IS WORKING ON A YOUTH MENTAL HEALTH AWARENESS CAMPAIGN IN THEIR LOCAL COMMUNITY. THEY'VE PLANNED A SERIES OF EVENTS AND SOCIAL MEDIA POSTS TO ENGAGE PEERS AND RAISE AWARENESS.</a:t>
            </a:r>
          </a:p>
          <a:p>
            <a:pPr algn="just">
              <a:lnSpc>
                <a:spcPts val="3599"/>
              </a:lnSpc>
            </a:pPr>
          </a:p>
          <a:p>
            <a:pPr algn="ctr">
              <a:lnSpc>
                <a:spcPts val="3599"/>
              </a:lnSpc>
            </a:pPr>
            <a:r>
              <a:rPr lang="en-US" b="true" sz="1799" spc="-89">
                <a:solidFill>
                  <a:srgbClr val="EB1A35"/>
                </a:solidFill>
                <a:latin typeface="Canva Sans Bold"/>
                <a:ea typeface="Canva Sans Bold"/>
                <a:cs typeface="Canva Sans Bold"/>
                <a:sym typeface="Canva Sans Bold"/>
              </a:rPr>
              <a:t>PROBLEM</a:t>
            </a:r>
          </a:p>
          <a:p>
            <a:pPr algn="just">
              <a:lnSpc>
                <a:spcPts val="3599"/>
              </a:lnSpc>
            </a:pPr>
            <a:r>
              <a:rPr lang="en-US" b="true" sz="1799" spc="-89">
                <a:solidFill>
                  <a:srgbClr val="000000"/>
                </a:solidFill>
                <a:latin typeface="Canva Sans Bold"/>
                <a:ea typeface="Canva Sans Bold"/>
                <a:cs typeface="Canva Sans Bold"/>
                <a:sym typeface="Canva Sans Bold"/>
              </a:rPr>
              <a:t>AFTER LAUNCHING THE CAMPAIGN, THE TEAM NOTICES THAT ENGAGEMENT IS LOW, ESPECIALLY FROM THE TARGET GROUP THEY WANTED TO REACH — TEENS FROM RURAL AREAS AND VOCATIONAL SCHOOLS.  MEMBERS FEEL DISHEARTENED AND UNCERTAIN WHETHER THE PROJECT IS MAKING ANY REAL IMPACT.</a:t>
            </a:r>
          </a:p>
          <a:p>
            <a:pPr algn="just">
              <a:lnSpc>
                <a:spcPts val="3599"/>
              </a:lnSpc>
            </a:pPr>
          </a:p>
          <a:p>
            <a:pPr algn="ctr">
              <a:lnSpc>
                <a:spcPts val="3599"/>
              </a:lnSpc>
            </a:pPr>
            <a:r>
              <a:rPr lang="en-US" b="true" sz="1799" spc="-89">
                <a:solidFill>
                  <a:srgbClr val="EB1A35"/>
                </a:solidFill>
                <a:latin typeface="Canva Sans Bold"/>
                <a:ea typeface="Canva Sans Bold"/>
                <a:cs typeface="Canva Sans Bold"/>
                <a:sym typeface="Canva Sans Bold"/>
              </a:rPr>
              <a:t>CHALLENGE</a:t>
            </a:r>
          </a:p>
          <a:p>
            <a:pPr algn="just">
              <a:lnSpc>
                <a:spcPts val="3599"/>
              </a:lnSpc>
            </a:pPr>
            <a:r>
              <a:rPr lang="en-US" b="true" sz="1799" spc="-89">
                <a:solidFill>
                  <a:srgbClr val="000000"/>
                </a:solidFill>
                <a:latin typeface="Canva Sans Bold"/>
                <a:ea typeface="Canva Sans Bold"/>
                <a:cs typeface="Canva Sans Bold"/>
                <a:sym typeface="Canva Sans Bold"/>
              </a:rPr>
              <a:t>HOW WOULD YOU, AS PART OF THIS INITIATIVE, USE LEADERSHIP, COMMUNICATION, AND PROBLEM-SOLVING SKILLS TO ADDRESS THIS SITUATION?</a:t>
            </a:r>
          </a:p>
        </p:txBody>
      </p:sp>
      <p:sp>
        <p:nvSpPr>
          <p:cNvPr name="TextBox 16" id="16"/>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7" id="17"/>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8" id="18"/>
          <p:cNvSpPr txBox="true"/>
          <p:nvPr/>
        </p:nvSpPr>
        <p:spPr>
          <a:xfrm rot="0">
            <a:off x="4217726" y="1965197"/>
            <a:ext cx="6127254"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PROBLEM-SOLVING</a:t>
            </a:r>
            <a:r>
              <a:rPr lang="en-US" b="true" sz="3600">
                <a:solidFill>
                  <a:srgbClr val="9CF183"/>
                </a:solidFill>
                <a:latin typeface="Canva Sans Bold"/>
                <a:ea typeface="Canva Sans Bold"/>
                <a:cs typeface="Canva Sans Bold"/>
                <a:sym typeface="Canva Sans Bold"/>
              </a:rPr>
              <a:t> </a:t>
            </a:r>
            <a:r>
              <a:rPr lang="en-US" b="true" sz="3600">
                <a:solidFill>
                  <a:srgbClr val="9CF183"/>
                </a:solidFill>
                <a:latin typeface="Canva Sans Bold"/>
                <a:ea typeface="Canva Sans Bold"/>
                <a:cs typeface="Canva Sans Bold"/>
                <a:sym typeface="Canva Sans Bold"/>
              </a:rPr>
              <a:t>SKILLS</a:t>
            </a:r>
          </a:p>
        </p:txBody>
      </p:sp>
      <p:sp>
        <p:nvSpPr>
          <p:cNvPr name="TextBox 19" id="19"/>
          <p:cNvSpPr txBox="true"/>
          <p:nvPr/>
        </p:nvSpPr>
        <p:spPr>
          <a:xfrm rot="0">
            <a:off x="5889575" y="2903516"/>
            <a:ext cx="6508849"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THINK IT, BREAK IT, SOLVE IT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5803857" y="2739974"/>
            <a:ext cx="6373293" cy="6373293"/>
          </a:xfrm>
          <a:custGeom>
            <a:avLst/>
            <a:gdLst/>
            <a:ahLst/>
            <a:cxnLst/>
            <a:rect r="r" b="b" t="t" l="l"/>
            <a:pathLst>
              <a:path h="6373293" w="6373293">
                <a:moveTo>
                  <a:pt x="0" y="0"/>
                </a:moveTo>
                <a:lnTo>
                  <a:pt x="6373293" y="0"/>
                </a:lnTo>
                <a:lnTo>
                  <a:pt x="6373293" y="6373293"/>
                </a:lnTo>
                <a:lnTo>
                  <a:pt x="0" y="6373293"/>
                </a:lnTo>
                <a:lnTo>
                  <a:pt x="0" y="0"/>
                </a:lnTo>
                <a:close/>
              </a:path>
            </a:pathLst>
          </a:custGeom>
          <a:blipFill>
            <a:blip r:embed="rId13"/>
            <a:stretch>
              <a:fillRect l="0" t="0" r="0" b="0"/>
            </a:stretch>
          </a:blipFill>
        </p:spPr>
      </p:sp>
      <p:sp>
        <p:nvSpPr>
          <p:cNvPr name="Freeform 13" id="13"/>
          <p:cNvSpPr/>
          <p:nvPr/>
        </p:nvSpPr>
        <p:spPr>
          <a:xfrm flipH="false" flipV="false" rot="0">
            <a:off x="15165570" y="8190907"/>
            <a:ext cx="381123" cy="381123"/>
          </a:xfrm>
          <a:custGeom>
            <a:avLst/>
            <a:gdLst/>
            <a:ahLst/>
            <a:cxnLst/>
            <a:rect r="r" b="b" t="t" l="l"/>
            <a:pathLst>
              <a:path h="381123" w="381123">
                <a:moveTo>
                  <a:pt x="0" y="0"/>
                </a:moveTo>
                <a:lnTo>
                  <a:pt x="381123" y="0"/>
                </a:lnTo>
                <a:lnTo>
                  <a:pt x="381123" y="381123"/>
                </a:lnTo>
                <a:lnTo>
                  <a:pt x="0" y="381123"/>
                </a:lnTo>
                <a:lnTo>
                  <a:pt x="0" y="0"/>
                </a:lnTo>
                <a:close/>
              </a:path>
            </a:pathLst>
          </a:custGeom>
          <a:blipFill>
            <a:blip r:embed="rId14"/>
            <a:stretch>
              <a:fillRect l="0" t="0" r="0" b="0"/>
            </a:stretch>
          </a:blipFill>
        </p:spPr>
      </p:sp>
      <p:sp>
        <p:nvSpPr>
          <p:cNvPr name="Freeform 14" id="14"/>
          <p:cNvSpPr/>
          <p:nvPr/>
        </p:nvSpPr>
        <p:spPr>
          <a:xfrm flipH="false" flipV="false" rot="0">
            <a:off x="14604272" y="7308060"/>
            <a:ext cx="561298" cy="514991"/>
          </a:xfrm>
          <a:custGeom>
            <a:avLst/>
            <a:gdLst/>
            <a:ahLst/>
            <a:cxnLst/>
            <a:rect r="r" b="b" t="t" l="l"/>
            <a:pathLst>
              <a:path h="514991" w="561298">
                <a:moveTo>
                  <a:pt x="0" y="0"/>
                </a:moveTo>
                <a:lnTo>
                  <a:pt x="561298" y="0"/>
                </a:lnTo>
                <a:lnTo>
                  <a:pt x="561298" y="514991"/>
                </a:lnTo>
                <a:lnTo>
                  <a:pt x="0" y="51499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5" id="15"/>
          <p:cNvSpPr txBox="true"/>
          <p:nvPr/>
        </p:nvSpPr>
        <p:spPr>
          <a:xfrm rot="0">
            <a:off x="5171324" y="8198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6" id="16"/>
          <p:cNvSpPr txBox="true"/>
          <p:nvPr/>
        </p:nvSpPr>
        <p:spPr>
          <a:xfrm rot="0">
            <a:off x="847664" y="4423280"/>
            <a:ext cx="14891529" cy="836296"/>
          </a:xfrm>
          <a:prstGeom prst="rect">
            <a:avLst/>
          </a:prstGeom>
        </p:spPr>
        <p:txBody>
          <a:bodyPr anchor="t" rtlCol="false" tIns="0" lIns="0" bIns="0" rIns="0">
            <a:spAutoFit/>
          </a:bodyPr>
          <a:lstStyle/>
          <a:p>
            <a:pPr algn="just">
              <a:lnSpc>
                <a:spcPts val="3599"/>
              </a:lnSpc>
            </a:pPr>
            <a:r>
              <a:rPr lang="en-US" b="true" sz="1799" spc="-89">
                <a:solidFill>
                  <a:srgbClr val="000000"/>
                </a:solidFill>
                <a:latin typeface="Canva Sans Bold"/>
                <a:ea typeface="Canva Sans Bold"/>
                <a:cs typeface="Canva Sans Bold"/>
                <a:sym typeface="Canva Sans Bold"/>
              </a:rPr>
              <a:t>Q &amp; A - YOUTH INITIATIVES / OUR PROJECTS</a:t>
            </a:r>
          </a:p>
          <a:p>
            <a:pPr algn="just">
              <a:lnSpc>
                <a:spcPts val="3599"/>
              </a:lnSpc>
            </a:pPr>
          </a:p>
        </p:txBody>
      </p:sp>
      <p:sp>
        <p:nvSpPr>
          <p:cNvPr name="TextBox 17" id="17"/>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8" id="18"/>
          <p:cNvSpPr txBox="true"/>
          <p:nvPr/>
        </p:nvSpPr>
        <p:spPr>
          <a:xfrm rot="0">
            <a:off x="3712008" y="1867838"/>
            <a:ext cx="7138690"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Q&amp;A and MENTORING SUPPORT</a:t>
            </a:r>
          </a:p>
        </p:txBody>
      </p:sp>
      <p:sp>
        <p:nvSpPr>
          <p:cNvPr name="TextBox 19" id="19"/>
          <p:cNvSpPr txBox="true"/>
          <p:nvPr/>
        </p:nvSpPr>
        <p:spPr>
          <a:xfrm rot="0">
            <a:off x="1520726" y="3473923"/>
            <a:ext cx="2625626"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LET’S TALK!</a:t>
            </a:r>
          </a:p>
        </p:txBody>
      </p:sp>
      <p:sp>
        <p:nvSpPr>
          <p:cNvPr name="TextBox 20" id="20"/>
          <p:cNvSpPr txBox="true"/>
          <p:nvPr/>
        </p:nvSpPr>
        <p:spPr>
          <a:xfrm rot="0">
            <a:off x="12048877" y="7517931"/>
            <a:ext cx="4177636" cy="1054099"/>
          </a:xfrm>
          <a:prstGeom prst="rect">
            <a:avLst/>
          </a:prstGeom>
        </p:spPr>
        <p:txBody>
          <a:bodyPr anchor="t" rtlCol="false" tIns="0" lIns="0" bIns="0" rIns="0">
            <a:spAutoFit/>
          </a:bodyPr>
          <a:lstStyle/>
          <a:p>
            <a:pPr algn="l">
              <a:lnSpc>
                <a:spcPts val="2800"/>
              </a:lnSpc>
            </a:pPr>
            <a:r>
              <a:rPr lang="en-US" sz="2000" b="true">
                <a:solidFill>
                  <a:srgbClr val="000000"/>
                </a:solidFill>
                <a:latin typeface="Canva Sans Bold"/>
                <a:ea typeface="Canva Sans Bold"/>
                <a:cs typeface="Canva Sans Bold"/>
                <a:sym typeface="Canva Sans Bold"/>
              </a:rPr>
              <a:t>0 (center) = no skills</a:t>
            </a:r>
          </a:p>
          <a:p>
            <a:pPr algn="ctr">
              <a:lnSpc>
                <a:spcPts val="2800"/>
              </a:lnSpc>
            </a:pPr>
          </a:p>
          <a:p>
            <a:pPr algn="just">
              <a:lnSpc>
                <a:spcPts val="2800"/>
              </a:lnSpc>
              <a:spcBef>
                <a:spcPct val="0"/>
              </a:spcBef>
            </a:pPr>
            <a:r>
              <a:rPr lang="en-US" b="true" sz="2000">
                <a:solidFill>
                  <a:srgbClr val="000000"/>
                </a:solidFill>
                <a:latin typeface="Canva Sans Bold"/>
                <a:ea typeface="Canva Sans Bold"/>
                <a:cs typeface="Canva Sans Bold"/>
                <a:sym typeface="Canva Sans Bold"/>
              </a:rPr>
              <a:t>10 (outer edge) = master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9894515" y="3827378"/>
            <a:ext cx="5744921" cy="4114800"/>
          </a:xfrm>
          <a:custGeom>
            <a:avLst/>
            <a:gdLst/>
            <a:ahLst/>
            <a:cxnLst/>
            <a:rect r="r" b="b" t="t" l="l"/>
            <a:pathLst>
              <a:path h="4114800" w="5744921">
                <a:moveTo>
                  <a:pt x="0" y="0"/>
                </a:moveTo>
                <a:lnTo>
                  <a:pt x="5744921" y="0"/>
                </a:lnTo>
                <a:lnTo>
                  <a:pt x="5744921"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4" id="14"/>
          <p:cNvSpPr txBox="true"/>
          <p:nvPr/>
        </p:nvSpPr>
        <p:spPr>
          <a:xfrm rot="0">
            <a:off x="847664" y="4423280"/>
            <a:ext cx="14891529" cy="3895090"/>
          </a:xfrm>
          <a:prstGeom prst="rect">
            <a:avLst/>
          </a:prstGeom>
        </p:spPr>
        <p:txBody>
          <a:bodyPr anchor="t" rtlCol="false" tIns="0" lIns="0" bIns="0" rIns="0">
            <a:spAutoFit/>
          </a:bodyPr>
          <a:lstStyle/>
          <a:p>
            <a:pPr algn="just">
              <a:lnSpc>
                <a:spcPts val="3599"/>
              </a:lnSpc>
            </a:pP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TO</a:t>
            </a:r>
            <a:r>
              <a:rPr lang="en-US" b="true" sz="1799" spc="-89">
                <a:solidFill>
                  <a:srgbClr val="000000"/>
                </a:solidFill>
                <a:latin typeface="Canva Sans Bold"/>
                <a:ea typeface="Canva Sans Bold"/>
                <a:cs typeface="Canva Sans Bold"/>
                <a:sym typeface="Canva Sans Bold"/>
              </a:rPr>
              <a:t> OFFER MENTORING SUPPORT TO YOUNG PEOPLE WORKING ON THEIR PROJECTS; </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TO </a:t>
            </a:r>
            <a:r>
              <a:rPr lang="en-US" b="true" sz="1799" spc="-89">
                <a:solidFill>
                  <a:srgbClr val="000000"/>
                </a:solidFill>
                <a:latin typeface="Canva Sans Bold"/>
                <a:ea typeface="Canva Sans Bold"/>
                <a:cs typeface="Canva Sans Bold"/>
                <a:sym typeface="Canva Sans Bold"/>
              </a:rPr>
              <a:t>FOCUS ON SKILL-BUILDING IN THREE KEY AREAS: </a:t>
            </a:r>
          </a:p>
          <a:p>
            <a:pPr algn="just" marL="777237" indent="-259079" lvl="2">
              <a:lnSpc>
                <a:spcPts val="3599"/>
              </a:lnSpc>
              <a:buFont typeface="Arial"/>
              <a:buChar char="⚬"/>
            </a:pPr>
            <a:r>
              <a:rPr lang="en-US" b="true" sz="1799" spc="-89">
                <a:solidFill>
                  <a:srgbClr val="000000"/>
                </a:solidFill>
                <a:latin typeface="Canva Sans Bold"/>
                <a:ea typeface="Canva Sans Bold"/>
                <a:cs typeface="Canva Sans Bold"/>
                <a:sym typeface="Canva Sans Bold"/>
              </a:rPr>
              <a:t> </a:t>
            </a:r>
            <a:r>
              <a:rPr lang="en-US" b="true" sz="1799" spc="-89">
                <a:solidFill>
                  <a:srgbClr val="000000"/>
                </a:solidFill>
                <a:latin typeface="Canva Sans Bold"/>
                <a:ea typeface="Canva Sans Bold"/>
                <a:cs typeface="Canva Sans Bold"/>
                <a:sym typeface="Canva Sans Bold"/>
              </a:rPr>
              <a:t>LEADERSHIP, </a:t>
            </a:r>
          </a:p>
          <a:p>
            <a:pPr algn="just" marL="777237" indent="-259079" lvl="2">
              <a:lnSpc>
                <a:spcPts val="3599"/>
              </a:lnSpc>
              <a:buFont typeface="Arial"/>
              <a:buChar char="⚬"/>
            </a:pPr>
            <a:r>
              <a:rPr lang="en-US" b="true" sz="1799" spc="-89">
                <a:solidFill>
                  <a:srgbClr val="000000"/>
                </a:solidFill>
                <a:latin typeface="Canva Sans Bold"/>
                <a:ea typeface="Canva Sans Bold"/>
                <a:cs typeface="Canva Sans Bold"/>
                <a:sym typeface="Canva Sans Bold"/>
              </a:rPr>
              <a:t>COMMUNICATION AND </a:t>
            </a:r>
          </a:p>
          <a:p>
            <a:pPr algn="just" marL="777237" indent="-259079" lvl="2">
              <a:lnSpc>
                <a:spcPts val="3599"/>
              </a:lnSpc>
              <a:buFont typeface="Arial"/>
              <a:buChar char="⚬"/>
            </a:pPr>
            <a:r>
              <a:rPr lang="en-US" b="true" sz="1799" spc="-89">
                <a:solidFill>
                  <a:srgbClr val="000000"/>
                </a:solidFill>
                <a:latin typeface="Canva Sans Bold"/>
                <a:ea typeface="Canva Sans Bold"/>
                <a:cs typeface="Canva Sans Bold"/>
                <a:sym typeface="Canva Sans Bold"/>
              </a:rPr>
              <a:t>PROBLEM-SOLVING. </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TO </a:t>
            </a:r>
            <a:r>
              <a:rPr lang="en-US" b="true" sz="1799" spc="-89">
                <a:solidFill>
                  <a:srgbClr val="000000"/>
                </a:solidFill>
                <a:latin typeface="Canva Sans Bold"/>
                <a:ea typeface="Canva Sans Bold"/>
                <a:cs typeface="Canva Sans Bold"/>
                <a:sym typeface="Canva Sans Bold"/>
              </a:rPr>
              <a:t>PROVIDE MENTORING GUIDANCE;</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TO </a:t>
            </a:r>
            <a:r>
              <a:rPr lang="en-US" b="true" sz="1799" spc="-89">
                <a:solidFill>
                  <a:srgbClr val="000000"/>
                </a:solidFill>
                <a:latin typeface="Canva Sans Bold"/>
                <a:ea typeface="Canva Sans Bold"/>
                <a:cs typeface="Canva Sans Bold"/>
                <a:sym typeface="Canva Sans Bold"/>
              </a:rPr>
              <a:t>ANSWER QUESTIONS AND ADDRESS ANY DILEMMAS.</a:t>
            </a:r>
          </a:p>
          <a:p>
            <a:pPr algn="just">
              <a:lnSpc>
                <a:spcPts val="2800"/>
              </a:lnSpc>
            </a:pPr>
          </a:p>
        </p:txBody>
      </p:sp>
      <p:sp>
        <p:nvSpPr>
          <p:cNvPr name="TextBox 15" id="15"/>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6" id="16"/>
          <p:cNvSpPr txBox="true"/>
          <p:nvPr/>
        </p:nvSpPr>
        <p:spPr>
          <a:xfrm rot="0">
            <a:off x="6102113" y="1974722"/>
            <a:ext cx="2358479" cy="514350"/>
          </a:xfrm>
          <a:prstGeom prst="rect">
            <a:avLst/>
          </a:prstGeom>
        </p:spPr>
        <p:txBody>
          <a:bodyPr anchor="t" rtlCol="false" tIns="0" lIns="0" bIns="0" rIns="0">
            <a:spAutoFit/>
          </a:bodyPr>
          <a:lstStyle/>
          <a:p>
            <a:pPr algn="ctr" marL="0" indent="0" lvl="0">
              <a:lnSpc>
                <a:spcPts val="4200"/>
              </a:lnSpc>
              <a:spcBef>
                <a:spcPct val="0"/>
              </a:spcBef>
            </a:pPr>
            <a:r>
              <a:rPr lang="en-US" b="true" sz="3000">
                <a:solidFill>
                  <a:srgbClr val="9CF183"/>
                </a:solidFill>
                <a:latin typeface="Canva Sans Bold"/>
                <a:ea typeface="Canva Sans Bold"/>
                <a:cs typeface="Canva Sans Bold"/>
                <a:sym typeface="Canva Sans Bold"/>
              </a:rPr>
              <a:t>OBJECTIVES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2833539" y="4925802"/>
            <a:ext cx="4343839" cy="4114800"/>
          </a:xfrm>
          <a:custGeom>
            <a:avLst/>
            <a:gdLst/>
            <a:ahLst/>
            <a:cxnLst/>
            <a:rect r="r" b="b" t="t" l="l"/>
            <a:pathLst>
              <a:path h="4114800" w="4343839">
                <a:moveTo>
                  <a:pt x="0" y="0"/>
                </a:moveTo>
                <a:lnTo>
                  <a:pt x="4343838" y="0"/>
                </a:lnTo>
                <a:lnTo>
                  <a:pt x="4343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4" id="14"/>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5" id="15"/>
          <p:cNvSpPr txBox="true"/>
          <p:nvPr/>
        </p:nvSpPr>
        <p:spPr>
          <a:xfrm rot="0">
            <a:off x="3506340" y="3684480"/>
            <a:ext cx="11386670" cy="984147"/>
          </a:xfrm>
          <a:prstGeom prst="rect">
            <a:avLst/>
          </a:prstGeom>
        </p:spPr>
        <p:txBody>
          <a:bodyPr anchor="t" rtlCol="false" tIns="0" lIns="0" bIns="0" rIns="0">
            <a:spAutoFit/>
          </a:bodyPr>
          <a:lstStyle/>
          <a:p>
            <a:pPr algn="ctr" marL="0" indent="0" lvl="0">
              <a:lnSpc>
                <a:spcPts val="8018"/>
              </a:lnSpc>
              <a:spcBef>
                <a:spcPct val="0"/>
              </a:spcBef>
            </a:pPr>
            <a:r>
              <a:rPr lang="en-US" b="true" sz="5727">
                <a:solidFill>
                  <a:srgbClr val="9CF183"/>
                </a:solidFill>
                <a:latin typeface="Canva Sans Bold"/>
                <a:ea typeface="Canva Sans Bold"/>
                <a:cs typeface="Canva Sans Bold"/>
                <a:sym typeface="Canva Sans Bold"/>
              </a:rPr>
              <a:t>WHAT MAKES A GOOD LEADER?</a:t>
            </a:r>
          </a:p>
        </p:txBody>
      </p:sp>
      <p:sp>
        <p:nvSpPr>
          <p:cNvPr name="TextBox 16" id="16"/>
          <p:cNvSpPr txBox="true"/>
          <p:nvPr/>
        </p:nvSpPr>
        <p:spPr>
          <a:xfrm rot="0">
            <a:off x="5014105" y="1965197"/>
            <a:ext cx="4534495"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LEADERSHIP SKILLS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TextBox 11" id="11"/>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Freeform 12" id="12"/>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TextBox 13" id="13"/>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4" id="14"/>
          <p:cNvSpPr txBox="true"/>
          <p:nvPr/>
        </p:nvSpPr>
        <p:spPr>
          <a:xfrm rot="0">
            <a:off x="5014105" y="1965197"/>
            <a:ext cx="4534495"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LEADERSHIP SKILLS</a:t>
            </a:r>
          </a:p>
        </p:txBody>
      </p:sp>
      <p:pic>
        <p:nvPicPr>
          <p:cNvPr name="Picture 15" id="15"/>
          <p:cNvPicPr>
            <a:picLocks noChangeAspect="true"/>
          </p:cNvPicPr>
          <p:nvPr>
            <a:videoFile r:link="rId14"/>
          </p:nvPr>
        </p:nvPicPr>
        <p:blipFill>
          <a:blip r:embed="rId13"/>
          <a:stretch>
            <a:fillRect/>
          </a:stretch>
        </p:blipFill>
        <p:spPr>
          <a:xfrm rot="0">
            <a:off x="3154086" y="2759582"/>
            <a:ext cx="10981372" cy="6172200"/>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9743128" y="4323937"/>
            <a:ext cx="5996066" cy="4114800"/>
          </a:xfrm>
          <a:custGeom>
            <a:avLst/>
            <a:gdLst/>
            <a:ahLst/>
            <a:cxnLst/>
            <a:rect r="r" b="b" t="t" l="l"/>
            <a:pathLst>
              <a:path h="4114800" w="5996066">
                <a:moveTo>
                  <a:pt x="0" y="0"/>
                </a:moveTo>
                <a:lnTo>
                  <a:pt x="5996065" y="0"/>
                </a:lnTo>
                <a:lnTo>
                  <a:pt x="5996065"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4" id="14"/>
          <p:cNvSpPr txBox="true"/>
          <p:nvPr/>
        </p:nvSpPr>
        <p:spPr>
          <a:xfrm rot="0">
            <a:off x="847664" y="4423280"/>
            <a:ext cx="14891529" cy="2626996"/>
          </a:xfrm>
          <a:prstGeom prst="rect">
            <a:avLst/>
          </a:prstGeom>
        </p:spPr>
        <p:txBody>
          <a:bodyPr anchor="t" rtlCol="false" tIns="0" lIns="0" bIns="0" rIns="0">
            <a:spAutoFit/>
          </a:bodyPr>
          <a:lstStyle/>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TAKING INITIATIVE</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INSPIRING OTHERS THROUGH VISION AND VALUES (PASSIONATE ABOUT THEIR CAUSE)</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BEING ACCOUNTABLE AND RELIABLE (HAVING INTEGRITY)</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BEING HONEST</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LEADING BY EXAMPLE</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PRACTICING ACTIVE LISTENING</a:t>
            </a:r>
          </a:p>
        </p:txBody>
      </p:sp>
      <p:sp>
        <p:nvSpPr>
          <p:cNvPr name="TextBox 15" id="15"/>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6" id="16"/>
          <p:cNvSpPr txBox="true"/>
          <p:nvPr/>
        </p:nvSpPr>
        <p:spPr>
          <a:xfrm rot="0">
            <a:off x="5014105" y="1965197"/>
            <a:ext cx="4534495"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LEADERSHIP SKILLS</a:t>
            </a:r>
          </a:p>
        </p:txBody>
      </p:sp>
      <p:sp>
        <p:nvSpPr>
          <p:cNvPr name="TextBox 17" id="17"/>
          <p:cNvSpPr txBox="true"/>
          <p:nvPr/>
        </p:nvSpPr>
        <p:spPr>
          <a:xfrm rot="0">
            <a:off x="5277298" y="3100924"/>
            <a:ext cx="7156996"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WHAT</a:t>
            </a:r>
            <a:r>
              <a:rPr lang="en-US" b="true" sz="3600">
                <a:solidFill>
                  <a:srgbClr val="9CF183"/>
                </a:solidFill>
                <a:latin typeface="Canva Sans Bold"/>
                <a:ea typeface="Canva Sans Bold"/>
                <a:cs typeface="Canva Sans Bold"/>
                <a:sym typeface="Canva Sans Bold"/>
              </a:rPr>
              <a:t> MAKES A GOOD LEADER?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9046048" y="4235837"/>
            <a:ext cx="5846963" cy="4114800"/>
          </a:xfrm>
          <a:custGeom>
            <a:avLst/>
            <a:gdLst/>
            <a:ahLst/>
            <a:cxnLst/>
            <a:rect r="r" b="b" t="t" l="l"/>
            <a:pathLst>
              <a:path h="4114800" w="5846963">
                <a:moveTo>
                  <a:pt x="0" y="0"/>
                </a:moveTo>
                <a:lnTo>
                  <a:pt x="5846962" y="0"/>
                </a:lnTo>
                <a:lnTo>
                  <a:pt x="584696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4" id="14"/>
          <p:cNvSpPr txBox="true"/>
          <p:nvPr/>
        </p:nvSpPr>
        <p:spPr>
          <a:xfrm rot="0">
            <a:off x="847664" y="4423280"/>
            <a:ext cx="14891529" cy="4417696"/>
          </a:xfrm>
          <a:prstGeom prst="rect">
            <a:avLst/>
          </a:prstGeom>
        </p:spPr>
        <p:txBody>
          <a:bodyPr anchor="t" rtlCol="false" tIns="0" lIns="0" bIns="0" rIns="0">
            <a:spAutoFit/>
          </a:bodyPr>
          <a:lstStyle/>
          <a:p>
            <a:pPr algn="just">
              <a:lnSpc>
                <a:spcPts val="3599"/>
              </a:lnSpc>
            </a:pPr>
            <a:r>
              <a:rPr lang="en-US" b="true" sz="1799" spc="-89">
                <a:solidFill>
                  <a:srgbClr val="000000"/>
                </a:solidFill>
                <a:latin typeface="Canva Sans Bold"/>
                <a:ea typeface="Canva Sans Bold"/>
                <a:cs typeface="Canva Sans Bold"/>
                <a:sym typeface="Canva Sans Bold"/>
              </a:rPr>
              <a:t>CLEAR &amp; CONFIDENT VERBAL COMMUNICATION</a:t>
            </a:r>
          </a:p>
          <a:p>
            <a:pPr algn="just">
              <a:lnSpc>
                <a:spcPts val="3599"/>
              </a:lnSpc>
            </a:pPr>
            <a:r>
              <a:rPr lang="en-US" b="true" sz="1799" spc="-89">
                <a:solidFill>
                  <a:srgbClr val="000000"/>
                </a:solidFill>
                <a:latin typeface="Canva Sans Bold"/>
                <a:ea typeface="Canva Sans Bold"/>
                <a:cs typeface="Canva Sans Bold"/>
                <a:sym typeface="Canva Sans Bold"/>
              </a:rPr>
              <a:t>BODY LANGUAGE + TONE OF VOICE</a:t>
            </a:r>
          </a:p>
          <a:p>
            <a:pPr algn="just">
              <a:lnSpc>
                <a:spcPts val="3599"/>
              </a:lnSpc>
            </a:pPr>
            <a:r>
              <a:rPr lang="en-US" b="true" sz="1799" spc="-89">
                <a:solidFill>
                  <a:srgbClr val="000000"/>
                </a:solidFill>
                <a:latin typeface="Canva Sans Bold"/>
                <a:ea typeface="Canva Sans Bold"/>
                <a:cs typeface="Canva Sans Bold"/>
                <a:sym typeface="Canva Sans Bold"/>
              </a:rPr>
              <a:t>ACTIVE LISTENING</a:t>
            </a:r>
          </a:p>
          <a:p>
            <a:pPr algn="just">
              <a:lnSpc>
                <a:spcPts val="3599"/>
              </a:lnSpc>
            </a:pPr>
            <a:r>
              <a:rPr lang="en-US" b="true" sz="1799" spc="-89">
                <a:solidFill>
                  <a:srgbClr val="000000"/>
                </a:solidFill>
                <a:latin typeface="Canva Sans Bold"/>
                <a:ea typeface="Canva Sans Bold"/>
                <a:cs typeface="Canva Sans Bold"/>
                <a:sym typeface="Canva Sans Bold"/>
              </a:rPr>
              <a:t>NAVIGATING DIFFICULT CONVERSATIONS</a:t>
            </a:r>
          </a:p>
          <a:p>
            <a:pPr algn="just">
              <a:lnSpc>
                <a:spcPts val="3599"/>
              </a:lnSpc>
            </a:pPr>
            <a:r>
              <a:rPr lang="en-US" b="true" sz="1799" spc="-89">
                <a:solidFill>
                  <a:srgbClr val="000000"/>
                </a:solidFill>
                <a:latin typeface="Canva Sans Bold"/>
                <a:ea typeface="Canva Sans Bold"/>
                <a:cs typeface="Canva Sans Bold"/>
                <a:sym typeface="Canva Sans Bold"/>
              </a:rPr>
              <a:t>KNOW YOUR AUDIENCE (ADJUSTING THE MESSAGE)</a:t>
            </a:r>
          </a:p>
          <a:p>
            <a:pPr algn="just">
              <a:lnSpc>
                <a:spcPts val="3599"/>
              </a:lnSpc>
            </a:pPr>
          </a:p>
          <a:p>
            <a:pPr algn="just">
              <a:lnSpc>
                <a:spcPts val="3599"/>
              </a:lnSpc>
            </a:pPr>
            <a:r>
              <a:rPr lang="en-US" b="true" sz="1799" spc="-89">
                <a:solidFill>
                  <a:srgbClr val="000000"/>
                </a:solidFill>
                <a:latin typeface="Canva Sans Bold"/>
                <a:ea typeface="Canva Sans Bold"/>
                <a:cs typeface="Canva Sans Bold"/>
                <a:sym typeface="Canva Sans Bold"/>
              </a:rPr>
              <a:t>TIME TO THINK: WHAT’S THE BEST WAY TO GET YOUR MESSAGE ACROSS?</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COMMUNICATION TOOLS</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TARGET AUDIENCE</a:t>
            </a:r>
          </a:p>
          <a:p>
            <a:pPr algn="just">
              <a:lnSpc>
                <a:spcPts val="3599"/>
              </a:lnSpc>
            </a:pPr>
          </a:p>
        </p:txBody>
      </p:sp>
      <p:sp>
        <p:nvSpPr>
          <p:cNvPr name="TextBox 15" id="15"/>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6" id="16"/>
          <p:cNvSpPr txBox="true"/>
          <p:nvPr/>
        </p:nvSpPr>
        <p:spPr>
          <a:xfrm rot="0">
            <a:off x="4385232" y="1965197"/>
            <a:ext cx="5792242"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COMMUNICATION</a:t>
            </a:r>
            <a:r>
              <a:rPr lang="en-US" b="true" sz="3600">
                <a:solidFill>
                  <a:srgbClr val="9CF183"/>
                </a:solidFill>
                <a:latin typeface="Canva Sans Bold"/>
                <a:ea typeface="Canva Sans Bold"/>
                <a:cs typeface="Canva Sans Bold"/>
                <a:sym typeface="Canva Sans Bold"/>
              </a:rPr>
              <a:t> </a:t>
            </a:r>
            <a:r>
              <a:rPr lang="en-US" b="true" sz="3600">
                <a:solidFill>
                  <a:srgbClr val="9CF183"/>
                </a:solidFill>
                <a:latin typeface="Canva Sans Bold"/>
                <a:ea typeface="Canva Sans Bold"/>
                <a:cs typeface="Canva Sans Bold"/>
                <a:sym typeface="Canva Sans Bold"/>
              </a:rPr>
              <a:t>SKILLS</a:t>
            </a:r>
          </a:p>
        </p:txBody>
      </p:sp>
      <p:sp>
        <p:nvSpPr>
          <p:cNvPr name="TextBox 17" id="17"/>
          <p:cNvSpPr txBox="true"/>
          <p:nvPr/>
        </p:nvSpPr>
        <p:spPr>
          <a:xfrm rot="0">
            <a:off x="3876005" y="3004951"/>
            <a:ext cx="10535989"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SPEAK TO BE HEARD, LISTEN TO UNDERSTAND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584812"/>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TextBox 12" id="12"/>
          <p:cNvSpPr txBox="true"/>
          <p:nvPr/>
        </p:nvSpPr>
        <p:spPr>
          <a:xfrm rot="0">
            <a:off x="847664" y="4175232"/>
            <a:ext cx="14891529" cy="4865371"/>
          </a:xfrm>
          <a:prstGeom prst="rect">
            <a:avLst/>
          </a:prstGeom>
        </p:spPr>
        <p:txBody>
          <a:bodyPr anchor="t" rtlCol="false" tIns="0" lIns="0" bIns="0" rIns="0">
            <a:spAutoFit/>
          </a:bodyPr>
          <a:lstStyle/>
          <a:p>
            <a:pPr algn="ctr">
              <a:lnSpc>
                <a:spcPts val="3599"/>
              </a:lnSpc>
            </a:pPr>
            <a:r>
              <a:rPr lang="en-US" b="true" sz="1799" spc="-89">
                <a:solidFill>
                  <a:srgbClr val="000000"/>
                </a:solidFill>
                <a:latin typeface="Canva Sans Bold"/>
                <a:ea typeface="Canva Sans Bold"/>
                <a:cs typeface="Canva Sans Bold"/>
                <a:sym typeface="Canva Sans Bold"/>
              </a:rPr>
              <a:t>ACTIVITY: DESCRIBE THIS COMMON OBJECT IN ONE SENTENCE IN A CLEAR AND CONCISE WAY.</a:t>
            </a:r>
          </a:p>
          <a:p>
            <a:pPr algn="just">
              <a:lnSpc>
                <a:spcPts val="3599"/>
              </a:lnSpc>
            </a:pPr>
          </a:p>
          <a:p>
            <a:pPr algn="just">
              <a:lnSpc>
                <a:spcPts val="3599"/>
              </a:lnSpc>
            </a:pPr>
          </a:p>
          <a:p>
            <a:pPr algn="just">
              <a:lnSpc>
                <a:spcPts val="3599"/>
              </a:lnSpc>
            </a:pPr>
          </a:p>
          <a:p>
            <a:pPr algn="just">
              <a:lnSpc>
                <a:spcPts val="3599"/>
              </a:lnSpc>
            </a:pPr>
          </a:p>
          <a:p>
            <a:pPr algn="just">
              <a:lnSpc>
                <a:spcPts val="3599"/>
              </a:lnSpc>
            </a:pPr>
          </a:p>
          <a:p>
            <a:pPr algn="just">
              <a:lnSpc>
                <a:spcPts val="3599"/>
              </a:lnSpc>
            </a:pPr>
          </a:p>
          <a:p>
            <a:pPr algn="just">
              <a:lnSpc>
                <a:spcPts val="3599"/>
              </a:lnSpc>
            </a:pPr>
          </a:p>
          <a:p>
            <a:pPr algn="ctr">
              <a:lnSpc>
                <a:spcPts val="3599"/>
              </a:lnSpc>
            </a:pPr>
            <a:r>
              <a:rPr lang="en-US" b="true" sz="1799" spc="-89">
                <a:solidFill>
                  <a:srgbClr val="EB1A35"/>
                </a:solidFill>
                <a:latin typeface="Canva Sans Bold"/>
                <a:ea typeface="Canva Sans Bold"/>
                <a:cs typeface="Canva Sans Bold"/>
                <a:sym typeface="Canva Sans Bold"/>
              </a:rPr>
              <a:t>BANNED WORDS: BRUSH, TEETH, MOUTH, CLEAN, PASTE</a:t>
            </a:r>
          </a:p>
          <a:p>
            <a:pPr algn="just">
              <a:lnSpc>
                <a:spcPts val="3599"/>
              </a:lnSpc>
            </a:pPr>
          </a:p>
          <a:p>
            <a:pPr algn="just">
              <a:lnSpc>
                <a:spcPts val="3599"/>
              </a:lnSpc>
            </a:pPr>
          </a:p>
        </p:txBody>
      </p:sp>
      <p:sp>
        <p:nvSpPr>
          <p:cNvPr name="Freeform 13" id="13"/>
          <p:cNvSpPr/>
          <p:nvPr/>
        </p:nvSpPr>
        <p:spPr>
          <a:xfrm flipH="false" flipV="false" rot="0">
            <a:off x="6798705" y="4847086"/>
            <a:ext cx="3635947" cy="2722415"/>
          </a:xfrm>
          <a:custGeom>
            <a:avLst/>
            <a:gdLst/>
            <a:ahLst/>
            <a:cxnLst/>
            <a:rect r="r" b="b" t="t" l="l"/>
            <a:pathLst>
              <a:path h="2722415" w="3635947">
                <a:moveTo>
                  <a:pt x="0" y="0"/>
                </a:moveTo>
                <a:lnTo>
                  <a:pt x="3635947" y="0"/>
                </a:lnTo>
                <a:lnTo>
                  <a:pt x="3635947" y="2722416"/>
                </a:lnTo>
                <a:lnTo>
                  <a:pt x="0" y="272241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5" id="15"/>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6" id="16"/>
          <p:cNvSpPr txBox="true"/>
          <p:nvPr/>
        </p:nvSpPr>
        <p:spPr>
          <a:xfrm rot="0">
            <a:off x="4385232" y="1965197"/>
            <a:ext cx="5792242"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COMMUNICATION</a:t>
            </a:r>
            <a:r>
              <a:rPr lang="en-US" b="true" sz="3600">
                <a:solidFill>
                  <a:srgbClr val="9CF183"/>
                </a:solidFill>
                <a:latin typeface="Canva Sans Bold"/>
                <a:ea typeface="Canva Sans Bold"/>
                <a:cs typeface="Canva Sans Bold"/>
                <a:sym typeface="Canva Sans Bold"/>
              </a:rPr>
              <a:t> </a:t>
            </a:r>
            <a:r>
              <a:rPr lang="en-US" b="true" sz="3600">
                <a:solidFill>
                  <a:srgbClr val="9CF183"/>
                </a:solidFill>
                <a:latin typeface="Canva Sans Bold"/>
                <a:ea typeface="Canva Sans Bold"/>
                <a:cs typeface="Canva Sans Bold"/>
                <a:sym typeface="Canva Sans Bold"/>
              </a:rPr>
              <a:t>SKILLS</a:t>
            </a:r>
          </a:p>
        </p:txBody>
      </p:sp>
      <p:sp>
        <p:nvSpPr>
          <p:cNvPr name="TextBox 17" id="17"/>
          <p:cNvSpPr txBox="true"/>
          <p:nvPr/>
        </p:nvSpPr>
        <p:spPr>
          <a:xfrm rot="0">
            <a:off x="3876005" y="3004951"/>
            <a:ext cx="10535989"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SPEAK TO BE HEARD, LISTEN TO UNDERSTAND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489799"/>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10791970" y="3873398"/>
            <a:ext cx="3831908" cy="4114800"/>
          </a:xfrm>
          <a:custGeom>
            <a:avLst/>
            <a:gdLst/>
            <a:ahLst/>
            <a:cxnLst/>
            <a:rect r="r" b="b" t="t" l="l"/>
            <a:pathLst>
              <a:path h="4114800" w="3831908">
                <a:moveTo>
                  <a:pt x="0" y="0"/>
                </a:moveTo>
                <a:lnTo>
                  <a:pt x="3831908" y="0"/>
                </a:lnTo>
                <a:lnTo>
                  <a:pt x="383190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847664" y="4423280"/>
            <a:ext cx="14891529" cy="2626996"/>
          </a:xfrm>
          <a:prstGeom prst="rect">
            <a:avLst/>
          </a:prstGeom>
        </p:spPr>
        <p:txBody>
          <a:bodyPr anchor="t" rtlCol="false" tIns="0" lIns="0" bIns="0" rIns="0">
            <a:spAutoFit/>
          </a:bodyPr>
          <a:lstStyle/>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DEFINING THE REAL PROBLEM</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BRAINSTORMING WITH AN OPEN MIND</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BREAKING DOWN BIG ISSUES INTO SMALL STEPS</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CREATIVE THINKING AND RESOURCEFULNESS</a:t>
            </a:r>
          </a:p>
          <a:p>
            <a:pPr algn="just" marL="388618" indent="-194309" lvl="1">
              <a:lnSpc>
                <a:spcPts val="3599"/>
              </a:lnSpc>
              <a:buFont typeface="Arial"/>
              <a:buChar char="•"/>
            </a:pPr>
            <a:r>
              <a:rPr lang="en-US" b="true" sz="1799" spc="-89">
                <a:solidFill>
                  <a:srgbClr val="000000"/>
                </a:solidFill>
                <a:latin typeface="Canva Sans Bold"/>
                <a:ea typeface="Canva Sans Bold"/>
                <a:cs typeface="Canva Sans Bold"/>
                <a:sym typeface="Canva Sans Bold"/>
              </a:rPr>
              <a:t>COLLABORATION TO FIND SOLUTIONS</a:t>
            </a:r>
          </a:p>
          <a:p>
            <a:pPr algn="just">
              <a:lnSpc>
                <a:spcPts val="3599"/>
              </a:lnSpc>
            </a:pPr>
          </a:p>
        </p:txBody>
      </p:sp>
      <p:sp>
        <p:nvSpPr>
          <p:cNvPr name="Freeform 14" id="14"/>
          <p:cNvSpPr/>
          <p:nvPr/>
        </p:nvSpPr>
        <p:spPr>
          <a:xfrm flipH="false" flipV="false" rot="5400000">
            <a:off x="15075782" y="4551878"/>
            <a:ext cx="597098" cy="338551"/>
          </a:xfrm>
          <a:custGeom>
            <a:avLst/>
            <a:gdLst/>
            <a:ahLst/>
            <a:cxnLst/>
            <a:rect r="r" b="b" t="t" l="l"/>
            <a:pathLst>
              <a:path h="338551" w="597098">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5" id="15"/>
          <p:cNvSpPr txBox="true"/>
          <p:nvPr/>
        </p:nvSpPr>
        <p:spPr>
          <a:xfrm rot="5400000">
            <a:off x="12049580" y="5116282"/>
            <a:ext cx="6732687" cy="563866"/>
          </a:xfrm>
          <a:prstGeom prst="rect">
            <a:avLst/>
          </a:prstGeom>
        </p:spPr>
        <p:txBody>
          <a:bodyPr anchor="t" rtlCol="false" tIns="0" lIns="0" bIns="0" rIns="0">
            <a:spAutoFit/>
          </a:bodyPr>
          <a:lstStyle/>
          <a:p>
            <a:pPr algn="ctr">
              <a:lnSpc>
                <a:spcPts val="4620"/>
              </a:lnSpc>
            </a:pPr>
            <a:r>
              <a:rPr lang="en-US" sz="3300" b="true">
                <a:solidFill>
                  <a:srgbClr val="019DDE"/>
                </a:solidFill>
                <a:latin typeface="Canva Sans Bold"/>
                <a:ea typeface="Canva Sans Bold"/>
                <a:cs typeface="Canva Sans Bold"/>
                <a:sym typeface="Canva Sans Bold"/>
              </a:rPr>
              <a:t>PROBLEM       </a:t>
            </a:r>
            <a:r>
              <a:rPr lang="en-US" sz="3300" b="true">
                <a:solidFill>
                  <a:srgbClr val="000000"/>
                </a:solidFill>
                <a:latin typeface="Canva Sans Bold"/>
                <a:ea typeface="Canva Sans Bold"/>
                <a:cs typeface="Canva Sans Bold"/>
                <a:sym typeface="Canva Sans Bold"/>
              </a:rPr>
              <a:t> </a:t>
            </a:r>
            <a:r>
              <a:rPr lang="en-US" sz="3300" b="true">
                <a:solidFill>
                  <a:srgbClr val="FFBD59"/>
                </a:solidFill>
                <a:latin typeface="Canva Sans Bold"/>
                <a:ea typeface="Canva Sans Bold"/>
                <a:cs typeface="Canva Sans Bold"/>
                <a:sym typeface="Canva Sans Bold"/>
              </a:rPr>
              <a:t> IDEAS  </a:t>
            </a:r>
            <a:r>
              <a:rPr lang="en-US" sz="3300" b="true">
                <a:solidFill>
                  <a:srgbClr val="EB1A35"/>
                </a:solidFill>
                <a:latin typeface="Canva Sans Bold"/>
                <a:ea typeface="Canva Sans Bold"/>
                <a:cs typeface="Canva Sans Bold"/>
                <a:sym typeface="Canva Sans Bold"/>
              </a:rPr>
              <a:t>      ACTION</a:t>
            </a:r>
          </a:p>
        </p:txBody>
      </p:sp>
      <p:sp>
        <p:nvSpPr>
          <p:cNvPr name="Freeform 16" id="16"/>
          <p:cNvSpPr/>
          <p:nvPr/>
        </p:nvSpPr>
        <p:spPr>
          <a:xfrm flipH="false" flipV="false" rot="5400000">
            <a:off x="15075782" y="6582452"/>
            <a:ext cx="597098" cy="338551"/>
          </a:xfrm>
          <a:custGeom>
            <a:avLst/>
            <a:gdLst/>
            <a:ahLst/>
            <a:cxnLst/>
            <a:rect r="r" b="b" t="t" l="l"/>
            <a:pathLst>
              <a:path h="338551" w="597098">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pic>
        <p:nvPicPr>
          <p:cNvPr name="Picture 17" id="17"/>
          <p:cNvPicPr>
            <a:picLocks noChangeAspect="true"/>
          </p:cNvPicPr>
          <p:nvPr>
            <a:videoFile r:link="rId18"/>
          </p:nvPr>
        </p:nvPicPr>
        <p:blipFill>
          <a:blip r:embed="rId17"/>
          <a:stretch>
            <a:fillRect/>
          </a:stretch>
        </p:blipFill>
        <p:spPr>
          <a:xfrm rot="0">
            <a:off x="6041421" y="6381589"/>
            <a:ext cx="4236200" cy="2381002"/>
          </a:xfrm>
          <a:prstGeom prst="rect">
            <a:avLst/>
          </a:prstGeom>
        </p:spPr>
      </p:pic>
      <p:sp>
        <p:nvSpPr>
          <p:cNvPr name="Freeform 18" id="18"/>
          <p:cNvSpPr/>
          <p:nvPr/>
        </p:nvSpPr>
        <p:spPr>
          <a:xfrm flipH="false" flipV="true" rot="918509">
            <a:off x="6186760" y="5420402"/>
            <a:ext cx="2189186" cy="681384"/>
          </a:xfrm>
          <a:custGeom>
            <a:avLst/>
            <a:gdLst/>
            <a:ahLst/>
            <a:cxnLst/>
            <a:rect r="r" b="b" t="t" l="l"/>
            <a:pathLst>
              <a:path h="681384" w="2189186">
                <a:moveTo>
                  <a:pt x="0" y="681384"/>
                </a:moveTo>
                <a:lnTo>
                  <a:pt x="2189186" y="681384"/>
                </a:lnTo>
                <a:lnTo>
                  <a:pt x="2189186" y="0"/>
                </a:lnTo>
                <a:lnTo>
                  <a:pt x="0" y="0"/>
                </a:lnTo>
                <a:lnTo>
                  <a:pt x="0" y="681384"/>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9" id="19"/>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20" id="20"/>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21" id="21"/>
          <p:cNvSpPr txBox="true"/>
          <p:nvPr/>
        </p:nvSpPr>
        <p:spPr>
          <a:xfrm rot="0">
            <a:off x="4217726" y="1965197"/>
            <a:ext cx="6127254"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PROBLEM-SOLVING</a:t>
            </a:r>
            <a:r>
              <a:rPr lang="en-US" b="true" sz="3600">
                <a:solidFill>
                  <a:srgbClr val="9CF183"/>
                </a:solidFill>
                <a:latin typeface="Canva Sans Bold"/>
                <a:ea typeface="Canva Sans Bold"/>
                <a:cs typeface="Canva Sans Bold"/>
                <a:sym typeface="Canva Sans Bold"/>
              </a:rPr>
              <a:t> </a:t>
            </a:r>
            <a:r>
              <a:rPr lang="en-US" b="true" sz="3600">
                <a:solidFill>
                  <a:srgbClr val="9CF183"/>
                </a:solidFill>
                <a:latin typeface="Canva Sans Bold"/>
                <a:ea typeface="Canva Sans Bold"/>
                <a:cs typeface="Canva Sans Bold"/>
                <a:sym typeface="Canva Sans Bold"/>
              </a:rPr>
              <a:t>SKILLS</a:t>
            </a:r>
          </a:p>
        </p:txBody>
      </p:sp>
      <p:sp>
        <p:nvSpPr>
          <p:cNvPr name="TextBox 22" id="22"/>
          <p:cNvSpPr txBox="true"/>
          <p:nvPr/>
        </p:nvSpPr>
        <p:spPr>
          <a:xfrm rot="0">
            <a:off x="5889575" y="2951205"/>
            <a:ext cx="6508849"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THINK IT, BREAK IT, SOLVE IT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3611" y="9040602"/>
            <a:ext cx="995021" cy="1085886"/>
          </a:xfrm>
          <a:custGeom>
            <a:avLst/>
            <a:gdLst/>
            <a:ahLst/>
            <a:cxnLst/>
            <a:rect r="r" b="b" t="t" l="l"/>
            <a:pathLst>
              <a:path h="1085886" w="995021">
                <a:moveTo>
                  <a:pt x="0" y="0"/>
                </a:moveTo>
                <a:lnTo>
                  <a:pt x="995020" y="0"/>
                </a:lnTo>
                <a:lnTo>
                  <a:pt x="995020" y="1085887"/>
                </a:lnTo>
                <a:lnTo>
                  <a:pt x="0" y="1085887"/>
                </a:lnTo>
                <a:lnTo>
                  <a:pt x="0" y="0"/>
                </a:lnTo>
                <a:close/>
              </a:path>
            </a:pathLst>
          </a:custGeom>
          <a:blipFill>
            <a:blip r:embed="rId3"/>
            <a:stretch>
              <a:fillRect l="0" t="0" r="-8741" b="0"/>
            </a:stretch>
          </a:blipFill>
        </p:spPr>
      </p:sp>
      <p:sp>
        <p:nvSpPr>
          <p:cNvPr name="Freeform 3" id="3"/>
          <p:cNvSpPr/>
          <p:nvPr/>
        </p:nvSpPr>
        <p:spPr>
          <a:xfrm flipH="false" flipV="false" rot="0">
            <a:off x="1890131" y="9302193"/>
            <a:ext cx="1886814" cy="638956"/>
          </a:xfrm>
          <a:custGeom>
            <a:avLst/>
            <a:gdLst/>
            <a:ahLst/>
            <a:cxnLst/>
            <a:rect r="r" b="b" t="t" l="l"/>
            <a:pathLst>
              <a:path h="638956" w="1886814">
                <a:moveTo>
                  <a:pt x="0" y="0"/>
                </a:moveTo>
                <a:lnTo>
                  <a:pt x="1886815" y="0"/>
                </a:lnTo>
                <a:lnTo>
                  <a:pt x="1886815" y="638956"/>
                </a:lnTo>
                <a:lnTo>
                  <a:pt x="0" y="638956"/>
                </a:lnTo>
                <a:lnTo>
                  <a:pt x="0" y="0"/>
                </a:lnTo>
                <a:close/>
              </a:path>
            </a:pathLst>
          </a:custGeom>
          <a:blipFill>
            <a:blip r:embed="rId4"/>
            <a:stretch>
              <a:fillRect l="0" t="-7508" r="0" b="-7508"/>
            </a:stretch>
          </a:blipFill>
        </p:spPr>
      </p:sp>
      <p:sp>
        <p:nvSpPr>
          <p:cNvPr name="Freeform 4" id="4"/>
          <p:cNvSpPr/>
          <p:nvPr/>
        </p:nvSpPr>
        <p:spPr>
          <a:xfrm flipH="false" flipV="false" rot="0">
            <a:off x="4638377" y="9258300"/>
            <a:ext cx="1681730" cy="786140"/>
          </a:xfrm>
          <a:custGeom>
            <a:avLst/>
            <a:gdLst/>
            <a:ahLst/>
            <a:cxnLst/>
            <a:rect r="r" b="b" t="t" l="l"/>
            <a:pathLst>
              <a:path h="786140" w="1681730">
                <a:moveTo>
                  <a:pt x="0" y="0"/>
                </a:moveTo>
                <a:lnTo>
                  <a:pt x="1681730" y="0"/>
                </a:lnTo>
                <a:lnTo>
                  <a:pt x="1681730" y="786140"/>
                </a:lnTo>
                <a:lnTo>
                  <a:pt x="0" y="786140"/>
                </a:lnTo>
                <a:lnTo>
                  <a:pt x="0" y="0"/>
                </a:lnTo>
                <a:close/>
              </a:path>
            </a:pathLst>
          </a:custGeom>
          <a:blipFill>
            <a:blip r:embed="rId5"/>
            <a:stretch>
              <a:fillRect l="0" t="-66190" r="0" b="-47731"/>
            </a:stretch>
          </a:blipFill>
        </p:spPr>
      </p:sp>
      <p:sp>
        <p:nvSpPr>
          <p:cNvPr name="Freeform 5" id="5"/>
          <p:cNvSpPr/>
          <p:nvPr/>
        </p:nvSpPr>
        <p:spPr>
          <a:xfrm flipH="false" flipV="false" rot="0">
            <a:off x="11748291" y="9281637"/>
            <a:ext cx="1669651" cy="659512"/>
          </a:xfrm>
          <a:custGeom>
            <a:avLst/>
            <a:gdLst/>
            <a:ahLst/>
            <a:cxnLst/>
            <a:rect r="r" b="b" t="t" l="l"/>
            <a:pathLst>
              <a:path h="659512" w="1669651">
                <a:moveTo>
                  <a:pt x="0" y="0"/>
                </a:moveTo>
                <a:lnTo>
                  <a:pt x="1669651" y="0"/>
                </a:lnTo>
                <a:lnTo>
                  <a:pt x="1669651" y="659512"/>
                </a:lnTo>
                <a:lnTo>
                  <a:pt x="0" y="659512"/>
                </a:lnTo>
                <a:lnTo>
                  <a:pt x="0" y="0"/>
                </a:lnTo>
                <a:close/>
              </a:path>
            </a:pathLst>
          </a:custGeom>
          <a:blipFill>
            <a:blip r:embed="rId6"/>
            <a:stretch>
              <a:fillRect l="0" t="0" r="0" b="0"/>
            </a:stretch>
          </a:blipFill>
        </p:spPr>
      </p:sp>
      <p:sp>
        <p:nvSpPr>
          <p:cNvPr name="Freeform 6" id="6"/>
          <p:cNvSpPr/>
          <p:nvPr/>
        </p:nvSpPr>
        <p:spPr>
          <a:xfrm flipH="false" flipV="false" rot="0">
            <a:off x="-2232332" y="-1442653"/>
            <a:ext cx="5960478" cy="4733901"/>
          </a:xfrm>
          <a:custGeom>
            <a:avLst/>
            <a:gdLst/>
            <a:ahLst/>
            <a:cxnLst/>
            <a:rect r="r" b="b" t="t" l="l"/>
            <a:pathLst>
              <a:path h="4733901" w="5960478">
                <a:moveTo>
                  <a:pt x="0" y="0"/>
                </a:moveTo>
                <a:lnTo>
                  <a:pt x="5960478" y="0"/>
                </a:lnTo>
                <a:lnTo>
                  <a:pt x="5960478" y="4733901"/>
                </a:lnTo>
                <a:lnTo>
                  <a:pt x="0" y="4733901"/>
                </a:lnTo>
                <a:lnTo>
                  <a:pt x="0" y="0"/>
                </a:lnTo>
                <a:close/>
              </a:path>
            </a:pathLst>
          </a:custGeom>
          <a:blipFill>
            <a:blip r:embed="rId7"/>
            <a:stretch>
              <a:fillRect l="-17494" t="0" r="-17494" b="0"/>
            </a:stretch>
          </a:blipFill>
        </p:spPr>
      </p:sp>
      <p:sp>
        <p:nvSpPr>
          <p:cNvPr name="Freeform 7" id="7"/>
          <p:cNvSpPr/>
          <p:nvPr/>
        </p:nvSpPr>
        <p:spPr>
          <a:xfrm flipH="false" flipV="false" rot="0">
            <a:off x="13989442" y="8762591"/>
            <a:ext cx="1268872" cy="1967585"/>
          </a:xfrm>
          <a:custGeom>
            <a:avLst/>
            <a:gdLst/>
            <a:ahLst/>
            <a:cxnLst/>
            <a:rect r="r" b="b" t="t" l="l"/>
            <a:pathLst>
              <a:path h="1967585" w="1268872">
                <a:moveTo>
                  <a:pt x="0" y="0"/>
                </a:moveTo>
                <a:lnTo>
                  <a:pt x="1268872" y="0"/>
                </a:lnTo>
                <a:lnTo>
                  <a:pt x="1268872" y="1967585"/>
                </a:lnTo>
                <a:lnTo>
                  <a:pt x="0" y="1967585"/>
                </a:lnTo>
                <a:lnTo>
                  <a:pt x="0" y="0"/>
                </a:lnTo>
                <a:close/>
              </a:path>
            </a:pathLst>
          </a:custGeom>
          <a:blipFill>
            <a:blip r:embed="rId8"/>
            <a:stretch>
              <a:fillRect l="0" t="0" r="-106795" b="0"/>
            </a:stretch>
          </a:blipFill>
        </p:spPr>
      </p:sp>
      <p:sp>
        <p:nvSpPr>
          <p:cNvPr name="Freeform 8" id="8"/>
          <p:cNvSpPr/>
          <p:nvPr/>
        </p:nvSpPr>
        <p:spPr>
          <a:xfrm flipH="false" flipV="false" rot="-10800000">
            <a:off x="-1906998" y="29919"/>
            <a:ext cx="7386240" cy="2860733"/>
          </a:xfrm>
          <a:custGeom>
            <a:avLst/>
            <a:gdLst/>
            <a:ahLst/>
            <a:cxnLst/>
            <a:rect r="r" b="b" t="t" l="l"/>
            <a:pathLst>
              <a:path h="2860733" w="7386240">
                <a:moveTo>
                  <a:pt x="0" y="0"/>
                </a:moveTo>
                <a:lnTo>
                  <a:pt x="7386240" y="0"/>
                </a:lnTo>
                <a:lnTo>
                  <a:pt x="7386240" y="2860732"/>
                </a:lnTo>
                <a:lnTo>
                  <a:pt x="0" y="2860732"/>
                </a:lnTo>
                <a:lnTo>
                  <a:pt x="0" y="0"/>
                </a:lnTo>
                <a:close/>
              </a:path>
            </a:pathLst>
          </a:custGeom>
          <a:blipFill>
            <a:blip r:embed="rId9"/>
            <a:stretch>
              <a:fillRect l="0" t="0" r="0" b="0"/>
            </a:stretch>
          </a:blipFill>
        </p:spPr>
      </p:sp>
      <p:sp>
        <p:nvSpPr>
          <p:cNvPr name="Freeform 9" id="9"/>
          <p:cNvSpPr/>
          <p:nvPr/>
        </p:nvSpPr>
        <p:spPr>
          <a:xfrm flipH="false" flipV="false" rot="0">
            <a:off x="96774" y="0"/>
            <a:ext cx="1501781" cy="1639615"/>
          </a:xfrm>
          <a:custGeom>
            <a:avLst/>
            <a:gdLst/>
            <a:ahLst/>
            <a:cxnLst/>
            <a:rect r="r" b="b" t="t" l="l"/>
            <a:pathLst>
              <a:path h="1639615" w="1501781">
                <a:moveTo>
                  <a:pt x="0" y="0"/>
                </a:moveTo>
                <a:lnTo>
                  <a:pt x="1501780" y="0"/>
                </a:lnTo>
                <a:lnTo>
                  <a:pt x="1501780" y="1639615"/>
                </a:lnTo>
                <a:lnTo>
                  <a:pt x="0" y="16396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13359863" y="4489799"/>
            <a:ext cx="7441144" cy="2881998"/>
          </a:xfrm>
          <a:custGeom>
            <a:avLst/>
            <a:gdLst/>
            <a:ahLst/>
            <a:cxnLst/>
            <a:rect r="r" b="b" t="t" l="l"/>
            <a:pathLst>
              <a:path h="2881998" w="7441144">
                <a:moveTo>
                  <a:pt x="0" y="0"/>
                </a:moveTo>
                <a:lnTo>
                  <a:pt x="7441144" y="0"/>
                </a:lnTo>
                <a:lnTo>
                  <a:pt x="7441144" y="2881998"/>
                </a:lnTo>
                <a:lnTo>
                  <a:pt x="0" y="2881998"/>
                </a:lnTo>
                <a:lnTo>
                  <a:pt x="0" y="0"/>
                </a:lnTo>
                <a:close/>
              </a:path>
            </a:pathLst>
          </a:custGeom>
          <a:blipFill>
            <a:blip r:embed="rId9"/>
            <a:stretch>
              <a:fillRect l="0" t="0" r="0" b="0"/>
            </a:stretch>
          </a:blipFill>
        </p:spPr>
      </p:sp>
      <p:sp>
        <p:nvSpPr>
          <p:cNvPr name="Freeform 11" id="11"/>
          <p:cNvSpPr/>
          <p:nvPr/>
        </p:nvSpPr>
        <p:spPr>
          <a:xfrm flipH="false" flipV="false" rot="0">
            <a:off x="15810174" y="9258300"/>
            <a:ext cx="2311656" cy="696623"/>
          </a:xfrm>
          <a:custGeom>
            <a:avLst/>
            <a:gdLst/>
            <a:ahLst/>
            <a:cxnLst/>
            <a:rect r="r" b="b" t="t" l="l"/>
            <a:pathLst>
              <a:path h="696623" w="2311656">
                <a:moveTo>
                  <a:pt x="0" y="0"/>
                </a:moveTo>
                <a:lnTo>
                  <a:pt x="2311656" y="0"/>
                </a:lnTo>
                <a:lnTo>
                  <a:pt x="2311656" y="696623"/>
                </a:lnTo>
                <a:lnTo>
                  <a:pt x="0" y="696623"/>
                </a:lnTo>
                <a:lnTo>
                  <a:pt x="0" y="0"/>
                </a:lnTo>
                <a:close/>
              </a:path>
            </a:pathLst>
          </a:custGeom>
          <a:blipFill>
            <a:blip r:embed="rId12"/>
            <a:stretch>
              <a:fillRect l="-5319" t="0" r="0" b="0"/>
            </a:stretch>
          </a:blipFill>
        </p:spPr>
      </p:sp>
      <p:sp>
        <p:nvSpPr>
          <p:cNvPr name="Freeform 12" id="12"/>
          <p:cNvSpPr/>
          <p:nvPr/>
        </p:nvSpPr>
        <p:spPr>
          <a:xfrm flipH="false" flipV="false" rot="0">
            <a:off x="10791970" y="3873398"/>
            <a:ext cx="3831908" cy="4114800"/>
          </a:xfrm>
          <a:custGeom>
            <a:avLst/>
            <a:gdLst/>
            <a:ahLst/>
            <a:cxnLst/>
            <a:rect r="r" b="b" t="t" l="l"/>
            <a:pathLst>
              <a:path h="4114800" w="3831908">
                <a:moveTo>
                  <a:pt x="0" y="0"/>
                </a:moveTo>
                <a:lnTo>
                  <a:pt x="3831908" y="0"/>
                </a:lnTo>
                <a:lnTo>
                  <a:pt x="383190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5400000">
            <a:off x="15075782" y="4551878"/>
            <a:ext cx="597098" cy="338551"/>
          </a:xfrm>
          <a:custGeom>
            <a:avLst/>
            <a:gdLst/>
            <a:ahLst/>
            <a:cxnLst/>
            <a:rect r="r" b="b" t="t" l="l"/>
            <a:pathLst>
              <a:path h="338551" w="597098">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4" id="14"/>
          <p:cNvSpPr txBox="true"/>
          <p:nvPr/>
        </p:nvSpPr>
        <p:spPr>
          <a:xfrm rot="5400000">
            <a:off x="12049580" y="5116282"/>
            <a:ext cx="6732687" cy="563866"/>
          </a:xfrm>
          <a:prstGeom prst="rect">
            <a:avLst/>
          </a:prstGeom>
        </p:spPr>
        <p:txBody>
          <a:bodyPr anchor="t" rtlCol="false" tIns="0" lIns="0" bIns="0" rIns="0">
            <a:spAutoFit/>
          </a:bodyPr>
          <a:lstStyle/>
          <a:p>
            <a:pPr algn="ctr">
              <a:lnSpc>
                <a:spcPts val="4620"/>
              </a:lnSpc>
            </a:pPr>
            <a:r>
              <a:rPr lang="en-US" sz="3300" b="true">
                <a:solidFill>
                  <a:srgbClr val="019DDE"/>
                </a:solidFill>
                <a:latin typeface="Canva Sans Bold"/>
                <a:ea typeface="Canva Sans Bold"/>
                <a:cs typeface="Canva Sans Bold"/>
                <a:sym typeface="Canva Sans Bold"/>
              </a:rPr>
              <a:t>PROBLEM       </a:t>
            </a:r>
            <a:r>
              <a:rPr lang="en-US" sz="3300" b="true">
                <a:solidFill>
                  <a:srgbClr val="000000"/>
                </a:solidFill>
                <a:latin typeface="Canva Sans Bold"/>
                <a:ea typeface="Canva Sans Bold"/>
                <a:cs typeface="Canva Sans Bold"/>
                <a:sym typeface="Canva Sans Bold"/>
              </a:rPr>
              <a:t> </a:t>
            </a:r>
            <a:r>
              <a:rPr lang="en-US" sz="3300" b="true">
                <a:solidFill>
                  <a:srgbClr val="FFBD59"/>
                </a:solidFill>
                <a:latin typeface="Canva Sans Bold"/>
                <a:ea typeface="Canva Sans Bold"/>
                <a:cs typeface="Canva Sans Bold"/>
                <a:sym typeface="Canva Sans Bold"/>
              </a:rPr>
              <a:t> IDEAS  </a:t>
            </a:r>
            <a:r>
              <a:rPr lang="en-US" sz="3300" b="true">
                <a:solidFill>
                  <a:srgbClr val="EB1A35"/>
                </a:solidFill>
                <a:latin typeface="Canva Sans Bold"/>
                <a:ea typeface="Canva Sans Bold"/>
                <a:cs typeface="Canva Sans Bold"/>
                <a:sym typeface="Canva Sans Bold"/>
              </a:rPr>
              <a:t>      ACTION</a:t>
            </a:r>
          </a:p>
        </p:txBody>
      </p:sp>
      <p:sp>
        <p:nvSpPr>
          <p:cNvPr name="Freeform 15" id="15"/>
          <p:cNvSpPr/>
          <p:nvPr/>
        </p:nvSpPr>
        <p:spPr>
          <a:xfrm flipH="false" flipV="false" rot="5400000">
            <a:off x="15075782" y="6582452"/>
            <a:ext cx="597098" cy="338551"/>
          </a:xfrm>
          <a:custGeom>
            <a:avLst/>
            <a:gdLst/>
            <a:ahLst/>
            <a:cxnLst/>
            <a:rect r="r" b="b" t="t" l="l"/>
            <a:pathLst>
              <a:path h="338551" w="597098">
                <a:moveTo>
                  <a:pt x="0" y="0"/>
                </a:moveTo>
                <a:lnTo>
                  <a:pt x="597098" y="0"/>
                </a:lnTo>
                <a:lnTo>
                  <a:pt x="597098" y="338551"/>
                </a:lnTo>
                <a:lnTo>
                  <a:pt x="0" y="33855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6" id="16"/>
          <p:cNvSpPr txBox="true"/>
          <p:nvPr/>
        </p:nvSpPr>
        <p:spPr>
          <a:xfrm rot="0">
            <a:off x="5171324" y="896008"/>
            <a:ext cx="9721686" cy="951230"/>
          </a:xfrm>
          <a:prstGeom prst="rect">
            <a:avLst/>
          </a:prstGeom>
        </p:spPr>
        <p:txBody>
          <a:bodyPr anchor="t" rtlCol="false" tIns="0" lIns="0" bIns="0" rIns="0">
            <a:spAutoFit/>
          </a:bodyPr>
          <a:lstStyle/>
          <a:p>
            <a:pPr algn="l" marL="0" indent="0" lvl="0">
              <a:lnSpc>
                <a:spcPts val="3699"/>
              </a:lnSpc>
            </a:pPr>
            <a:r>
              <a:rPr lang="en-US" b="true" sz="3699" spc="-184">
                <a:solidFill>
                  <a:srgbClr val="000000"/>
                </a:solidFill>
                <a:latin typeface="Canva Sans Bold"/>
                <a:ea typeface="Canva Sans Bold"/>
                <a:cs typeface="Canva Sans Bold"/>
                <a:sym typeface="Canva Sans Bold"/>
              </a:rPr>
              <a:t>BUILDING LEADERSHIP, COMMUNICATION AND PROBLEM-SOLVING SKILLS</a:t>
            </a:r>
          </a:p>
        </p:txBody>
      </p:sp>
      <p:sp>
        <p:nvSpPr>
          <p:cNvPr name="TextBox 17" id="17"/>
          <p:cNvSpPr txBox="true"/>
          <p:nvPr/>
        </p:nvSpPr>
        <p:spPr>
          <a:xfrm rot="0">
            <a:off x="7034945" y="9407855"/>
            <a:ext cx="4218109" cy="332330"/>
          </a:xfrm>
          <a:prstGeom prst="rect">
            <a:avLst/>
          </a:prstGeom>
        </p:spPr>
        <p:txBody>
          <a:bodyPr anchor="t" rtlCol="false" tIns="0" lIns="0" bIns="0" rIns="0">
            <a:spAutoFit/>
          </a:bodyPr>
          <a:lstStyle/>
          <a:p>
            <a:pPr algn="ctr" marL="0" indent="0" lvl="0">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name="TextBox 18" id="18"/>
          <p:cNvSpPr txBox="true"/>
          <p:nvPr/>
        </p:nvSpPr>
        <p:spPr>
          <a:xfrm rot="0">
            <a:off x="4217726" y="1965197"/>
            <a:ext cx="6127254"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PROBLEM-SOLVING</a:t>
            </a:r>
            <a:r>
              <a:rPr lang="en-US" b="true" sz="3600">
                <a:solidFill>
                  <a:srgbClr val="9CF183"/>
                </a:solidFill>
                <a:latin typeface="Canva Sans Bold"/>
                <a:ea typeface="Canva Sans Bold"/>
                <a:cs typeface="Canva Sans Bold"/>
                <a:sym typeface="Canva Sans Bold"/>
              </a:rPr>
              <a:t> </a:t>
            </a:r>
            <a:r>
              <a:rPr lang="en-US" b="true" sz="3600">
                <a:solidFill>
                  <a:srgbClr val="9CF183"/>
                </a:solidFill>
                <a:latin typeface="Canva Sans Bold"/>
                <a:ea typeface="Canva Sans Bold"/>
                <a:cs typeface="Canva Sans Bold"/>
                <a:sym typeface="Canva Sans Bold"/>
              </a:rPr>
              <a:t>SKILLS</a:t>
            </a:r>
          </a:p>
        </p:txBody>
      </p:sp>
      <p:sp>
        <p:nvSpPr>
          <p:cNvPr name="TextBox 19" id="19"/>
          <p:cNvSpPr txBox="true"/>
          <p:nvPr/>
        </p:nvSpPr>
        <p:spPr>
          <a:xfrm rot="0">
            <a:off x="5889575" y="2951205"/>
            <a:ext cx="6508849" cy="613410"/>
          </a:xfrm>
          <a:prstGeom prst="rect">
            <a:avLst/>
          </a:prstGeom>
        </p:spPr>
        <p:txBody>
          <a:bodyPr anchor="t" rtlCol="false" tIns="0" lIns="0" bIns="0" rIns="0">
            <a:spAutoFit/>
          </a:bodyPr>
          <a:lstStyle/>
          <a:p>
            <a:pPr algn="ctr" marL="0" indent="0" lvl="0">
              <a:lnSpc>
                <a:spcPts val="5040"/>
              </a:lnSpc>
              <a:spcBef>
                <a:spcPct val="0"/>
              </a:spcBef>
            </a:pPr>
            <a:r>
              <a:rPr lang="en-US" b="true" sz="3600">
                <a:solidFill>
                  <a:srgbClr val="9CF183"/>
                </a:solidFill>
                <a:latin typeface="Canva Sans Bold"/>
                <a:ea typeface="Canva Sans Bold"/>
                <a:cs typeface="Canva Sans Bold"/>
                <a:sym typeface="Canva Sans Bold"/>
              </a:rPr>
              <a:t>THINK IT, BREAK IT, SOLVE IT</a:t>
            </a:r>
          </a:p>
        </p:txBody>
      </p:sp>
      <p:pic>
        <p:nvPicPr>
          <p:cNvPr name="Picture 20" id="20"/>
          <p:cNvPicPr>
            <a:picLocks noChangeAspect="true"/>
          </p:cNvPicPr>
          <p:nvPr>
            <a:videoFile r:link="rId18"/>
          </p:nvPr>
        </p:nvPicPr>
        <p:blipFill>
          <a:blip r:embed="rId17"/>
          <a:stretch>
            <a:fillRect/>
          </a:stretch>
        </p:blipFill>
        <p:spPr>
          <a:xfrm rot="0">
            <a:off x="1230292" y="3809217"/>
            <a:ext cx="8872318" cy="49867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DAGjAPyDMaM</dc:identifier>
  <dcterms:modified xsi:type="dcterms:W3CDTF">2011-08-01T06:04:30Z</dcterms:modified>
  <cp:revision>1</cp:revision>
  <dc:title>GOAT presentation 7.5.2025</dc:title>
</cp:coreProperties>
</file>