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18288000" cy="10287000"/>
  <p:notesSz cx="6858000" cy="9144000"/>
  <p:embeddedFontLst>
    <p:embeddedFont>
      <p:font typeface="Bebas Neue Bold" panose="020B0604020202020204" charset="-18"/>
      <p:regular r:id="rId27"/>
    </p:embeddedFont>
    <p:embeddedFont>
      <p:font typeface="Etna Sans Serif" panose="020B060402020202020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86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watch?v=vyZMSZG2Dmk" TargetMode="Externa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vi.org/sites/default/files/2020-06/WV-Storytelling%20Toolkit%20June%202020.pdf" TargetMode="External"/><Relationship Id="rId13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hyperlink" Target="https://themoth.org/share-your-story/storytelling-tips-tricks" TargetMode="External"/><Relationship Id="rId12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unicef.org/wca/media/6451/file/UNICEF-KRC3-KRC4-Toolkit.pdf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s://www.forbes.com/sites/hvmacarthur/2024/05/24/the-power-of-storytelling-inspiring-and-connecting-with-your-audience/" TargetMode="External"/><Relationship Id="rId10" Type="http://schemas.openxmlformats.org/officeDocument/2006/relationships/hyperlink" Target="https://www.salto-youth.net/downloads/toolbox_tool_download-file-4073/EN_DYME_PR2_DST-Manual-Toolkit.pdf" TargetMode="External"/><Relationship Id="rId4" Type="http://schemas.openxmlformats.org/officeDocument/2006/relationships/hyperlink" Target="https://storynet.org/what-is-storytelling/" TargetMode="External"/><Relationship Id="rId9" Type="http://schemas.openxmlformats.org/officeDocument/2006/relationships/hyperlink" Target="https://education.nationalgeographic.org/resource/storytelling-for-impact-videos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watch?v=Wb8KpHqU5tg" TargetMode="Externa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9D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1060" y="-1603730"/>
            <a:ext cx="18510121" cy="12428891"/>
            <a:chOff x="0" y="0"/>
            <a:chExt cx="24680161" cy="165718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353564" cy="16571855"/>
            </a:xfrm>
            <a:custGeom>
              <a:avLst/>
              <a:gdLst/>
              <a:ahLst/>
              <a:cxnLst/>
              <a:rect l="l" t="t" r="r" b="b"/>
              <a:pathLst>
                <a:path w="12353564" h="16571855">
                  <a:moveTo>
                    <a:pt x="0" y="0"/>
                  </a:moveTo>
                  <a:lnTo>
                    <a:pt x="12353564" y="0"/>
                  </a:lnTo>
                  <a:lnTo>
                    <a:pt x="12353564" y="16571855"/>
                  </a:lnTo>
                  <a:lnTo>
                    <a:pt x="0" y="165718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l-SI"/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7435963" y="720902"/>
              <a:ext cx="17244198" cy="15561867"/>
              <a:chOff x="0" y="0"/>
              <a:chExt cx="3245029" cy="292844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45029" cy="2928446"/>
              </a:xfrm>
              <a:custGeom>
                <a:avLst/>
                <a:gdLst/>
                <a:ahLst/>
                <a:cxnLst/>
                <a:rect l="l" t="t" r="r" b="b"/>
                <a:pathLst>
                  <a:path w="3245029" h="2928446">
                    <a:moveTo>
                      <a:pt x="0" y="0"/>
                    </a:moveTo>
                    <a:lnTo>
                      <a:pt x="3245029" y="0"/>
                    </a:lnTo>
                    <a:lnTo>
                      <a:pt x="3245029" y="2928446"/>
                    </a:lnTo>
                    <a:lnTo>
                      <a:pt x="0" y="2928446"/>
                    </a:lnTo>
                    <a:close/>
                  </a:path>
                </a:pathLst>
              </a:custGeom>
              <a:solidFill>
                <a:srgbClr val="368AA4"/>
              </a:solidFill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3245029" cy="29665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7" name="Group 7"/>
          <p:cNvGrpSpPr/>
          <p:nvPr/>
        </p:nvGrpSpPr>
        <p:grpSpPr>
          <a:xfrm>
            <a:off x="1028700" y="3393449"/>
            <a:ext cx="16230600" cy="5174480"/>
            <a:chOff x="0" y="0"/>
            <a:chExt cx="4274726" cy="136282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274726" cy="1362826"/>
            </a:xfrm>
            <a:custGeom>
              <a:avLst/>
              <a:gdLst/>
              <a:ahLst/>
              <a:cxnLst/>
              <a:rect l="l" t="t" r="r" b="b"/>
              <a:pathLst>
                <a:path w="4274726" h="1362826">
                  <a:moveTo>
                    <a:pt x="0" y="0"/>
                  </a:moveTo>
                  <a:lnTo>
                    <a:pt x="4274726" y="0"/>
                  </a:lnTo>
                  <a:lnTo>
                    <a:pt x="4274726" y="1362826"/>
                  </a:lnTo>
                  <a:lnTo>
                    <a:pt x="0" y="1362826"/>
                  </a:lnTo>
                  <a:close/>
                </a:path>
              </a:pathLst>
            </a:custGeom>
            <a:solidFill>
              <a:srgbClr val="F2AC20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274726" cy="14009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flipH="1" flipV="1">
            <a:off x="6361967" y="3443393"/>
            <a:ext cx="10794196" cy="5074592"/>
          </a:xfrm>
          <a:custGeom>
            <a:avLst/>
            <a:gdLst/>
            <a:ahLst/>
            <a:cxnLst/>
            <a:rect l="l" t="t" r="r" b="b"/>
            <a:pathLst>
              <a:path w="10794196" h="5074592">
                <a:moveTo>
                  <a:pt x="10794196" y="5074593"/>
                </a:moveTo>
                <a:lnTo>
                  <a:pt x="0" y="5074593"/>
                </a:lnTo>
                <a:lnTo>
                  <a:pt x="0" y="0"/>
                </a:lnTo>
                <a:lnTo>
                  <a:pt x="10794196" y="0"/>
                </a:lnTo>
                <a:lnTo>
                  <a:pt x="10794196" y="507459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88993"/>
            </a:stretch>
          </a:blipFill>
        </p:spPr>
        <p:txBody>
          <a:bodyPr/>
          <a:lstStyle/>
          <a:p>
            <a:endParaRPr lang="sl-SI"/>
          </a:p>
        </p:txBody>
      </p:sp>
      <p:grpSp>
        <p:nvGrpSpPr>
          <p:cNvPr id="11" name="Group 11"/>
          <p:cNvGrpSpPr/>
          <p:nvPr/>
        </p:nvGrpSpPr>
        <p:grpSpPr>
          <a:xfrm>
            <a:off x="1028700" y="1719071"/>
            <a:ext cx="16230600" cy="5783290"/>
            <a:chOff x="0" y="0"/>
            <a:chExt cx="4274726" cy="152317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274726" cy="1523171"/>
            </a:xfrm>
            <a:custGeom>
              <a:avLst/>
              <a:gdLst/>
              <a:ahLst/>
              <a:cxnLst/>
              <a:rect l="l" t="t" r="r" b="b"/>
              <a:pathLst>
                <a:path w="4274726" h="1523171">
                  <a:moveTo>
                    <a:pt x="0" y="0"/>
                  </a:moveTo>
                  <a:lnTo>
                    <a:pt x="4274726" y="0"/>
                  </a:lnTo>
                  <a:lnTo>
                    <a:pt x="4274726" y="1523171"/>
                  </a:lnTo>
                  <a:lnTo>
                    <a:pt x="0" y="1523171"/>
                  </a:lnTo>
                  <a:close/>
                </a:path>
              </a:pathLst>
            </a:custGeom>
            <a:solidFill>
              <a:srgbClr val="EDF1F7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4274726" cy="15612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464215" y="1719071"/>
            <a:ext cx="13359571" cy="1156038"/>
            <a:chOff x="0" y="0"/>
            <a:chExt cx="3518570" cy="30447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518570" cy="304471"/>
            </a:xfrm>
            <a:custGeom>
              <a:avLst/>
              <a:gdLst/>
              <a:ahLst/>
              <a:cxnLst/>
              <a:rect l="l" t="t" r="r" b="b"/>
              <a:pathLst>
                <a:path w="3518570" h="304471">
                  <a:moveTo>
                    <a:pt x="0" y="0"/>
                  </a:moveTo>
                  <a:lnTo>
                    <a:pt x="3518570" y="0"/>
                  </a:lnTo>
                  <a:lnTo>
                    <a:pt x="3518570" y="304471"/>
                  </a:lnTo>
                  <a:lnTo>
                    <a:pt x="0" y="304471"/>
                  </a:lnTo>
                  <a:close/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3518570" cy="3425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074687" y="3841124"/>
            <a:ext cx="16138626" cy="3731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685"/>
              </a:lnSpc>
              <a:spcBef>
                <a:spcPct val="0"/>
              </a:spcBef>
            </a:pPr>
            <a:r>
              <a:rPr lang="en-US" sz="9600" b="1" spc="170" dirty="0" err="1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Pripovedovanja</a:t>
            </a:r>
            <a:r>
              <a:rPr lang="en-US" sz="9600" b="1" spc="170" dirty="0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 </a:t>
            </a:r>
            <a:r>
              <a:rPr lang="en-US" sz="9600" b="1" spc="170" dirty="0" err="1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zgodb</a:t>
            </a:r>
            <a:r>
              <a:rPr lang="en-US" sz="9600" b="1" spc="170" dirty="0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 za </a:t>
            </a:r>
            <a:r>
              <a:rPr lang="en-US" sz="9600" b="1" spc="170" dirty="0" err="1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družbeni</a:t>
            </a:r>
            <a:r>
              <a:rPr lang="en-US" sz="9600" b="1" spc="170" dirty="0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 </a:t>
            </a:r>
            <a:r>
              <a:rPr lang="en-US" sz="9600" b="1" spc="170" dirty="0" err="1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vpliv</a:t>
            </a:r>
            <a:endParaRPr lang="en-US" sz="9600" b="1" spc="170" dirty="0">
              <a:solidFill>
                <a:srgbClr val="000000"/>
              </a:solidFill>
              <a:latin typeface="Bebas Neue Bold"/>
              <a:ea typeface="Bebas Neue Bold"/>
              <a:cs typeface="Bebas Neue Bold"/>
              <a:sym typeface="Bebas Neue Bold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651787" y="503956"/>
            <a:ext cx="3264194" cy="700764"/>
          </a:xfrm>
          <a:custGeom>
            <a:avLst/>
            <a:gdLst/>
            <a:ahLst/>
            <a:cxnLst/>
            <a:rect l="l" t="t" r="r" b="b"/>
            <a:pathLst>
              <a:path w="3264194" h="700764">
                <a:moveTo>
                  <a:pt x="0" y="0"/>
                </a:moveTo>
                <a:lnTo>
                  <a:pt x="3264194" y="0"/>
                </a:lnTo>
                <a:lnTo>
                  <a:pt x="3264194" y="700765"/>
                </a:lnTo>
                <a:lnTo>
                  <a:pt x="0" y="70076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229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9" name="Freeform 19"/>
          <p:cNvSpPr/>
          <p:nvPr/>
        </p:nvSpPr>
        <p:spPr>
          <a:xfrm>
            <a:off x="16752578" y="42726"/>
            <a:ext cx="1535422" cy="1676344"/>
          </a:xfrm>
          <a:custGeom>
            <a:avLst/>
            <a:gdLst/>
            <a:ahLst/>
            <a:cxnLst/>
            <a:rect l="l" t="t" r="r" b="b"/>
            <a:pathLst>
              <a:path w="1535422" h="1676344">
                <a:moveTo>
                  <a:pt x="0" y="0"/>
                </a:moveTo>
                <a:lnTo>
                  <a:pt x="1535422" y="0"/>
                </a:lnTo>
                <a:lnTo>
                  <a:pt x="1535422" y="1676345"/>
                </a:lnTo>
                <a:lnTo>
                  <a:pt x="0" y="16763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20" name="Freeform 20"/>
          <p:cNvSpPr/>
          <p:nvPr/>
        </p:nvSpPr>
        <p:spPr>
          <a:xfrm>
            <a:off x="221022" y="8350744"/>
            <a:ext cx="1774233" cy="1936256"/>
          </a:xfrm>
          <a:custGeom>
            <a:avLst/>
            <a:gdLst/>
            <a:ahLst/>
            <a:cxnLst/>
            <a:rect l="l" t="t" r="r" b="b"/>
            <a:pathLst>
              <a:path w="1774233" h="1936256">
                <a:moveTo>
                  <a:pt x="0" y="0"/>
                </a:moveTo>
                <a:lnTo>
                  <a:pt x="1774234" y="0"/>
                </a:lnTo>
                <a:lnTo>
                  <a:pt x="1774234" y="1936256"/>
                </a:lnTo>
                <a:lnTo>
                  <a:pt x="0" y="193625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r="-8741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21" name="Freeform 21"/>
          <p:cNvSpPr/>
          <p:nvPr/>
        </p:nvSpPr>
        <p:spPr>
          <a:xfrm>
            <a:off x="3071581" y="8971332"/>
            <a:ext cx="2796685" cy="947077"/>
          </a:xfrm>
          <a:custGeom>
            <a:avLst/>
            <a:gdLst/>
            <a:ahLst/>
            <a:cxnLst/>
            <a:rect l="l" t="t" r="r" b="b"/>
            <a:pathLst>
              <a:path w="2796685" h="947077">
                <a:moveTo>
                  <a:pt x="0" y="0"/>
                </a:moveTo>
                <a:lnTo>
                  <a:pt x="2796685" y="0"/>
                </a:lnTo>
                <a:lnTo>
                  <a:pt x="2796685" y="947077"/>
                </a:lnTo>
                <a:lnTo>
                  <a:pt x="0" y="94707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7508" b="-7508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22" name="Freeform 22"/>
          <p:cNvSpPr/>
          <p:nvPr/>
        </p:nvSpPr>
        <p:spPr>
          <a:xfrm>
            <a:off x="11318576" y="8782312"/>
            <a:ext cx="2834720" cy="1325117"/>
          </a:xfrm>
          <a:custGeom>
            <a:avLst/>
            <a:gdLst/>
            <a:ahLst/>
            <a:cxnLst/>
            <a:rect l="l" t="t" r="r" b="b"/>
            <a:pathLst>
              <a:path w="2834720" h="1325117">
                <a:moveTo>
                  <a:pt x="0" y="0"/>
                </a:moveTo>
                <a:lnTo>
                  <a:pt x="2834720" y="0"/>
                </a:lnTo>
                <a:lnTo>
                  <a:pt x="2834720" y="1325116"/>
                </a:lnTo>
                <a:lnTo>
                  <a:pt x="0" y="132511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66190" b="-47731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23" name="Freeform 23"/>
          <p:cNvSpPr/>
          <p:nvPr/>
        </p:nvSpPr>
        <p:spPr>
          <a:xfrm>
            <a:off x="15227330" y="8636797"/>
            <a:ext cx="2528854" cy="1616145"/>
          </a:xfrm>
          <a:custGeom>
            <a:avLst/>
            <a:gdLst/>
            <a:ahLst/>
            <a:cxnLst/>
            <a:rect l="l" t="t" r="r" b="b"/>
            <a:pathLst>
              <a:path w="2528854" h="1616145">
                <a:moveTo>
                  <a:pt x="0" y="0"/>
                </a:moveTo>
                <a:lnTo>
                  <a:pt x="2528853" y="0"/>
                </a:lnTo>
                <a:lnTo>
                  <a:pt x="2528853" y="1616146"/>
                </a:lnTo>
                <a:lnTo>
                  <a:pt x="0" y="161614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58403" r="-106795" b="-84234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24" name="Freeform 24"/>
          <p:cNvSpPr/>
          <p:nvPr/>
        </p:nvSpPr>
        <p:spPr>
          <a:xfrm>
            <a:off x="6944591" y="9258300"/>
            <a:ext cx="3299952" cy="661502"/>
          </a:xfrm>
          <a:custGeom>
            <a:avLst/>
            <a:gdLst/>
            <a:ahLst/>
            <a:cxnLst/>
            <a:rect l="l" t="t" r="r" b="b"/>
            <a:pathLst>
              <a:path w="3299952" h="661502">
                <a:moveTo>
                  <a:pt x="0" y="0"/>
                </a:moveTo>
                <a:lnTo>
                  <a:pt x="3299951" y="0"/>
                </a:lnTo>
                <a:lnTo>
                  <a:pt x="3299951" y="661502"/>
                </a:lnTo>
                <a:lnTo>
                  <a:pt x="0" y="66150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25" name="TextBox 25"/>
          <p:cNvSpPr txBox="1"/>
          <p:nvPr/>
        </p:nvSpPr>
        <p:spPr>
          <a:xfrm>
            <a:off x="2283884" y="2004804"/>
            <a:ext cx="13720232" cy="503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545"/>
              </a:lnSpc>
              <a:spcBef>
                <a:spcPct val="0"/>
              </a:spcBef>
            </a:pPr>
            <a:r>
              <a:rPr lang="en-US" sz="3246" b="1" spc="2597" dirty="0" err="1">
                <a:solidFill>
                  <a:srgbClr val="EDF1F7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Razvijanje</a:t>
            </a:r>
            <a:endParaRPr lang="en-US" sz="3246" b="1" spc="2597" dirty="0">
              <a:solidFill>
                <a:srgbClr val="EDF1F7"/>
              </a:solidFill>
              <a:latin typeface="Bebas Neue Bold"/>
              <a:ea typeface="Bebas Neue Bold"/>
              <a:cs typeface="Bebas Neue Bold"/>
              <a:sym typeface="Bebas Neue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9D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490018"/>
            <a:ext cx="18510121" cy="12428891"/>
            <a:chOff x="0" y="0"/>
            <a:chExt cx="24680161" cy="165718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353564" cy="16571855"/>
            </a:xfrm>
            <a:custGeom>
              <a:avLst/>
              <a:gdLst/>
              <a:ahLst/>
              <a:cxnLst/>
              <a:rect l="l" t="t" r="r" b="b"/>
              <a:pathLst>
                <a:path w="12353564" h="16571855">
                  <a:moveTo>
                    <a:pt x="0" y="0"/>
                  </a:moveTo>
                  <a:lnTo>
                    <a:pt x="12353564" y="0"/>
                  </a:lnTo>
                  <a:lnTo>
                    <a:pt x="12353564" y="16571855"/>
                  </a:lnTo>
                  <a:lnTo>
                    <a:pt x="0" y="165718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l-SI"/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7435963" y="720902"/>
              <a:ext cx="17244198" cy="15561867"/>
              <a:chOff x="0" y="0"/>
              <a:chExt cx="3245029" cy="292844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45029" cy="2928446"/>
              </a:xfrm>
              <a:custGeom>
                <a:avLst/>
                <a:gdLst/>
                <a:ahLst/>
                <a:cxnLst/>
                <a:rect l="l" t="t" r="r" b="b"/>
                <a:pathLst>
                  <a:path w="3245029" h="2928446">
                    <a:moveTo>
                      <a:pt x="0" y="0"/>
                    </a:moveTo>
                    <a:lnTo>
                      <a:pt x="3245029" y="0"/>
                    </a:lnTo>
                    <a:lnTo>
                      <a:pt x="3245029" y="2928446"/>
                    </a:lnTo>
                    <a:lnTo>
                      <a:pt x="0" y="2928446"/>
                    </a:lnTo>
                    <a:close/>
                  </a:path>
                </a:pathLst>
              </a:custGeom>
              <a:solidFill>
                <a:srgbClr val="368AA4"/>
              </a:solidFill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3245029" cy="29665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7" name="Group 7"/>
          <p:cNvGrpSpPr/>
          <p:nvPr/>
        </p:nvGrpSpPr>
        <p:grpSpPr>
          <a:xfrm>
            <a:off x="4354467" y="1028700"/>
            <a:ext cx="12904833" cy="2771023"/>
            <a:chOff x="0" y="0"/>
            <a:chExt cx="3398804" cy="72981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398804" cy="729817"/>
            </a:xfrm>
            <a:custGeom>
              <a:avLst/>
              <a:gdLst/>
              <a:ahLst/>
              <a:cxnLst/>
              <a:rect l="l" t="t" r="r" b="b"/>
              <a:pathLst>
                <a:path w="3398804" h="729817">
                  <a:moveTo>
                    <a:pt x="0" y="0"/>
                  </a:moveTo>
                  <a:lnTo>
                    <a:pt x="3398804" y="0"/>
                  </a:lnTo>
                  <a:lnTo>
                    <a:pt x="3398804" y="729817"/>
                  </a:lnTo>
                  <a:lnTo>
                    <a:pt x="0" y="729817"/>
                  </a:lnTo>
                  <a:close/>
                </a:path>
              </a:pathLst>
            </a:custGeom>
            <a:solidFill>
              <a:srgbClr val="EDF1F7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398804" cy="767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8700" y="4153673"/>
            <a:ext cx="16230600" cy="5903570"/>
            <a:chOff x="0" y="0"/>
            <a:chExt cx="4274726" cy="147925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274726" cy="1479255"/>
            </a:xfrm>
            <a:custGeom>
              <a:avLst/>
              <a:gdLst/>
              <a:ahLst/>
              <a:cxnLst/>
              <a:rect l="l" t="t" r="r" b="b"/>
              <a:pathLst>
                <a:path w="4274726" h="1479255">
                  <a:moveTo>
                    <a:pt x="0" y="0"/>
                  </a:moveTo>
                  <a:lnTo>
                    <a:pt x="4274726" y="0"/>
                  </a:lnTo>
                  <a:lnTo>
                    <a:pt x="4274726" y="1479255"/>
                  </a:lnTo>
                  <a:lnTo>
                    <a:pt x="0" y="1479255"/>
                  </a:lnTo>
                  <a:close/>
                </a:path>
              </a:pathLst>
            </a:custGeom>
            <a:solidFill>
              <a:srgbClr val="F2AC20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4274726" cy="15173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425294" y="3364102"/>
            <a:ext cx="8375616" cy="1156038"/>
            <a:chOff x="0" y="0"/>
            <a:chExt cx="2205924" cy="30447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205923" cy="304471"/>
            </a:xfrm>
            <a:custGeom>
              <a:avLst/>
              <a:gdLst/>
              <a:ahLst/>
              <a:cxnLst/>
              <a:rect l="l" t="t" r="r" b="b"/>
              <a:pathLst>
                <a:path w="2205923" h="304471">
                  <a:moveTo>
                    <a:pt x="0" y="0"/>
                  </a:moveTo>
                  <a:lnTo>
                    <a:pt x="2205923" y="0"/>
                  </a:lnTo>
                  <a:lnTo>
                    <a:pt x="2205923" y="304471"/>
                  </a:lnTo>
                  <a:lnTo>
                    <a:pt x="0" y="304471"/>
                  </a:lnTo>
                  <a:close/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2205924" cy="3425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4773461" y="1792774"/>
            <a:ext cx="12066846" cy="2013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685"/>
              </a:lnSpc>
              <a:spcBef>
                <a:spcPct val="0"/>
              </a:spcBef>
            </a:pPr>
            <a:r>
              <a:rPr lang="sl-SI" sz="17049" b="1" spc="170" dirty="0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Kako začeti?</a:t>
            </a:r>
            <a:endParaRPr lang="en-US" sz="17049" b="1" spc="170" dirty="0">
              <a:solidFill>
                <a:srgbClr val="000000"/>
              </a:solidFill>
              <a:latin typeface="Bebas Neue Bold"/>
              <a:ea typeface="Bebas Neue Bold"/>
              <a:cs typeface="Bebas Neue Bold"/>
              <a:sym typeface="Bebas Neue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523354" y="4453465"/>
            <a:ext cx="15316952" cy="5603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09"/>
              </a:lnSpc>
            </a:pP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Zakaj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pripovedujete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svojo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zgodbo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?​</a:t>
            </a:r>
          </a:p>
          <a:p>
            <a:pPr marL="457200" indent="-457200" algn="l">
              <a:lnSpc>
                <a:spcPts val="4409"/>
              </a:lnSpc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Kakšno</a:t>
            </a:r>
            <a:r>
              <a:rPr lang="en-US" sz="250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je </a:t>
            </a:r>
            <a:r>
              <a:rPr lang="en-US" sz="250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vaše</a:t>
            </a:r>
            <a:r>
              <a:rPr lang="en-US" sz="250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sporočilo</a:t>
            </a:r>
            <a:r>
              <a:rPr lang="en-US" sz="250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zgodbe</a:t>
            </a:r>
            <a:r>
              <a:rPr lang="en-US" sz="250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?​</a:t>
            </a:r>
          </a:p>
          <a:p>
            <a:pPr marL="457200" indent="-457200" algn="l">
              <a:lnSpc>
                <a:spcPts val="4409"/>
              </a:lnSpc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Kakšno</a:t>
            </a:r>
            <a:r>
              <a:rPr lang="en-US" sz="250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spremembo</a:t>
            </a:r>
            <a:r>
              <a:rPr lang="en-US" sz="250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ali</a:t>
            </a:r>
            <a:r>
              <a:rPr lang="en-US" sz="250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čustvo</a:t>
            </a:r>
            <a:r>
              <a:rPr lang="en-US" sz="250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želite</a:t>
            </a:r>
            <a:r>
              <a:rPr lang="en-US" sz="250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vzpodbuditi</a:t>
            </a:r>
            <a:r>
              <a:rPr lang="en-US" sz="250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?​</a:t>
            </a:r>
          </a:p>
          <a:p>
            <a:pPr algn="l">
              <a:lnSpc>
                <a:spcPts val="4409"/>
              </a:lnSpc>
            </a:pP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Katero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je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vaše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ciljno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občinstvo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?​</a:t>
            </a:r>
          </a:p>
          <a:p>
            <a:pPr marL="457200" indent="-457200" algn="l">
              <a:lnSpc>
                <a:spcPts val="4409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Koga </a:t>
            </a:r>
            <a:r>
              <a:rPr lang="en-US" sz="250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želite</a:t>
            </a:r>
            <a:r>
              <a:rPr lang="en-US" sz="250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doseči</a:t>
            </a:r>
            <a:r>
              <a:rPr lang="en-US" sz="250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- </a:t>
            </a:r>
            <a:r>
              <a:rPr lang="en-US" sz="250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vlagatelje</a:t>
            </a:r>
            <a:r>
              <a:rPr lang="en-US" sz="250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, </a:t>
            </a:r>
            <a:r>
              <a:rPr lang="en-US" sz="250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mlade</a:t>
            </a:r>
            <a:r>
              <a:rPr lang="en-US" sz="250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ali</a:t>
            </a:r>
            <a:r>
              <a:rPr lang="en-US" sz="250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odločevalce</a:t>
            </a:r>
            <a:r>
              <a:rPr lang="en-US" sz="250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?​</a:t>
            </a:r>
          </a:p>
          <a:p>
            <a:pPr marL="457200" indent="-457200" algn="l">
              <a:lnSpc>
                <a:spcPts val="4409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Kaj </a:t>
            </a:r>
            <a:r>
              <a:rPr lang="en-US" sz="250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jih</a:t>
            </a:r>
            <a:r>
              <a:rPr lang="en-US" sz="250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skrbi</a:t>
            </a:r>
            <a:r>
              <a:rPr lang="en-US" sz="250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? Kateri </a:t>
            </a:r>
            <a:r>
              <a:rPr lang="en-US" sz="250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jezik</a:t>
            </a:r>
            <a:r>
              <a:rPr lang="en-US" sz="250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ali</a:t>
            </a:r>
            <a:r>
              <a:rPr lang="en-US" sz="250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oblika</a:t>
            </a:r>
            <a:r>
              <a:rPr lang="en-US" sz="250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jih</a:t>
            </a:r>
            <a:r>
              <a:rPr lang="en-US" sz="250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nagovarja</a:t>
            </a:r>
            <a:r>
              <a:rPr lang="en-US" sz="250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?​</a:t>
            </a:r>
          </a:p>
          <a:p>
            <a:pPr algn="l">
              <a:lnSpc>
                <a:spcPts val="4409"/>
              </a:lnSpc>
            </a:pP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Kje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lahko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najdete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zgodbo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?​</a:t>
            </a:r>
          </a:p>
          <a:p>
            <a:pPr marL="457200" indent="-457200" algn="l">
              <a:lnSpc>
                <a:spcPts val="4409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Pri </a:t>
            </a:r>
            <a:r>
              <a:rPr lang="en-US" sz="250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resnični</a:t>
            </a:r>
            <a:r>
              <a:rPr lang="en-US" sz="250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osebi</a:t>
            </a:r>
            <a:r>
              <a:rPr lang="en-US" sz="250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, ki </a:t>
            </a:r>
            <a:r>
              <a:rPr lang="en-US" sz="250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ste</a:t>
            </a:r>
            <a:r>
              <a:rPr lang="en-US" sz="250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ji </a:t>
            </a:r>
            <a:r>
              <a:rPr lang="en-US" sz="250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pomagali</a:t>
            </a:r>
            <a:r>
              <a:rPr lang="en-US" sz="250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​</a:t>
            </a:r>
          </a:p>
          <a:p>
            <a:pPr marL="457200" indent="-457200" algn="l">
              <a:lnSpc>
                <a:spcPts val="4409"/>
              </a:lnSpc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Iz</a:t>
            </a:r>
            <a:r>
              <a:rPr lang="en-US" sz="250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osebnih</a:t>
            </a:r>
            <a:r>
              <a:rPr lang="en-US" sz="250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izkušenj</a:t>
            </a:r>
            <a:r>
              <a:rPr lang="en-US" sz="250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/ </a:t>
            </a:r>
            <a:r>
              <a:rPr lang="en-US" sz="250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Vsakodnevnih</a:t>
            </a:r>
            <a:r>
              <a:rPr lang="en-US" sz="250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dogodkov</a:t>
            </a:r>
            <a:r>
              <a:rPr lang="en-US" sz="250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​</a:t>
            </a:r>
          </a:p>
          <a:p>
            <a:pPr marL="457200" indent="-457200" algn="l">
              <a:lnSpc>
                <a:spcPts val="4409"/>
              </a:lnSpc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Iz</a:t>
            </a:r>
            <a:r>
              <a:rPr lang="en-US" sz="250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pričevanj</a:t>
            </a:r>
            <a:r>
              <a:rPr lang="en-US" sz="250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prostovoljcev</a:t>
            </a:r>
            <a:r>
              <a:rPr lang="en-US" sz="250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ali</a:t>
            </a:r>
            <a:r>
              <a:rPr lang="en-US" sz="250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250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osebja</a:t>
            </a:r>
            <a:endParaRPr lang="en-US" sz="2500" dirty="0">
              <a:solidFill>
                <a:srgbClr val="231F20"/>
              </a:solidFill>
              <a:latin typeface="Etna Sans Serif"/>
              <a:ea typeface="Etna Sans Serif"/>
              <a:cs typeface="Etna Sans Serif"/>
              <a:sym typeface="Etna Sans Serif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425294" y="3608073"/>
            <a:ext cx="8380449" cy="535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965"/>
              </a:lnSpc>
              <a:spcBef>
                <a:spcPct val="0"/>
              </a:spcBef>
            </a:pPr>
            <a:r>
              <a:rPr lang="sl-SI" sz="2500" b="1" spc="2837" dirty="0">
                <a:solidFill>
                  <a:srgbClr val="EDF1F7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S pripovedovanjem</a:t>
            </a:r>
            <a:endParaRPr lang="en-US" sz="2500" b="1" spc="2837" dirty="0">
              <a:solidFill>
                <a:srgbClr val="EDF1F7"/>
              </a:solidFill>
              <a:latin typeface="Bebas Neue Bold"/>
              <a:ea typeface="Bebas Neue Bold"/>
              <a:cs typeface="Bebas Neue Bold"/>
              <a:sym typeface="Bebas Neue Bold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289874" y="42726"/>
            <a:ext cx="1535422" cy="1676344"/>
          </a:xfrm>
          <a:custGeom>
            <a:avLst/>
            <a:gdLst/>
            <a:ahLst/>
            <a:cxnLst/>
            <a:rect l="l" t="t" r="r" b="b"/>
            <a:pathLst>
              <a:path w="1535422" h="1676344">
                <a:moveTo>
                  <a:pt x="0" y="0"/>
                </a:moveTo>
                <a:lnTo>
                  <a:pt x="1535422" y="0"/>
                </a:lnTo>
                <a:lnTo>
                  <a:pt x="1535422" y="1676345"/>
                </a:lnTo>
                <a:lnTo>
                  <a:pt x="0" y="16763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20" name="Freeform 20"/>
          <p:cNvSpPr/>
          <p:nvPr/>
        </p:nvSpPr>
        <p:spPr>
          <a:xfrm>
            <a:off x="14522352" y="327936"/>
            <a:ext cx="3264194" cy="700764"/>
          </a:xfrm>
          <a:custGeom>
            <a:avLst/>
            <a:gdLst/>
            <a:ahLst/>
            <a:cxnLst/>
            <a:rect l="l" t="t" r="r" b="b"/>
            <a:pathLst>
              <a:path w="3264194" h="700764">
                <a:moveTo>
                  <a:pt x="0" y="0"/>
                </a:moveTo>
                <a:lnTo>
                  <a:pt x="3264195" y="0"/>
                </a:lnTo>
                <a:lnTo>
                  <a:pt x="3264195" y="700764"/>
                </a:lnTo>
                <a:lnTo>
                  <a:pt x="0" y="7007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229"/>
            </a:stretch>
          </a:blipFill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9D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2121" y="-1369040"/>
            <a:ext cx="18510121" cy="12428891"/>
            <a:chOff x="0" y="0"/>
            <a:chExt cx="24680161" cy="165718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353564" cy="16571855"/>
            </a:xfrm>
            <a:custGeom>
              <a:avLst/>
              <a:gdLst/>
              <a:ahLst/>
              <a:cxnLst/>
              <a:rect l="l" t="t" r="r" b="b"/>
              <a:pathLst>
                <a:path w="12353564" h="16571855">
                  <a:moveTo>
                    <a:pt x="0" y="0"/>
                  </a:moveTo>
                  <a:lnTo>
                    <a:pt x="12353564" y="0"/>
                  </a:lnTo>
                  <a:lnTo>
                    <a:pt x="12353564" y="16571855"/>
                  </a:lnTo>
                  <a:lnTo>
                    <a:pt x="0" y="165718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l-SI"/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7435963" y="720902"/>
              <a:ext cx="17244198" cy="15561867"/>
              <a:chOff x="0" y="0"/>
              <a:chExt cx="3245029" cy="292844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45029" cy="2928446"/>
              </a:xfrm>
              <a:custGeom>
                <a:avLst/>
                <a:gdLst/>
                <a:ahLst/>
                <a:cxnLst/>
                <a:rect l="l" t="t" r="r" b="b"/>
                <a:pathLst>
                  <a:path w="3245029" h="2928446">
                    <a:moveTo>
                      <a:pt x="0" y="0"/>
                    </a:moveTo>
                    <a:lnTo>
                      <a:pt x="3245029" y="0"/>
                    </a:lnTo>
                    <a:lnTo>
                      <a:pt x="3245029" y="2928446"/>
                    </a:lnTo>
                    <a:lnTo>
                      <a:pt x="0" y="2928446"/>
                    </a:lnTo>
                    <a:close/>
                  </a:path>
                </a:pathLst>
              </a:custGeom>
              <a:solidFill>
                <a:srgbClr val="368AA4"/>
              </a:solidFill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3245029" cy="29665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7" name="Group 7"/>
          <p:cNvGrpSpPr/>
          <p:nvPr/>
        </p:nvGrpSpPr>
        <p:grpSpPr>
          <a:xfrm>
            <a:off x="1057585" y="4915588"/>
            <a:ext cx="14767974" cy="3980003"/>
            <a:chOff x="0" y="0"/>
            <a:chExt cx="3889508" cy="104823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889508" cy="1048231"/>
            </a:xfrm>
            <a:custGeom>
              <a:avLst/>
              <a:gdLst/>
              <a:ahLst/>
              <a:cxnLst/>
              <a:rect l="l" t="t" r="r" b="b"/>
              <a:pathLst>
                <a:path w="3889508" h="1048231">
                  <a:moveTo>
                    <a:pt x="0" y="0"/>
                  </a:moveTo>
                  <a:lnTo>
                    <a:pt x="3889508" y="0"/>
                  </a:lnTo>
                  <a:lnTo>
                    <a:pt x="3889508" y="1048231"/>
                  </a:lnTo>
                  <a:lnTo>
                    <a:pt x="0" y="1048231"/>
                  </a:lnTo>
                  <a:close/>
                </a:path>
              </a:pathLst>
            </a:custGeom>
            <a:solidFill>
              <a:srgbClr val="F2AC20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889508" cy="10863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432606" y="1719071"/>
            <a:ext cx="14826694" cy="2771023"/>
            <a:chOff x="0" y="0"/>
            <a:chExt cx="3904973" cy="72981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904973" cy="729817"/>
            </a:xfrm>
            <a:custGeom>
              <a:avLst/>
              <a:gdLst/>
              <a:ahLst/>
              <a:cxnLst/>
              <a:rect l="l" t="t" r="r" b="b"/>
              <a:pathLst>
                <a:path w="3904973" h="729817">
                  <a:moveTo>
                    <a:pt x="0" y="0"/>
                  </a:moveTo>
                  <a:lnTo>
                    <a:pt x="3904973" y="0"/>
                  </a:lnTo>
                  <a:lnTo>
                    <a:pt x="3904973" y="729817"/>
                  </a:lnTo>
                  <a:lnTo>
                    <a:pt x="0" y="729817"/>
                  </a:lnTo>
                  <a:close/>
                </a:path>
              </a:pathLst>
            </a:custGeom>
            <a:solidFill>
              <a:srgbClr val="EDF1F7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3904973" cy="767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220180" y="4152581"/>
            <a:ext cx="15039120" cy="847229"/>
            <a:chOff x="0" y="0"/>
            <a:chExt cx="3960920" cy="22313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960921" cy="223139"/>
            </a:xfrm>
            <a:custGeom>
              <a:avLst/>
              <a:gdLst/>
              <a:ahLst/>
              <a:cxnLst/>
              <a:rect l="l" t="t" r="r" b="b"/>
              <a:pathLst>
                <a:path w="3960921" h="223139">
                  <a:moveTo>
                    <a:pt x="0" y="0"/>
                  </a:moveTo>
                  <a:lnTo>
                    <a:pt x="3960921" y="0"/>
                  </a:lnTo>
                  <a:lnTo>
                    <a:pt x="3960921" y="223139"/>
                  </a:lnTo>
                  <a:lnTo>
                    <a:pt x="0" y="223139"/>
                  </a:lnTo>
                  <a:close/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3960920" cy="2612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3380639" y="2587394"/>
            <a:ext cx="12930629" cy="1449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71"/>
              </a:lnSpc>
              <a:spcBef>
                <a:spcPct val="0"/>
              </a:spcBef>
            </a:pPr>
            <a:r>
              <a:rPr lang="sl-SI" sz="12251" b="1" spc="122" dirty="0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Ključni elementi</a:t>
            </a:r>
            <a:endParaRPr lang="en-US" sz="12251" b="1" spc="122" dirty="0">
              <a:solidFill>
                <a:srgbClr val="000000"/>
              </a:solidFill>
              <a:latin typeface="Bebas Neue Bold"/>
              <a:ea typeface="Bebas Neue Bold"/>
              <a:cs typeface="Bebas Neue Bold"/>
              <a:sym typeface="Bebas Neue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326393" y="4297460"/>
            <a:ext cx="14826694" cy="490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291"/>
              </a:lnSpc>
            </a:pPr>
            <a:r>
              <a:rPr lang="sl-SI" sz="3546" b="1" spc="2128" dirty="0">
                <a:solidFill>
                  <a:srgbClr val="EDF1F7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Pomembnih zgodb</a:t>
            </a:r>
            <a:endParaRPr lang="en-US" sz="3546" b="1" spc="2128" dirty="0">
              <a:solidFill>
                <a:srgbClr val="EDF1F7"/>
              </a:solidFill>
              <a:latin typeface="Bebas Neue Bold"/>
              <a:ea typeface="Bebas Neue Bold"/>
              <a:cs typeface="Bebas Neue Bold"/>
              <a:sym typeface="Bebas Neue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825296" y="5314279"/>
            <a:ext cx="11412916" cy="3125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6906" lvl="1" indent="-318453" algn="l">
              <a:lnSpc>
                <a:spcPts val="4130"/>
              </a:lnSpc>
              <a:buAutoNum type="arabicPeriod"/>
            </a:pPr>
            <a:r>
              <a:rPr lang="sl-SI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Jasnost zgodbe</a:t>
            </a:r>
            <a:endParaRPr lang="en-US" sz="2950" dirty="0">
              <a:solidFill>
                <a:srgbClr val="231F20"/>
              </a:solidFill>
              <a:latin typeface="Etna Sans Serif"/>
              <a:ea typeface="Etna Sans Serif"/>
              <a:cs typeface="Etna Sans Serif"/>
              <a:sym typeface="Etna Sans Serif"/>
            </a:endParaRPr>
          </a:p>
          <a:p>
            <a:pPr algn="l">
              <a:lnSpc>
                <a:spcPts val="4130"/>
              </a:lnSpc>
            </a:pPr>
            <a:r>
              <a:rPr lang="sl-SI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Je vaši zgodbi lahko slediti?</a:t>
            </a:r>
            <a:endParaRPr lang="en-US" sz="2950" dirty="0">
              <a:solidFill>
                <a:srgbClr val="231F20"/>
              </a:solidFill>
              <a:latin typeface="Etna Sans Serif"/>
              <a:ea typeface="Etna Sans Serif"/>
              <a:cs typeface="Etna Sans Serif"/>
              <a:sym typeface="Etna Sans Serif"/>
            </a:endParaRPr>
          </a:p>
          <a:p>
            <a:pPr algn="l">
              <a:lnSpc>
                <a:spcPts val="4130"/>
              </a:lnSpc>
            </a:pPr>
            <a:r>
              <a:rPr lang="en-US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✔️ </a:t>
            </a:r>
            <a:r>
              <a:rPr lang="sl-SI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Izogibajte se žargonu</a:t>
            </a:r>
            <a:endParaRPr lang="en-US" sz="2950" dirty="0">
              <a:solidFill>
                <a:srgbClr val="231F20"/>
              </a:solidFill>
              <a:latin typeface="Etna Sans Serif"/>
              <a:ea typeface="Etna Sans Serif"/>
              <a:cs typeface="Etna Sans Serif"/>
              <a:sym typeface="Etna Sans Serif"/>
            </a:endParaRPr>
          </a:p>
          <a:p>
            <a:pPr algn="l">
              <a:lnSpc>
                <a:spcPts val="4130"/>
              </a:lnSpc>
            </a:pPr>
            <a:r>
              <a:rPr lang="en-US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✔️ </a:t>
            </a:r>
            <a:r>
              <a:rPr lang="sl-SI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Držite se enega glavnega sporočila</a:t>
            </a:r>
            <a:endParaRPr lang="en-US" sz="2950" dirty="0">
              <a:solidFill>
                <a:srgbClr val="231F20"/>
              </a:solidFill>
              <a:latin typeface="Etna Sans Serif"/>
              <a:ea typeface="Etna Sans Serif"/>
              <a:cs typeface="Etna Sans Serif"/>
              <a:sym typeface="Etna Sans Serif"/>
            </a:endParaRPr>
          </a:p>
          <a:p>
            <a:pPr algn="l">
              <a:lnSpc>
                <a:spcPts val="4130"/>
              </a:lnSpc>
            </a:pPr>
            <a:r>
              <a:rPr lang="en-US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✔️ </a:t>
            </a:r>
            <a:r>
              <a:rPr lang="sl-SI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Ohranite preprosto strukturo</a:t>
            </a:r>
            <a:r>
              <a:rPr lang="en-US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: </a:t>
            </a:r>
            <a:r>
              <a:rPr lang="sl-SI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Uvod</a:t>
            </a:r>
            <a:r>
              <a:rPr lang="en-US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→ </a:t>
            </a:r>
            <a:r>
              <a:rPr lang="sl-SI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jedro</a:t>
            </a:r>
            <a:r>
              <a:rPr lang="en-US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→ </a:t>
            </a:r>
            <a:r>
              <a:rPr lang="sl-SI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zaključek</a:t>
            </a:r>
            <a:endParaRPr lang="en-US" sz="2950" dirty="0">
              <a:solidFill>
                <a:srgbClr val="231F20"/>
              </a:solidFill>
              <a:latin typeface="Etna Sans Serif"/>
              <a:ea typeface="Etna Sans Serif"/>
              <a:cs typeface="Etna Sans Serif"/>
              <a:sym typeface="Etna Sans Serif"/>
            </a:endParaRPr>
          </a:p>
          <a:p>
            <a:pPr algn="l">
              <a:lnSpc>
                <a:spcPts val="4130"/>
              </a:lnSpc>
              <a:spcBef>
                <a:spcPct val="0"/>
              </a:spcBef>
            </a:pPr>
            <a:endParaRPr lang="en-US" sz="2950" dirty="0">
              <a:solidFill>
                <a:srgbClr val="231F20"/>
              </a:solidFill>
              <a:latin typeface="Etna Sans Serif"/>
              <a:ea typeface="Etna Sans Serif"/>
              <a:cs typeface="Etna Sans Serif"/>
              <a:sym typeface="Etna Sans Serif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289874" y="42726"/>
            <a:ext cx="1535422" cy="1676344"/>
          </a:xfrm>
          <a:custGeom>
            <a:avLst/>
            <a:gdLst/>
            <a:ahLst/>
            <a:cxnLst/>
            <a:rect l="l" t="t" r="r" b="b"/>
            <a:pathLst>
              <a:path w="1535422" h="1676344">
                <a:moveTo>
                  <a:pt x="0" y="0"/>
                </a:moveTo>
                <a:lnTo>
                  <a:pt x="1535422" y="0"/>
                </a:lnTo>
                <a:lnTo>
                  <a:pt x="1535422" y="1676345"/>
                </a:lnTo>
                <a:lnTo>
                  <a:pt x="0" y="16763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20" name="Freeform 20"/>
          <p:cNvSpPr/>
          <p:nvPr/>
        </p:nvSpPr>
        <p:spPr>
          <a:xfrm>
            <a:off x="14522352" y="327936"/>
            <a:ext cx="3264194" cy="700764"/>
          </a:xfrm>
          <a:custGeom>
            <a:avLst/>
            <a:gdLst/>
            <a:ahLst/>
            <a:cxnLst/>
            <a:rect l="l" t="t" r="r" b="b"/>
            <a:pathLst>
              <a:path w="3264194" h="700764">
                <a:moveTo>
                  <a:pt x="0" y="0"/>
                </a:moveTo>
                <a:lnTo>
                  <a:pt x="3264195" y="0"/>
                </a:lnTo>
                <a:lnTo>
                  <a:pt x="3264195" y="700764"/>
                </a:lnTo>
                <a:lnTo>
                  <a:pt x="0" y="7007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229"/>
            </a:stretch>
          </a:blipFill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9D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2121" y="-1369040"/>
            <a:ext cx="18510121" cy="12428891"/>
            <a:chOff x="0" y="0"/>
            <a:chExt cx="24680161" cy="165718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353564" cy="16571855"/>
            </a:xfrm>
            <a:custGeom>
              <a:avLst/>
              <a:gdLst/>
              <a:ahLst/>
              <a:cxnLst/>
              <a:rect l="l" t="t" r="r" b="b"/>
              <a:pathLst>
                <a:path w="12353564" h="16571855">
                  <a:moveTo>
                    <a:pt x="0" y="0"/>
                  </a:moveTo>
                  <a:lnTo>
                    <a:pt x="12353564" y="0"/>
                  </a:lnTo>
                  <a:lnTo>
                    <a:pt x="12353564" y="16571855"/>
                  </a:lnTo>
                  <a:lnTo>
                    <a:pt x="0" y="165718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l-SI"/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7435963" y="720902"/>
              <a:ext cx="17244198" cy="15561867"/>
              <a:chOff x="0" y="0"/>
              <a:chExt cx="3245029" cy="292844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45029" cy="2928446"/>
              </a:xfrm>
              <a:custGeom>
                <a:avLst/>
                <a:gdLst/>
                <a:ahLst/>
                <a:cxnLst/>
                <a:rect l="l" t="t" r="r" b="b"/>
                <a:pathLst>
                  <a:path w="3245029" h="2928446">
                    <a:moveTo>
                      <a:pt x="0" y="0"/>
                    </a:moveTo>
                    <a:lnTo>
                      <a:pt x="3245029" y="0"/>
                    </a:lnTo>
                    <a:lnTo>
                      <a:pt x="3245029" y="2928446"/>
                    </a:lnTo>
                    <a:lnTo>
                      <a:pt x="0" y="2928446"/>
                    </a:lnTo>
                    <a:close/>
                  </a:path>
                </a:pathLst>
              </a:custGeom>
              <a:solidFill>
                <a:srgbClr val="368AA4"/>
              </a:solidFill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3245029" cy="29665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7" name="Group 7"/>
          <p:cNvGrpSpPr/>
          <p:nvPr/>
        </p:nvGrpSpPr>
        <p:grpSpPr>
          <a:xfrm>
            <a:off x="1057585" y="4915588"/>
            <a:ext cx="14767974" cy="3980003"/>
            <a:chOff x="0" y="0"/>
            <a:chExt cx="3889508" cy="104823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889508" cy="1048231"/>
            </a:xfrm>
            <a:custGeom>
              <a:avLst/>
              <a:gdLst/>
              <a:ahLst/>
              <a:cxnLst/>
              <a:rect l="l" t="t" r="r" b="b"/>
              <a:pathLst>
                <a:path w="3889508" h="1048231">
                  <a:moveTo>
                    <a:pt x="0" y="0"/>
                  </a:moveTo>
                  <a:lnTo>
                    <a:pt x="3889508" y="0"/>
                  </a:lnTo>
                  <a:lnTo>
                    <a:pt x="3889508" y="1048231"/>
                  </a:lnTo>
                  <a:lnTo>
                    <a:pt x="0" y="1048231"/>
                  </a:lnTo>
                  <a:close/>
                </a:path>
              </a:pathLst>
            </a:custGeom>
            <a:solidFill>
              <a:srgbClr val="F2AC20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889508" cy="10863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825296" y="5314279"/>
            <a:ext cx="11412916" cy="2601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30"/>
              </a:lnSpc>
            </a:pPr>
            <a:r>
              <a:rPr lang="en-US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2. </a:t>
            </a:r>
            <a:r>
              <a:rPr lang="sl-SI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Čustvo</a:t>
            </a:r>
            <a:endParaRPr lang="en-US" sz="2950" dirty="0">
              <a:solidFill>
                <a:srgbClr val="231F20"/>
              </a:solidFill>
              <a:latin typeface="Etna Sans Serif"/>
              <a:ea typeface="Etna Sans Serif"/>
              <a:cs typeface="Etna Sans Serif"/>
              <a:sym typeface="Etna Sans Serif"/>
            </a:endParaRPr>
          </a:p>
          <a:p>
            <a:pPr algn="l">
              <a:lnSpc>
                <a:spcPts val="4130"/>
              </a:lnSpc>
            </a:pPr>
            <a:r>
              <a:rPr lang="sl-SI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Ali vaša zgodba prebudi čustva?</a:t>
            </a:r>
            <a:endParaRPr lang="en-US" sz="2950" dirty="0">
              <a:solidFill>
                <a:srgbClr val="231F20"/>
              </a:solidFill>
              <a:latin typeface="Etna Sans Serif"/>
              <a:ea typeface="Etna Sans Serif"/>
              <a:cs typeface="Etna Sans Serif"/>
              <a:sym typeface="Etna Sans Serif"/>
            </a:endParaRPr>
          </a:p>
          <a:p>
            <a:pPr algn="l">
              <a:lnSpc>
                <a:spcPts val="4130"/>
              </a:lnSpc>
            </a:pPr>
            <a:r>
              <a:rPr lang="en-US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✔️ </a:t>
            </a:r>
            <a:r>
              <a:rPr lang="sl-SI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Ali je občinstvu mar?</a:t>
            </a:r>
            <a:endParaRPr lang="en-US" sz="2950" dirty="0">
              <a:solidFill>
                <a:srgbClr val="231F20"/>
              </a:solidFill>
              <a:latin typeface="Etna Sans Serif"/>
              <a:ea typeface="Etna Sans Serif"/>
              <a:cs typeface="Etna Sans Serif"/>
              <a:sym typeface="Etna Sans Serif"/>
            </a:endParaRPr>
          </a:p>
          <a:p>
            <a:pPr algn="l">
              <a:lnSpc>
                <a:spcPts val="4130"/>
              </a:lnSpc>
            </a:pPr>
            <a:r>
              <a:rPr lang="en-US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✔️ </a:t>
            </a:r>
            <a:r>
              <a:rPr lang="sl-SI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Ali prikazujete ranljivost, izziv ali upanje</a:t>
            </a:r>
            <a:r>
              <a:rPr lang="en-US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?</a:t>
            </a:r>
          </a:p>
          <a:p>
            <a:pPr algn="l">
              <a:lnSpc>
                <a:spcPts val="4130"/>
              </a:lnSpc>
              <a:spcBef>
                <a:spcPct val="0"/>
              </a:spcBef>
            </a:pPr>
            <a:r>
              <a:rPr lang="en-US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✔️ </a:t>
            </a:r>
            <a:r>
              <a:rPr lang="sl-SI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Ali se lahko občinstvo poistoveti z likom</a:t>
            </a:r>
            <a:r>
              <a:rPr lang="en-US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?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2432606" y="1719071"/>
            <a:ext cx="14826694" cy="2771023"/>
            <a:chOff x="0" y="0"/>
            <a:chExt cx="3904973" cy="72981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904973" cy="729817"/>
            </a:xfrm>
            <a:custGeom>
              <a:avLst/>
              <a:gdLst/>
              <a:ahLst/>
              <a:cxnLst/>
              <a:rect l="l" t="t" r="r" b="b"/>
              <a:pathLst>
                <a:path w="3904973" h="729817">
                  <a:moveTo>
                    <a:pt x="0" y="0"/>
                  </a:moveTo>
                  <a:lnTo>
                    <a:pt x="3904973" y="0"/>
                  </a:lnTo>
                  <a:lnTo>
                    <a:pt x="3904973" y="729817"/>
                  </a:lnTo>
                  <a:lnTo>
                    <a:pt x="0" y="729817"/>
                  </a:lnTo>
                  <a:close/>
                </a:path>
              </a:pathLst>
            </a:custGeom>
            <a:solidFill>
              <a:srgbClr val="EDF1F7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3904973" cy="767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220180" y="4152581"/>
            <a:ext cx="15039120" cy="847229"/>
            <a:chOff x="0" y="0"/>
            <a:chExt cx="3960920" cy="22313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960921" cy="223139"/>
            </a:xfrm>
            <a:custGeom>
              <a:avLst/>
              <a:gdLst/>
              <a:ahLst/>
              <a:cxnLst/>
              <a:rect l="l" t="t" r="r" b="b"/>
              <a:pathLst>
                <a:path w="3960921" h="223139">
                  <a:moveTo>
                    <a:pt x="0" y="0"/>
                  </a:moveTo>
                  <a:lnTo>
                    <a:pt x="3960921" y="0"/>
                  </a:lnTo>
                  <a:lnTo>
                    <a:pt x="3960921" y="223139"/>
                  </a:lnTo>
                  <a:lnTo>
                    <a:pt x="0" y="223139"/>
                  </a:lnTo>
                  <a:close/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3960920" cy="2612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289874" y="42726"/>
            <a:ext cx="1535422" cy="1676344"/>
          </a:xfrm>
          <a:custGeom>
            <a:avLst/>
            <a:gdLst/>
            <a:ahLst/>
            <a:cxnLst/>
            <a:rect l="l" t="t" r="r" b="b"/>
            <a:pathLst>
              <a:path w="1535422" h="1676344">
                <a:moveTo>
                  <a:pt x="0" y="0"/>
                </a:moveTo>
                <a:lnTo>
                  <a:pt x="1535422" y="0"/>
                </a:lnTo>
                <a:lnTo>
                  <a:pt x="1535422" y="1676345"/>
                </a:lnTo>
                <a:lnTo>
                  <a:pt x="0" y="16763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8" name="Freeform 18"/>
          <p:cNvSpPr/>
          <p:nvPr/>
        </p:nvSpPr>
        <p:spPr>
          <a:xfrm>
            <a:off x="14522352" y="327936"/>
            <a:ext cx="3264194" cy="700764"/>
          </a:xfrm>
          <a:custGeom>
            <a:avLst/>
            <a:gdLst/>
            <a:ahLst/>
            <a:cxnLst/>
            <a:rect l="l" t="t" r="r" b="b"/>
            <a:pathLst>
              <a:path w="3264194" h="700764">
                <a:moveTo>
                  <a:pt x="0" y="0"/>
                </a:moveTo>
                <a:lnTo>
                  <a:pt x="3264195" y="0"/>
                </a:lnTo>
                <a:lnTo>
                  <a:pt x="3264195" y="700764"/>
                </a:lnTo>
                <a:lnTo>
                  <a:pt x="0" y="7007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229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9" name="TextBox 19"/>
          <p:cNvSpPr txBox="1"/>
          <p:nvPr/>
        </p:nvSpPr>
        <p:spPr>
          <a:xfrm>
            <a:off x="3380639" y="2587394"/>
            <a:ext cx="12930629" cy="1449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71"/>
              </a:lnSpc>
              <a:spcBef>
                <a:spcPct val="0"/>
              </a:spcBef>
            </a:pPr>
            <a:r>
              <a:rPr lang="sl-SI" sz="12251" b="1" spc="122" dirty="0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Ključni elementi</a:t>
            </a:r>
            <a:endParaRPr lang="en-US" sz="12251" b="1" spc="122" dirty="0">
              <a:solidFill>
                <a:srgbClr val="000000"/>
              </a:solidFill>
              <a:latin typeface="Bebas Neue Bold"/>
              <a:ea typeface="Bebas Neue Bold"/>
              <a:cs typeface="Bebas Neue Bold"/>
              <a:sym typeface="Bebas Neue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326393" y="4297460"/>
            <a:ext cx="14826694" cy="490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291"/>
              </a:lnSpc>
            </a:pPr>
            <a:r>
              <a:rPr lang="sl-SI" sz="3546" b="1" spc="2128" dirty="0">
                <a:solidFill>
                  <a:srgbClr val="EDF1F7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Pomembnih zgodb</a:t>
            </a:r>
            <a:endParaRPr lang="en-US" sz="3546" b="1" spc="2128" dirty="0">
              <a:solidFill>
                <a:srgbClr val="EDF1F7"/>
              </a:solidFill>
              <a:latin typeface="Bebas Neue Bold"/>
              <a:ea typeface="Bebas Neue Bold"/>
              <a:cs typeface="Bebas Neue Bold"/>
              <a:sym typeface="Bebas Neue 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9D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2121" y="-1369040"/>
            <a:ext cx="18510121" cy="12428891"/>
            <a:chOff x="0" y="0"/>
            <a:chExt cx="24680161" cy="165718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353564" cy="16571855"/>
            </a:xfrm>
            <a:custGeom>
              <a:avLst/>
              <a:gdLst/>
              <a:ahLst/>
              <a:cxnLst/>
              <a:rect l="l" t="t" r="r" b="b"/>
              <a:pathLst>
                <a:path w="12353564" h="16571855">
                  <a:moveTo>
                    <a:pt x="0" y="0"/>
                  </a:moveTo>
                  <a:lnTo>
                    <a:pt x="12353564" y="0"/>
                  </a:lnTo>
                  <a:lnTo>
                    <a:pt x="12353564" y="16571855"/>
                  </a:lnTo>
                  <a:lnTo>
                    <a:pt x="0" y="165718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l-SI"/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7435963" y="720902"/>
              <a:ext cx="17244198" cy="15561867"/>
              <a:chOff x="0" y="0"/>
              <a:chExt cx="3245029" cy="292844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45029" cy="2928446"/>
              </a:xfrm>
              <a:custGeom>
                <a:avLst/>
                <a:gdLst/>
                <a:ahLst/>
                <a:cxnLst/>
                <a:rect l="l" t="t" r="r" b="b"/>
                <a:pathLst>
                  <a:path w="3245029" h="2928446">
                    <a:moveTo>
                      <a:pt x="0" y="0"/>
                    </a:moveTo>
                    <a:lnTo>
                      <a:pt x="3245029" y="0"/>
                    </a:lnTo>
                    <a:lnTo>
                      <a:pt x="3245029" y="2928446"/>
                    </a:lnTo>
                    <a:lnTo>
                      <a:pt x="0" y="2928446"/>
                    </a:lnTo>
                    <a:close/>
                  </a:path>
                </a:pathLst>
              </a:custGeom>
              <a:solidFill>
                <a:srgbClr val="368AA4"/>
              </a:solidFill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3245029" cy="29665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7" name="Group 7"/>
          <p:cNvGrpSpPr/>
          <p:nvPr/>
        </p:nvGrpSpPr>
        <p:grpSpPr>
          <a:xfrm>
            <a:off x="1057585" y="4877488"/>
            <a:ext cx="14767974" cy="3980003"/>
            <a:chOff x="0" y="0"/>
            <a:chExt cx="3889508" cy="104823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889508" cy="1048231"/>
            </a:xfrm>
            <a:custGeom>
              <a:avLst/>
              <a:gdLst/>
              <a:ahLst/>
              <a:cxnLst/>
              <a:rect l="l" t="t" r="r" b="b"/>
              <a:pathLst>
                <a:path w="3889508" h="1048231">
                  <a:moveTo>
                    <a:pt x="0" y="0"/>
                  </a:moveTo>
                  <a:lnTo>
                    <a:pt x="3889508" y="0"/>
                  </a:lnTo>
                  <a:lnTo>
                    <a:pt x="3889508" y="1048231"/>
                  </a:lnTo>
                  <a:lnTo>
                    <a:pt x="0" y="1048231"/>
                  </a:lnTo>
                  <a:close/>
                </a:path>
              </a:pathLst>
            </a:custGeom>
            <a:solidFill>
              <a:srgbClr val="F2AC20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889508" cy="10863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432606" y="1719071"/>
            <a:ext cx="14826694" cy="2771023"/>
            <a:chOff x="0" y="0"/>
            <a:chExt cx="3904973" cy="72981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904973" cy="729817"/>
            </a:xfrm>
            <a:custGeom>
              <a:avLst/>
              <a:gdLst/>
              <a:ahLst/>
              <a:cxnLst/>
              <a:rect l="l" t="t" r="r" b="b"/>
              <a:pathLst>
                <a:path w="3904973" h="729817">
                  <a:moveTo>
                    <a:pt x="0" y="0"/>
                  </a:moveTo>
                  <a:lnTo>
                    <a:pt x="3904973" y="0"/>
                  </a:lnTo>
                  <a:lnTo>
                    <a:pt x="3904973" y="729817"/>
                  </a:lnTo>
                  <a:lnTo>
                    <a:pt x="0" y="729817"/>
                  </a:lnTo>
                  <a:close/>
                </a:path>
              </a:pathLst>
            </a:custGeom>
            <a:solidFill>
              <a:srgbClr val="EDF1F7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3904973" cy="767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220180" y="4152581"/>
            <a:ext cx="15039120" cy="763007"/>
            <a:chOff x="0" y="0"/>
            <a:chExt cx="3960920" cy="20095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960921" cy="200957"/>
            </a:xfrm>
            <a:custGeom>
              <a:avLst/>
              <a:gdLst/>
              <a:ahLst/>
              <a:cxnLst/>
              <a:rect l="l" t="t" r="r" b="b"/>
              <a:pathLst>
                <a:path w="3960921" h="200957">
                  <a:moveTo>
                    <a:pt x="0" y="0"/>
                  </a:moveTo>
                  <a:lnTo>
                    <a:pt x="3960921" y="0"/>
                  </a:lnTo>
                  <a:lnTo>
                    <a:pt x="3960921" y="200957"/>
                  </a:lnTo>
                  <a:lnTo>
                    <a:pt x="0" y="200957"/>
                  </a:lnTo>
                  <a:close/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3960920" cy="2390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971558" y="5276179"/>
            <a:ext cx="11412916" cy="3644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30"/>
              </a:lnSpc>
            </a:pPr>
            <a:r>
              <a:rPr lang="en-US" sz="2950" dirty="0">
                <a:solidFill>
                  <a:srgbClr val="00000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3. </a:t>
            </a:r>
            <a:r>
              <a:rPr lang="sl-SI" sz="2950" dirty="0">
                <a:solidFill>
                  <a:srgbClr val="00000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Spoštovanje</a:t>
            </a:r>
            <a:endParaRPr lang="en-US" sz="2950" dirty="0">
              <a:solidFill>
                <a:srgbClr val="000000"/>
              </a:solidFill>
              <a:latin typeface="Etna Sans Serif"/>
              <a:ea typeface="Etna Sans Serif"/>
              <a:cs typeface="Etna Sans Serif"/>
              <a:sym typeface="Etna Sans Serif"/>
            </a:endParaRPr>
          </a:p>
          <a:p>
            <a:pPr algn="l">
              <a:lnSpc>
                <a:spcPts val="4130"/>
              </a:lnSpc>
            </a:pPr>
            <a:r>
              <a:rPr lang="sl-SI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Ali spoštujete dostojanstvo ljudi v zgodbi</a:t>
            </a:r>
            <a:r>
              <a:rPr lang="en-US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?</a:t>
            </a:r>
          </a:p>
          <a:p>
            <a:pPr algn="l">
              <a:lnSpc>
                <a:spcPts val="4130"/>
              </a:lnSpc>
            </a:pPr>
            <a:r>
              <a:rPr lang="en-US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✔️ </a:t>
            </a:r>
            <a:r>
              <a:rPr lang="sl-SI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Ali imate dovoljenje za deljenje te zgodbe</a:t>
            </a:r>
            <a:r>
              <a:rPr lang="en-US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?</a:t>
            </a:r>
          </a:p>
          <a:p>
            <a:pPr algn="l">
              <a:lnSpc>
                <a:spcPts val="4130"/>
              </a:lnSpc>
            </a:pPr>
            <a:r>
              <a:rPr lang="en-US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✔️ </a:t>
            </a:r>
            <a:r>
              <a:rPr lang="sl-SI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ali se izogibate stereotipov</a:t>
            </a:r>
            <a:r>
              <a:rPr lang="en-US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?</a:t>
            </a:r>
          </a:p>
          <a:p>
            <a:pPr algn="l">
              <a:lnSpc>
                <a:spcPts val="4130"/>
              </a:lnSpc>
            </a:pPr>
            <a:r>
              <a:rPr lang="en-US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✔️ </a:t>
            </a:r>
            <a:r>
              <a:rPr lang="sl-SI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Ali namesto, da bi govorili v imenu drugih, krepite lastne interese</a:t>
            </a:r>
            <a:r>
              <a:rPr lang="en-US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?</a:t>
            </a:r>
          </a:p>
          <a:p>
            <a:pPr algn="l">
              <a:lnSpc>
                <a:spcPts val="4130"/>
              </a:lnSpc>
              <a:spcBef>
                <a:spcPct val="0"/>
              </a:spcBef>
            </a:pPr>
            <a:endParaRPr lang="en-US" sz="2950" dirty="0">
              <a:solidFill>
                <a:srgbClr val="231F20"/>
              </a:solidFill>
              <a:latin typeface="Etna Sans Serif"/>
              <a:ea typeface="Etna Sans Serif"/>
              <a:cs typeface="Etna Sans Serif"/>
              <a:sym typeface="Etna Sans Serif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289874" y="42726"/>
            <a:ext cx="1535422" cy="1676344"/>
          </a:xfrm>
          <a:custGeom>
            <a:avLst/>
            <a:gdLst/>
            <a:ahLst/>
            <a:cxnLst/>
            <a:rect l="l" t="t" r="r" b="b"/>
            <a:pathLst>
              <a:path w="1535422" h="1676344">
                <a:moveTo>
                  <a:pt x="0" y="0"/>
                </a:moveTo>
                <a:lnTo>
                  <a:pt x="1535422" y="0"/>
                </a:lnTo>
                <a:lnTo>
                  <a:pt x="1535422" y="1676345"/>
                </a:lnTo>
                <a:lnTo>
                  <a:pt x="0" y="16763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8" name="Freeform 18"/>
          <p:cNvSpPr/>
          <p:nvPr/>
        </p:nvSpPr>
        <p:spPr>
          <a:xfrm>
            <a:off x="14522352" y="327936"/>
            <a:ext cx="3264194" cy="700764"/>
          </a:xfrm>
          <a:custGeom>
            <a:avLst/>
            <a:gdLst/>
            <a:ahLst/>
            <a:cxnLst/>
            <a:rect l="l" t="t" r="r" b="b"/>
            <a:pathLst>
              <a:path w="3264194" h="700764">
                <a:moveTo>
                  <a:pt x="0" y="0"/>
                </a:moveTo>
                <a:lnTo>
                  <a:pt x="3264195" y="0"/>
                </a:lnTo>
                <a:lnTo>
                  <a:pt x="3264195" y="700764"/>
                </a:lnTo>
                <a:lnTo>
                  <a:pt x="0" y="7007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229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9" name="TextBox 19"/>
          <p:cNvSpPr txBox="1"/>
          <p:nvPr/>
        </p:nvSpPr>
        <p:spPr>
          <a:xfrm>
            <a:off x="3380639" y="2587394"/>
            <a:ext cx="12930629" cy="1449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71"/>
              </a:lnSpc>
              <a:spcBef>
                <a:spcPct val="0"/>
              </a:spcBef>
            </a:pPr>
            <a:r>
              <a:rPr lang="sl-SI" sz="12251" b="1" spc="122" dirty="0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Ključni elementi</a:t>
            </a:r>
            <a:endParaRPr lang="en-US" sz="12251" b="1" spc="122" dirty="0">
              <a:solidFill>
                <a:srgbClr val="000000"/>
              </a:solidFill>
              <a:latin typeface="Bebas Neue Bold"/>
              <a:ea typeface="Bebas Neue Bold"/>
              <a:cs typeface="Bebas Neue Bold"/>
              <a:sym typeface="Bebas Neue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326393" y="4297460"/>
            <a:ext cx="14826694" cy="490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291"/>
              </a:lnSpc>
            </a:pPr>
            <a:r>
              <a:rPr lang="sl-SI" sz="3546" b="1" spc="2128" dirty="0">
                <a:solidFill>
                  <a:srgbClr val="EDF1F7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Pomembnih zgodb</a:t>
            </a:r>
            <a:endParaRPr lang="en-US" sz="3546" b="1" spc="2128" dirty="0">
              <a:solidFill>
                <a:srgbClr val="EDF1F7"/>
              </a:solidFill>
              <a:latin typeface="Bebas Neue Bold"/>
              <a:ea typeface="Bebas Neue Bold"/>
              <a:cs typeface="Bebas Neue Bold"/>
              <a:sym typeface="Bebas Neue 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9D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2121" y="-1369040"/>
            <a:ext cx="18510121" cy="12428891"/>
            <a:chOff x="0" y="0"/>
            <a:chExt cx="24680161" cy="165718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353564" cy="16571855"/>
            </a:xfrm>
            <a:custGeom>
              <a:avLst/>
              <a:gdLst/>
              <a:ahLst/>
              <a:cxnLst/>
              <a:rect l="l" t="t" r="r" b="b"/>
              <a:pathLst>
                <a:path w="12353564" h="16571855">
                  <a:moveTo>
                    <a:pt x="0" y="0"/>
                  </a:moveTo>
                  <a:lnTo>
                    <a:pt x="12353564" y="0"/>
                  </a:lnTo>
                  <a:lnTo>
                    <a:pt x="12353564" y="16571855"/>
                  </a:lnTo>
                  <a:lnTo>
                    <a:pt x="0" y="165718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l-SI"/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7435963" y="720902"/>
              <a:ext cx="17244198" cy="15561867"/>
              <a:chOff x="0" y="0"/>
              <a:chExt cx="3245029" cy="292844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45029" cy="2928446"/>
              </a:xfrm>
              <a:custGeom>
                <a:avLst/>
                <a:gdLst/>
                <a:ahLst/>
                <a:cxnLst/>
                <a:rect l="l" t="t" r="r" b="b"/>
                <a:pathLst>
                  <a:path w="3245029" h="2928446">
                    <a:moveTo>
                      <a:pt x="0" y="0"/>
                    </a:moveTo>
                    <a:lnTo>
                      <a:pt x="3245029" y="0"/>
                    </a:lnTo>
                    <a:lnTo>
                      <a:pt x="3245029" y="2928446"/>
                    </a:lnTo>
                    <a:lnTo>
                      <a:pt x="0" y="2928446"/>
                    </a:lnTo>
                    <a:close/>
                  </a:path>
                </a:pathLst>
              </a:custGeom>
              <a:solidFill>
                <a:srgbClr val="368AA4"/>
              </a:solidFill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3245029" cy="29665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7" name="Group 7"/>
          <p:cNvGrpSpPr/>
          <p:nvPr/>
        </p:nvGrpSpPr>
        <p:grpSpPr>
          <a:xfrm>
            <a:off x="1057585" y="4877488"/>
            <a:ext cx="14767974" cy="3980003"/>
            <a:chOff x="0" y="0"/>
            <a:chExt cx="3889508" cy="104823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889508" cy="1048231"/>
            </a:xfrm>
            <a:custGeom>
              <a:avLst/>
              <a:gdLst/>
              <a:ahLst/>
              <a:cxnLst/>
              <a:rect l="l" t="t" r="r" b="b"/>
              <a:pathLst>
                <a:path w="3889508" h="1048231">
                  <a:moveTo>
                    <a:pt x="0" y="0"/>
                  </a:moveTo>
                  <a:lnTo>
                    <a:pt x="3889508" y="0"/>
                  </a:lnTo>
                  <a:lnTo>
                    <a:pt x="3889508" y="1048231"/>
                  </a:lnTo>
                  <a:lnTo>
                    <a:pt x="0" y="1048231"/>
                  </a:lnTo>
                  <a:close/>
                </a:path>
              </a:pathLst>
            </a:custGeom>
            <a:solidFill>
              <a:srgbClr val="F2AC20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889508" cy="10863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432606" y="1719071"/>
            <a:ext cx="14826694" cy="2771023"/>
            <a:chOff x="0" y="0"/>
            <a:chExt cx="3904973" cy="72981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904973" cy="729817"/>
            </a:xfrm>
            <a:custGeom>
              <a:avLst/>
              <a:gdLst/>
              <a:ahLst/>
              <a:cxnLst/>
              <a:rect l="l" t="t" r="r" b="b"/>
              <a:pathLst>
                <a:path w="3904973" h="729817">
                  <a:moveTo>
                    <a:pt x="0" y="0"/>
                  </a:moveTo>
                  <a:lnTo>
                    <a:pt x="3904973" y="0"/>
                  </a:lnTo>
                  <a:lnTo>
                    <a:pt x="3904973" y="729817"/>
                  </a:lnTo>
                  <a:lnTo>
                    <a:pt x="0" y="729817"/>
                  </a:lnTo>
                  <a:close/>
                </a:path>
              </a:pathLst>
            </a:custGeom>
            <a:solidFill>
              <a:srgbClr val="EDF1F7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3904973" cy="767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220180" y="4152581"/>
            <a:ext cx="15039120" cy="763007"/>
            <a:chOff x="0" y="0"/>
            <a:chExt cx="3960920" cy="20095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960921" cy="200957"/>
            </a:xfrm>
            <a:custGeom>
              <a:avLst/>
              <a:gdLst/>
              <a:ahLst/>
              <a:cxnLst/>
              <a:rect l="l" t="t" r="r" b="b"/>
              <a:pathLst>
                <a:path w="3960921" h="200957">
                  <a:moveTo>
                    <a:pt x="0" y="0"/>
                  </a:moveTo>
                  <a:lnTo>
                    <a:pt x="3960921" y="0"/>
                  </a:lnTo>
                  <a:lnTo>
                    <a:pt x="3960921" y="200957"/>
                  </a:lnTo>
                  <a:lnTo>
                    <a:pt x="0" y="200957"/>
                  </a:lnTo>
                  <a:close/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3960920" cy="2390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971558" y="5290467"/>
            <a:ext cx="11412916" cy="3642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30"/>
              </a:lnSpc>
            </a:pPr>
            <a:r>
              <a:rPr lang="en-US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4. </a:t>
            </a:r>
            <a:r>
              <a:rPr lang="sl-SI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Izvedljivost</a:t>
            </a:r>
            <a:endParaRPr lang="en-US" sz="2950" dirty="0">
              <a:solidFill>
                <a:srgbClr val="231F20"/>
              </a:solidFill>
              <a:latin typeface="Etna Sans Serif"/>
              <a:ea typeface="Etna Sans Serif"/>
              <a:cs typeface="Etna Sans Serif"/>
              <a:sym typeface="Etna Sans Serif"/>
            </a:endParaRPr>
          </a:p>
          <a:p>
            <a:pPr algn="l">
              <a:lnSpc>
                <a:spcPts val="4130"/>
              </a:lnSpc>
            </a:pPr>
            <a:r>
              <a:rPr lang="sl-SI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Kaj lahko občinstvo stori, ko sliši zgodbo</a:t>
            </a:r>
            <a:r>
              <a:rPr lang="en-US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?</a:t>
            </a:r>
          </a:p>
          <a:p>
            <a:pPr>
              <a:lnSpc>
                <a:spcPts val="4130"/>
              </a:lnSpc>
            </a:pPr>
            <a:r>
              <a:rPr lang="en-US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✔️ </a:t>
            </a:r>
            <a:r>
              <a:rPr lang="sl-SI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Ali je naslednji korak jasen (darovanje, deljenje, sodelovanje, premišljevanje)</a:t>
            </a:r>
            <a:r>
              <a:rPr lang="en-US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?</a:t>
            </a:r>
          </a:p>
          <a:p>
            <a:pPr algn="l">
              <a:lnSpc>
                <a:spcPts val="4130"/>
              </a:lnSpc>
            </a:pPr>
            <a:r>
              <a:rPr lang="en-US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✔️ </a:t>
            </a:r>
            <a:r>
              <a:rPr lang="sl-SI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Ali je vaš poziv k dejanjem čustveno povezan s smerjo zgodbe</a:t>
            </a:r>
            <a:r>
              <a:rPr lang="en-US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?</a:t>
            </a:r>
          </a:p>
          <a:p>
            <a:pPr algn="l">
              <a:lnSpc>
                <a:spcPts val="4130"/>
              </a:lnSpc>
              <a:spcBef>
                <a:spcPct val="0"/>
              </a:spcBef>
            </a:pPr>
            <a:r>
              <a:rPr lang="en-US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✔️ </a:t>
            </a:r>
            <a:r>
              <a:rPr lang="sl-SI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ali vaša zgodba vzbuja željo po ukrepanju</a:t>
            </a:r>
            <a:r>
              <a:rPr lang="en-US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?</a:t>
            </a:r>
          </a:p>
        </p:txBody>
      </p:sp>
      <p:sp>
        <p:nvSpPr>
          <p:cNvPr id="17" name="Freeform 17"/>
          <p:cNvSpPr/>
          <p:nvPr/>
        </p:nvSpPr>
        <p:spPr>
          <a:xfrm>
            <a:off x="289874" y="42726"/>
            <a:ext cx="1535422" cy="1676344"/>
          </a:xfrm>
          <a:custGeom>
            <a:avLst/>
            <a:gdLst/>
            <a:ahLst/>
            <a:cxnLst/>
            <a:rect l="l" t="t" r="r" b="b"/>
            <a:pathLst>
              <a:path w="1535422" h="1676344">
                <a:moveTo>
                  <a:pt x="0" y="0"/>
                </a:moveTo>
                <a:lnTo>
                  <a:pt x="1535422" y="0"/>
                </a:lnTo>
                <a:lnTo>
                  <a:pt x="1535422" y="1676345"/>
                </a:lnTo>
                <a:lnTo>
                  <a:pt x="0" y="16763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8" name="Freeform 18"/>
          <p:cNvSpPr/>
          <p:nvPr/>
        </p:nvSpPr>
        <p:spPr>
          <a:xfrm>
            <a:off x="14522352" y="327936"/>
            <a:ext cx="3264194" cy="700764"/>
          </a:xfrm>
          <a:custGeom>
            <a:avLst/>
            <a:gdLst/>
            <a:ahLst/>
            <a:cxnLst/>
            <a:rect l="l" t="t" r="r" b="b"/>
            <a:pathLst>
              <a:path w="3264194" h="700764">
                <a:moveTo>
                  <a:pt x="0" y="0"/>
                </a:moveTo>
                <a:lnTo>
                  <a:pt x="3264195" y="0"/>
                </a:lnTo>
                <a:lnTo>
                  <a:pt x="3264195" y="700764"/>
                </a:lnTo>
                <a:lnTo>
                  <a:pt x="0" y="7007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229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9" name="TextBox 19"/>
          <p:cNvSpPr txBox="1"/>
          <p:nvPr/>
        </p:nvSpPr>
        <p:spPr>
          <a:xfrm>
            <a:off x="3380639" y="2587394"/>
            <a:ext cx="12930629" cy="1449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71"/>
              </a:lnSpc>
              <a:spcBef>
                <a:spcPct val="0"/>
              </a:spcBef>
            </a:pPr>
            <a:r>
              <a:rPr lang="sl-SI" sz="12251" b="1" spc="122" dirty="0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Ključni elementi</a:t>
            </a:r>
            <a:endParaRPr lang="en-US" sz="12251" b="1" spc="122" dirty="0">
              <a:solidFill>
                <a:srgbClr val="000000"/>
              </a:solidFill>
              <a:latin typeface="Bebas Neue Bold"/>
              <a:ea typeface="Bebas Neue Bold"/>
              <a:cs typeface="Bebas Neue Bold"/>
              <a:sym typeface="Bebas Neue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326393" y="4297460"/>
            <a:ext cx="14826694" cy="490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291"/>
              </a:lnSpc>
            </a:pPr>
            <a:r>
              <a:rPr lang="sl-SI" sz="3546" b="1" spc="2128" dirty="0">
                <a:solidFill>
                  <a:srgbClr val="EDF1F7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Pomembnih zgodb</a:t>
            </a:r>
            <a:endParaRPr lang="en-US" sz="3546" b="1" spc="2128" dirty="0">
              <a:solidFill>
                <a:srgbClr val="EDF1F7"/>
              </a:solidFill>
              <a:latin typeface="Bebas Neue Bold"/>
              <a:ea typeface="Bebas Neue Bold"/>
              <a:cs typeface="Bebas Neue Bold"/>
              <a:sym typeface="Bebas Neue 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9D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596197"/>
            <a:ext cx="18510121" cy="12428891"/>
            <a:chOff x="0" y="0"/>
            <a:chExt cx="24680161" cy="165718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353564" cy="16571855"/>
            </a:xfrm>
            <a:custGeom>
              <a:avLst/>
              <a:gdLst/>
              <a:ahLst/>
              <a:cxnLst/>
              <a:rect l="l" t="t" r="r" b="b"/>
              <a:pathLst>
                <a:path w="12353564" h="16571855">
                  <a:moveTo>
                    <a:pt x="0" y="0"/>
                  </a:moveTo>
                  <a:lnTo>
                    <a:pt x="12353564" y="0"/>
                  </a:lnTo>
                  <a:lnTo>
                    <a:pt x="12353564" y="16571855"/>
                  </a:lnTo>
                  <a:lnTo>
                    <a:pt x="0" y="165718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l-SI"/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7435963" y="720902"/>
              <a:ext cx="17244198" cy="15561867"/>
              <a:chOff x="0" y="0"/>
              <a:chExt cx="3245029" cy="292844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45029" cy="2928446"/>
              </a:xfrm>
              <a:custGeom>
                <a:avLst/>
                <a:gdLst/>
                <a:ahLst/>
                <a:cxnLst/>
                <a:rect l="l" t="t" r="r" b="b"/>
                <a:pathLst>
                  <a:path w="3245029" h="2928446">
                    <a:moveTo>
                      <a:pt x="0" y="0"/>
                    </a:moveTo>
                    <a:lnTo>
                      <a:pt x="3245029" y="0"/>
                    </a:lnTo>
                    <a:lnTo>
                      <a:pt x="3245029" y="2928446"/>
                    </a:lnTo>
                    <a:lnTo>
                      <a:pt x="0" y="2928446"/>
                    </a:lnTo>
                    <a:close/>
                  </a:path>
                </a:pathLst>
              </a:custGeom>
              <a:solidFill>
                <a:srgbClr val="368AA4"/>
              </a:solidFill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3245029" cy="29665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7" name="Group 7"/>
          <p:cNvGrpSpPr/>
          <p:nvPr/>
        </p:nvGrpSpPr>
        <p:grpSpPr>
          <a:xfrm>
            <a:off x="1028700" y="4083820"/>
            <a:ext cx="16230600" cy="5174480"/>
            <a:chOff x="0" y="0"/>
            <a:chExt cx="4274726" cy="136282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274726" cy="1362826"/>
            </a:xfrm>
            <a:custGeom>
              <a:avLst/>
              <a:gdLst/>
              <a:ahLst/>
              <a:cxnLst/>
              <a:rect l="l" t="t" r="r" b="b"/>
              <a:pathLst>
                <a:path w="4274726" h="1362826">
                  <a:moveTo>
                    <a:pt x="0" y="0"/>
                  </a:moveTo>
                  <a:lnTo>
                    <a:pt x="4274726" y="0"/>
                  </a:lnTo>
                  <a:lnTo>
                    <a:pt x="4274726" y="1362826"/>
                  </a:lnTo>
                  <a:lnTo>
                    <a:pt x="0" y="1362826"/>
                  </a:lnTo>
                  <a:close/>
                </a:path>
              </a:pathLst>
            </a:custGeom>
            <a:solidFill>
              <a:srgbClr val="F2AC20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274726" cy="14009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825296" y="996118"/>
            <a:ext cx="15434004" cy="2771023"/>
            <a:chOff x="0" y="0"/>
            <a:chExt cx="4064923" cy="72981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064923" cy="729817"/>
            </a:xfrm>
            <a:custGeom>
              <a:avLst/>
              <a:gdLst/>
              <a:ahLst/>
              <a:cxnLst/>
              <a:rect l="l" t="t" r="r" b="b"/>
              <a:pathLst>
                <a:path w="4064923" h="729817">
                  <a:moveTo>
                    <a:pt x="0" y="0"/>
                  </a:moveTo>
                  <a:lnTo>
                    <a:pt x="4064923" y="0"/>
                  </a:lnTo>
                  <a:lnTo>
                    <a:pt x="4064923" y="729817"/>
                  </a:lnTo>
                  <a:lnTo>
                    <a:pt x="0" y="729817"/>
                  </a:lnTo>
                  <a:close/>
                </a:path>
              </a:pathLst>
            </a:custGeom>
            <a:solidFill>
              <a:srgbClr val="EDF1F7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4064923" cy="767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220180" y="3462210"/>
            <a:ext cx="8805301" cy="1156038"/>
            <a:chOff x="0" y="0"/>
            <a:chExt cx="2319092" cy="30447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319092" cy="304471"/>
            </a:xfrm>
            <a:custGeom>
              <a:avLst/>
              <a:gdLst/>
              <a:ahLst/>
              <a:cxnLst/>
              <a:rect l="l" t="t" r="r" b="b"/>
              <a:pathLst>
                <a:path w="2319092" h="304471">
                  <a:moveTo>
                    <a:pt x="0" y="0"/>
                  </a:moveTo>
                  <a:lnTo>
                    <a:pt x="2319092" y="0"/>
                  </a:lnTo>
                  <a:lnTo>
                    <a:pt x="2319092" y="304471"/>
                  </a:lnTo>
                  <a:lnTo>
                    <a:pt x="0" y="304471"/>
                  </a:lnTo>
                  <a:close/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2319092" cy="3425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2300956" y="1880791"/>
            <a:ext cx="14482685" cy="1756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662"/>
              </a:lnSpc>
              <a:spcBef>
                <a:spcPct val="0"/>
              </a:spcBef>
            </a:pPr>
            <a:r>
              <a:rPr lang="sl-SI" sz="14850" b="1" spc="148" dirty="0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Kaj je dobra zgodba</a:t>
            </a:r>
            <a:endParaRPr lang="en-US" sz="14850" b="1" spc="148" dirty="0">
              <a:solidFill>
                <a:srgbClr val="000000"/>
              </a:solidFill>
              <a:latin typeface="Bebas Neue Bold"/>
              <a:ea typeface="Bebas Neue Bold"/>
              <a:cs typeface="Bebas Neue Bold"/>
              <a:sym typeface="Bebas Neue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432606" y="3690941"/>
            <a:ext cx="8380449" cy="535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965"/>
              </a:lnSpc>
              <a:spcBef>
                <a:spcPct val="0"/>
              </a:spcBef>
            </a:pPr>
            <a:r>
              <a:rPr lang="sl-SI" sz="2500" b="1" spc="2837" dirty="0">
                <a:solidFill>
                  <a:srgbClr val="EDF1F7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Za pripovedovanje</a:t>
            </a:r>
            <a:endParaRPr lang="en-US" sz="2500" b="1" spc="2837" dirty="0">
              <a:solidFill>
                <a:srgbClr val="EDF1F7"/>
              </a:solidFill>
              <a:latin typeface="Bebas Neue Bold"/>
              <a:ea typeface="Bebas Neue Bold"/>
              <a:cs typeface="Bebas Neue Bold"/>
              <a:sym typeface="Bebas Neue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709050" y="4551573"/>
            <a:ext cx="15246372" cy="4577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49"/>
              </a:lnSpc>
            </a:pPr>
            <a:r>
              <a:rPr lang="en-US" sz="3249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Preprostost</a:t>
            </a:r>
            <a:r>
              <a:rPr lang="en-US" sz="3249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​</a:t>
            </a:r>
          </a:p>
          <a:p>
            <a:pPr marL="457200" indent="-457200" algn="l">
              <a:lnSpc>
                <a:spcPts val="4549"/>
              </a:lnSpc>
              <a:buFont typeface="Arial" panose="020B0604020202020204" pitchFamily="34" charset="0"/>
              <a:buChar char="•"/>
            </a:pPr>
            <a:r>
              <a:rPr lang="en-US" sz="3249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Jasna in </a:t>
            </a:r>
            <a:r>
              <a:rPr lang="en-US" sz="3249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enostavna</a:t>
            </a:r>
            <a:r>
              <a:rPr lang="en-US" sz="3249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249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zgodba</a:t>
            </a:r>
            <a:r>
              <a:rPr lang="en-US" sz="3249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– </a:t>
            </a:r>
            <a:r>
              <a:rPr lang="en-US" sz="3249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brez</a:t>
            </a:r>
            <a:r>
              <a:rPr lang="en-US" sz="3249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249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preobremenitve</a:t>
            </a:r>
            <a:r>
              <a:rPr lang="en-US" sz="3249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.​</a:t>
            </a:r>
          </a:p>
          <a:p>
            <a:pPr algn="l">
              <a:lnSpc>
                <a:spcPts val="4549"/>
              </a:lnSpc>
            </a:pPr>
            <a:r>
              <a:rPr lang="en-US" sz="3249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Osebnost</a:t>
            </a:r>
            <a:r>
              <a:rPr lang="en-US" sz="3249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​</a:t>
            </a:r>
          </a:p>
          <a:p>
            <a:pPr marL="457200" indent="-457200" algn="l">
              <a:lnSpc>
                <a:spcPts val="4549"/>
              </a:lnSpc>
              <a:buFont typeface="Arial" panose="020B0604020202020204" pitchFamily="34" charset="0"/>
              <a:buChar char="•"/>
            </a:pPr>
            <a:r>
              <a:rPr lang="en-US" sz="3249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Osredotočenost</a:t>
            </a:r>
            <a:r>
              <a:rPr lang="en-US" sz="3249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249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na</a:t>
            </a:r>
            <a:r>
              <a:rPr lang="en-US" sz="3249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249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resnične</a:t>
            </a:r>
            <a:r>
              <a:rPr lang="en-US" sz="3249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249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ljudi</a:t>
            </a:r>
            <a:r>
              <a:rPr lang="en-US" sz="3249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in </a:t>
            </a:r>
            <a:r>
              <a:rPr lang="en-US" sz="3249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dogodke</a:t>
            </a:r>
            <a:r>
              <a:rPr lang="en-US" sz="3249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.​</a:t>
            </a:r>
          </a:p>
          <a:p>
            <a:pPr algn="l">
              <a:lnSpc>
                <a:spcPts val="4549"/>
              </a:lnSpc>
            </a:pPr>
            <a:r>
              <a:rPr lang="en-US" sz="3249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Pristnost</a:t>
            </a:r>
            <a:r>
              <a:rPr lang="en-US" sz="3249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​</a:t>
            </a:r>
          </a:p>
          <a:p>
            <a:pPr marL="457200" indent="-457200" algn="l">
              <a:lnSpc>
                <a:spcPts val="4549"/>
              </a:lnSpc>
              <a:buFont typeface="Arial" panose="020B0604020202020204" pitchFamily="34" charset="0"/>
              <a:buChar char="•"/>
            </a:pPr>
            <a:r>
              <a:rPr lang="en-US" sz="3249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Iskreno</a:t>
            </a:r>
            <a:r>
              <a:rPr lang="en-US" sz="3249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, </a:t>
            </a:r>
            <a:r>
              <a:rPr lang="en-US" sz="3249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surovo</a:t>
            </a:r>
            <a:r>
              <a:rPr lang="en-US" sz="3249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in </a:t>
            </a:r>
            <a:r>
              <a:rPr lang="en-US" sz="3249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čustveno</a:t>
            </a:r>
            <a:r>
              <a:rPr lang="en-US" sz="3249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- ne </a:t>
            </a:r>
            <a:r>
              <a:rPr lang="en-US" sz="3249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prirejeno</a:t>
            </a:r>
            <a:r>
              <a:rPr lang="en-US" sz="3249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.​</a:t>
            </a:r>
          </a:p>
          <a:p>
            <a:pPr algn="l">
              <a:lnSpc>
                <a:spcPts val="4549"/>
              </a:lnSpc>
            </a:pPr>
            <a:r>
              <a:rPr lang="en-US" sz="3249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Pomembnost</a:t>
            </a:r>
            <a:r>
              <a:rPr lang="en-US" sz="3249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​</a:t>
            </a:r>
          </a:p>
          <a:p>
            <a:pPr marL="457200" indent="-457200" algn="l">
              <a:lnSpc>
                <a:spcPts val="4549"/>
              </a:lnSpc>
              <a:buFont typeface="Arial" panose="020B0604020202020204" pitchFamily="34" charset="0"/>
              <a:buChar char="•"/>
            </a:pPr>
            <a:r>
              <a:rPr lang="en-US" sz="3249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Zgodba</a:t>
            </a:r>
            <a:r>
              <a:rPr lang="en-US" sz="3249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se </a:t>
            </a:r>
            <a:r>
              <a:rPr lang="en-US" sz="3249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poveže</a:t>
            </a:r>
            <a:r>
              <a:rPr lang="en-US" sz="3249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z </a:t>
            </a:r>
            <a:r>
              <a:rPr lang="en-US" sz="3249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vašimi</a:t>
            </a:r>
            <a:r>
              <a:rPr lang="en-US" sz="3249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249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cilji</a:t>
            </a:r>
            <a:r>
              <a:rPr lang="en-US" sz="3249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249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kar</a:t>
            </a:r>
            <a:r>
              <a:rPr lang="en-US" sz="3249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se </a:t>
            </a:r>
            <a:r>
              <a:rPr lang="en-US" sz="3249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odraža</a:t>
            </a:r>
            <a:r>
              <a:rPr lang="en-US" sz="3249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249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na</a:t>
            </a:r>
            <a:r>
              <a:rPr lang="en-US" sz="3249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249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vašem</a:t>
            </a:r>
            <a:r>
              <a:rPr lang="en-US" sz="3249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249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občinstvu</a:t>
            </a:r>
            <a:r>
              <a:rPr lang="en-US" sz="3249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.</a:t>
            </a:r>
            <a:endParaRPr lang="en-US" sz="3150" dirty="0">
              <a:solidFill>
                <a:srgbClr val="231F20"/>
              </a:solidFill>
              <a:latin typeface="Etna Sans Serif"/>
              <a:ea typeface="Etna Sans Serif"/>
              <a:cs typeface="Etna Sans Serif"/>
              <a:sym typeface="Etna Sans Serif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289874" y="42726"/>
            <a:ext cx="1535422" cy="1676344"/>
          </a:xfrm>
          <a:custGeom>
            <a:avLst/>
            <a:gdLst/>
            <a:ahLst/>
            <a:cxnLst/>
            <a:rect l="l" t="t" r="r" b="b"/>
            <a:pathLst>
              <a:path w="1535422" h="1676344">
                <a:moveTo>
                  <a:pt x="0" y="0"/>
                </a:moveTo>
                <a:lnTo>
                  <a:pt x="1535422" y="0"/>
                </a:lnTo>
                <a:lnTo>
                  <a:pt x="1535422" y="1676345"/>
                </a:lnTo>
                <a:lnTo>
                  <a:pt x="0" y="16763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20" name="Freeform 20"/>
          <p:cNvSpPr/>
          <p:nvPr/>
        </p:nvSpPr>
        <p:spPr>
          <a:xfrm>
            <a:off x="14522352" y="327936"/>
            <a:ext cx="3264194" cy="700764"/>
          </a:xfrm>
          <a:custGeom>
            <a:avLst/>
            <a:gdLst/>
            <a:ahLst/>
            <a:cxnLst/>
            <a:rect l="l" t="t" r="r" b="b"/>
            <a:pathLst>
              <a:path w="3264194" h="700764">
                <a:moveTo>
                  <a:pt x="0" y="0"/>
                </a:moveTo>
                <a:lnTo>
                  <a:pt x="3264195" y="0"/>
                </a:lnTo>
                <a:lnTo>
                  <a:pt x="3264195" y="700764"/>
                </a:lnTo>
                <a:lnTo>
                  <a:pt x="0" y="7007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229"/>
            </a:stretch>
          </a:blipFill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9D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257300"/>
            <a:ext cx="18510121" cy="12428891"/>
            <a:chOff x="0" y="0"/>
            <a:chExt cx="24680161" cy="165718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353564" cy="16571855"/>
            </a:xfrm>
            <a:custGeom>
              <a:avLst/>
              <a:gdLst/>
              <a:ahLst/>
              <a:cxnLst/>
              <a:rect l="l" t="t" r="r" b="b"/>
              <a:pathLst>
                <a:path w="12353564" h="16571855">
                  <a:moveTo>
                    <a:pt x="0" y="0"/>
                  </a:moveTo>
                  <a:lnTo>
                    <a:pt x="12353564" y="0"/>
                  </a:lnTo>
                  <a:lnTo>
                    <a:pt x="12353564" y="16571855"/>
                  </a:lnTo>
                  <a:lnTo>
                    <a:pt x="0" y="165718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l-SI"/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7435963" y="720902"/>
              <a:ext cx="17244198" cy="15561867"/>
              <a:chOff x="0" y="0"/>
              <a:chExt cx="3245029" cy="292844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45029" cy="2928446"/>
              </a:xfrm>
              <a:custGeom>
                <a:avLst/>
                <a:gdLst/>
                <a:ahLst/>
                <a:cxnLst/>
                <a:rect l="l" t="t" r="r" b="b"/>
                <a:pathLst>
                  <a:path w="3245029" h="2928446">
                    <a:moveTo>
                      <a:pt x="0" y="0"/>
                    </a:moveTo>
                    <a:lnTo>
                      <a:pt x="3245029" y="0"/>
                    </a:lnTo>
                    <a:lnTo>
                      <a:pt x="3245029" y="2928446"/>
                    </a:lnTo>
                    <a:lnTo>
                      <a:pt x="0" y="2928446"/>
                    </a:lnTo>
                    <a:close/>
                  </a:path>
                </a:pathLst>
              </a:custGeom>
              <a:solidFill>
                <a:srgbClr val="368AA4"/>
              </a:solidFill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3245029" cy="29665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7" name="Group 7"/>
          <p:cNvGrpSpPr/>
          <p:nvPr/>
        </p:nvGrpSpPr>
        <p:grpSpPr>
          <a:xfrm>
            <a:off x="1028700" y="4491778"/>
            <a:ext cx="16230600" cy="5174480"/>
            <a:chOff x="0" y="0"/>
            <a:chExt cx="4274726" cy="136282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274726" cy="1362826"/>
            </a:xfrm>
            <a:custGeom>
              <a:avLst/>
              <a:gdLst/>
              <a:ahLst/>
              <a:cxnLst/>
              <a:rect l="l" t="t" r="r" b="b"/>
              <a:pathLst>
                <a:path w="4274726" h="1362826">
                  <a:moveTo>
                    <a:pt x="0" y="0"/>
                  </a:moveTo>
                  <a:lnTo>
                    <a:pt x="4274726" y="0"/>
                  </a:lnTo>
                  <a:lnTo>
                    <a:pt x="4274726" y="1362826"/>
                  </a:lnTo>
                  <a:lnTo>
                    <a:pt x="0" y="1362826"/>
                  </a:lnTo>
                  <a:close/>
                </a:path>
              </a:pathLst>
            </a:custGeom>
            <a:solidFill>
              <a:srgbClr val="F2AC20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274726" cy="14009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825296" y="996118"/>
            <a:ext cx="15434004" cy="2771023"/>
            <a:chOff x="0" y="0"/>
            <a:chExt cx="4064923" cy="72981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064923" cy="729817"/>
            </a:xfrm>
            <a:custGeom>
              <a:avLst/>
              <a:gdLst/>
              <a:ahLst/>
              <a:cxnLst/>
              <a:rect l="l" t="t" r="r" b="b"/>
              <a:pathLst>
                <a:path w="4064923" h="729817">
                  <a:moveTo>
                    <a:pt x="0" y="0"/>
                  </a:moveTo>
                  <a:lnTo>
                    <a:pt x="4064923" y="0"/>
                  </a:lnTo>
                  <a:lnTo>
                    <a:pt x="4064923" y="729817"/>
                  </a:lnTo>
                  <a:lnTo>
                    <a:pt x="0" y="729817"/>
                  </a:lnTo>
                  <a:close/>
                </a:path>
              </a:pathLst>
            </a:custGeom>
            <a:solidFill>
              <a:srgbClr val="EDF1F7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4064923" cy="767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220180" y="3462210"/>
            <a:ext cx="14563460" cy="1156038"/>
            <a:chOff x="0" y="0"/>
            <a:chExt cx="3835644" cy="30447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835644" cy="304471"/>
            </a:xfrm>
            <a:custGeom>
              <a:avLst/>
              <a:gdLst/>
              <a:ahLst/>
              <a:cxnLst/>
              <a:rect l="l" t="t" r="r" b="b"/>
              <a:pathLst>
                <a:path w="3835644" h="304471">
                  <a:moveTo>
                    <a:pt x="0" y="0"/>
                  </a:moveTo>
                  <a:lnTo>
                    <a:pt x="3835644" y="0"/>
                  </a:lnTo>
                  <a:lnTo>
                    <a:pt x="3835644" y="304471"/>
                  </a:lnTo>
                  <a:lnTo>
                    <a:pt x="0" y="304471"/>
                  </a:lnTo>
                  <a:close/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3835644" cy="3425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2300956" y="1880791"/>
            <a:ext cx="14482685" cy="1756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662"/>
              </a:lnSpc>
              <a:spcBef>
                <a:spcPct val="0"/>
              </a:spcBef>
            </a:pPr>
            <a:r>
              <a:rPr lang="sl-SI" sz="14850" b="1" spc="148" dirty="0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Uporabni nasveti</a:t>
            </a:r>
            <a:endParaRPr lang="en-US" sz="14850" b="1" spc="148" dirty="0">
              <a:solidFill>
                <a:srgbClr val="000000"/>
              </a:solidFill>
              <a:latin typeface="Bebas Neue Bold"/>
              <a:ea typeface="Bebas Neue Bold"/>
              <a:cs typeface="Bebas Neue Bold"/>
              <a:sym typeface="Bebas Neue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220180" y="3523795"/>
            <a:ext cx="14563460" cy="951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043"/>
              </a:lnSpc>
            </a:pPr>
            <a:r>
              <a:rPr lang="sl-SI" sz="2500" b="1" spc="2837" dirty="0">
                <a:solidFill>
                  <a:srgbClr val="EDF1F7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Pri razvoju učinkovitega okvira za pripovedovanje zgodb</a:t>
            </a:r>
            <a:endParaRPr lang="en-US" sz="2500" b="1" spc="2837" dirty="0">
              <a:solidFill>
                <a:srgbClr val="EDF1F7"/>
              </a:solidFill>
              <a:latin typeface="Bebas Neue Bold"/>
              <a:ea typeface="Bebas Neue Bold"/>
              <a:cs typeface="Bebas Neue Bold"/>
              <a:sym typeface="Bebas Neue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641987" y="4629828"/>
            <a:ext cx="15246372" cy="4694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6906" lvl="1" indent="-318453" algn="l">
              <a:lnSpc>
                <a:spcPts val="4130"/>
              </a:lnSpc>
              <a:buAutoNum type="arabicPeriod"/>
            </a:pPr>
            <a:r>
              <a:rPr lang="sl-SI" sz="29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Določite svoj namen</a:t>
            </a:r>
            <a:endParaRPr lang="en-US" sz="2950" u="sng" dirty="0">
              <a:solidFill>
                <a:srgbClr val="231F20"/>
              </a:solidFill>
              <a:latin typeface="Etna Sans Serif"/>
              <a:ea typeface="Etna Sans Serif"/>
              <a:cs typeface="Etna Sans Serif"/>
              <a:sym typeface="Etna Sans Serif"/>
            </a:endParaRPr>
          </a:p>
          <a:p>
            <a:pPr algn="l">
              <a:lnSpc>
                <a:spcPts val="4130"/>
              </a:lnSpc>
            </a:pPr>
            <a:r>
              <a:rPr lang="en-US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→ </a:t>
            </a:r>
            <a:r>
              <a:rPr lang="sl-SI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zakaj pripovedujete zgodbo? Kaj želite, da vaše občinstvo čuti, misli ali naredi?</a:t>
            </a:r>
            <a:endParaRPr lang="en-US" sz="2950" dirty="0">
              <a:solidFill>
                <a:srgbClr val="231F20"/>
              </a:solidFill>
              <a:latin typeface="Etna Sans Serif"/>
              <a:ea typeface="Etna Sans Serif"/>
              <a:cs typeface="Etna Sans Serif"/>
              <a:sym typeface="Etna Sans Serif"/>
            </a:endParaRPr>
          </a:p>
          <a:p>
            <a:pPr algn="l">
              <a:lnSpc>
                <a:spcPts val="4130"/>
              </a:lnSpc>
            </a:pPr>
            <a:r>
              <a:rPr lang="en-US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   2. </a:t>
            </a:r>
            <a:r>
              <a:rPr lang="sl-SI" sz="29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Spoznajte svoje občinstvo</a:t>
            </a:r>
            <a:endParaRPr lang="en-US" sz="2950" u="sng" dirty="0">
              <a:solidFill>
                <a:srgbClr val="231F20"/>
              </a:solidFill>
              <a:latin typeface="Etna Sans Serif"/>
              <a:ea typeface="Etna Sans Serif"/>
              <a:cs typeface="Etna Sans Serif"/>
              <a:sym typeface="Etna Sans Serif"/>
            </a:endParaRPr>
          </a:p>
          <a:p>
            <a:pPr algn="l">
              <a:lnSpc>
                <a:spcPts val="4130"/>
              </a:lnSpc>
            </a:pPr>
            <a:r>
              <a:rPr lang="en-US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→ </a:t>
            </a:r>
            <a:r>
              <a:rPr lang="sl-SI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komu pripovedujete zgodbo? Kateri jezik, ton ali oblika bo za občinstvo najbolj učinkovita?</a:t>
            </a:r>
            <a:endParaRPr lang="en-US" sz="2950" dirty="0">
              <a:solidFill>
                <a:srgbClr val="231F20"/>
              </a:solidFill>
              <a:latin typeface="Etna Sans Serif"/>
              <a:ea typeface="Etna Sans Serif"/>
              <a:cs typeface="Etna Sans Serif"/>
              <a:sym typeface="Etna Sans Serif"/>
            </a:endParaRPr>
          </a:p>
          <a:p>
            <a:pPr algn="l">
              <a:lnSpc>
                <a:spcPts val="4130"/>
              </a:lnSpc>
            </a:pPr>
            <a:r>
              <a:rPr lang="en-US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   3. </a:t>
            </a:r>
            <a:r>
              <a:rPr lang="sl-SI" sz="29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Zberite resnične zgodbe</a:t>
            </a:r>
            <a:endParaRPr lang="en-US" sz="2950" u="sng" dirty="0">
              <a:solidFill>
                <a:srgbClr val="231F20"/>
              </a:solidFill>
              <a:latin typeface="Etna Sans Serif"/>
              <a:ea typeface="Etna Sans Serif"/>
              <a:cs typeface="Etna Sans Serif"/>
              <a:sym typeface="Etna Sans Serif"/>
            </a:endParaRPr>
          </a:p>
          <a:p>
            <a:pPr algn="l">
              <a:lnSpc>
                <a:spcPts val="4130"/>
              </a:lnSpc>
            </a:pPr>
            <a:r>
              <a:rPr lang="en-US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→ </a:t>
            </a:r>
            <a:r>
              <a:rPr lang="sl-SI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Zberite pričevanja, osebne trenutke, intervjuje ali izkušnje s posameznih področij.</a:t>
            </a:r>
            <a:endParaRPr lang="en-US" sz="2950" dirty="0">
              <a:solidFill>
                <a:srgbClr val="231F20"/>
              </a:solidFill>
              <a:latin typeface="Etna Sans Serif"/>
              <a:ea typeface="Etna Sans Serif"/>
              <a:cs typeface="Etna Sans Serif"/>
              <a:sym typeface="Etna Sans Serif"/>
            </a:endParaRPr>
          </a:p>
          <a:p>
            <a:pPr algn="l">
              <a:lnSpc>
                <a:spcPts val="4130"/>
              </a:lnSpc>
            </a:pPr>
            <a:r>
              <a:rPr lang="en-US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   4. </a:t>
            </a:r>
            <a:r>
              <a:rPr lang="sl-SI" sz="29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Struktura pripovedi</a:t>
            </a:r>
            <a:endParaRPr lang="en-US" sz="2950" u="sng" dirty="0">
              <a:solidFill>
                <a:srgbClr val="231F20"/>
              </a:solidFill>
              <a:latin typeface="Etna Sans Serif"/>
              <a:ea typeface="Etna Sans Serif"/>
              <a:cs typeface="Etna Sans Serif"/>
              <a:sym typeface="Etna Sans Serif"/>
            </a:endParaRPr>
          </a:p>
          <a:p>
            <a:pPr algn="l">
              <a:lnSpc>
                <a:spcPts val="4130"/>
              </a:lnSpc>
            </a:pPr>
            <a:r>
              <a:rPr lang="en-US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→ </a:t>
            </a:r>
            <a:r>
              <a:rPr lang="sl-SI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Uporabite začetek</a:t>
            </a:r>
            <a:r>
              <a:rPr lang="en-US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→ </a:t>
            </a:r>
            <a:r>
              <a:rPr lang="sl-SI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jedro</a:t>
            </a:r>
            <a:r>
              <a:rPr lang="en-US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→ </a:t>
            </a:r>
            <a:r>
              <a:rPr lang="sl-SI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zaključek</a:t>
            </a:r>
            <a:r>
              <a:rPr lang="en-US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. </a:t>
            </a:r>
            <a:r>
              <a:rPr lang="sl-SI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Osredotočite se na čustva in preobrazbo. </a:t>
            </a:r>
            <a:endParaRPr lang="en-US" sz="2950" dirty="0">
              <a:solidFill>
                <a:srgbClr val="231F20"/>
              </a:solidFill>
              <a:latin typeface="Etna Sans Serif"/>
              <a:ea typeface="Etna Sans Serif"/>
              <a:cs typeface="Etna Sans Serif"/>
              <a:sym typeface="Etna Sans Serif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289874" y="42726"/>
            <a:ext cx="1535422" cy="1676344"/>
          </a:xfrm>
          <a:custGeom>
            <a:avLst/>
            <a:gdLst/>
            <a:ahLst/>
            <a:cxnLst/>
            <a:rect l="l" t="t" r="r" b="b"/>
            <a:pathLst>
              <a:path w="1535422" h="1676344">
                <a:moveTo>
                  <a:pt x="0" y="0"/>
                </a:moveTo>
                <a:lnTo>
                  <a:pt x="1535422" y="0"/>
                </a:lnTo>
                <a:lnTo>
                  <a:pt x="1535422" y="1676345"/>
                </a:lnTo>
                <a:lnTo>
                  <a:pt x="0" y="16763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20" name="Freeform 20"/>
          <p:cNvSpPr/>
          <p:nvPr/>
        </p:nvSpPr>
        <p:spPr>
          <a:xfrm>
            <a:off x="14522352" y="327936"/>
            <a:ext cx="3264194" cy="700764"/>
          </a:xfrm>
          <a:custGeom>
            <a:avLst/>
            <a:gdLst/>
            <a:ahLst/>
            <a:cxnLst/>
            <a:rect l="l" t="t" r="r" b="b"/>
            <a:pathLst>
              <a:path w="3264194" h="700764">
                <a:moveTo>
                  <a:pt x="0" y="0"/>
                </a:moveTo>
                <a:lnTo>
                  <a:pt x="3264195" y="0"/>
                </a:lnTo>
                <a:lnTo>
                  <a:pt x="3264195" y="700764"/>
                </a:lnTo>
                <a:lnTo>
                  <a:pt x="0" y="7007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229"/>
            </a:stretch>
          </a:blipFill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9D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596197"/>
            <a:ext cx="18510121" cy="12428891"/>
            <a:chOff x="0" y="0"/>
            <a:chExt cx="24680161" cy="165718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353564" cy="16571855"/>
            </a:xfrm>
            <a:custGeom>
              <a:avLst/>
              <a:gdLst/>
              <a:ahLst/>
              <a:cxnLst/>
              <a:rect l="l" t="t" r="r" b="b"/>
              <a:pathLst>
                <a:path w="12353564" h="16571855">
                  <a:moveTo>
                    <a:pt x="0" y="0"/>
                  </a:moveTo>
                  <a:lnTo>
                    <a:pt x="12353564" y="0"/>
                  </a:lnTo>
                  <a:lnTo>
                    <a:pt x="12353564" y="16571855"/>
                  </a:lnTo>
                  <a:lnTo>
                    <a:pt x="0" y="165718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l-SI"/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7435963" y="720902"/>
              <a:ext cx="17244198" cy="15561867"/>
              <a:chOff x="0" y="0"/>
              <a:chExt cx="3245029" cy="292844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45029" cy="2928446"/>
              </a:xfrm>
              <a:custGeom>
                <a:avLst/>
                <a:gdLst/>
                <a:ahLst/>
                <a:cxnLst/>
                <a:rect l="l" t="t" r="r" b="b"/>
                <a:pathLst>
                  <a:path w="3245029" h="2928446">
                    <a:moveTo>
                      <a:pt x="0" y="0"/>
                    </a:moveTo>
                    <a:lnTo>
                      <a:pt x="3245029" y="0"/>
                    </a:lnTo>
                    <a:lnTo>
                      <a:pt x="3245029" y="2928446"/>
                    </a:lnTo>
                    <a:lnTo>
                      <a:pt x="0" y="2928446"/>
                    </a:lnTo>
                    <a:close/>
                  </a:path>
                </a:pathLst>
              </a:custGeom>
              <a:solidFill>
                <a:srgbClr val="368AA4"/>
              </a:solidFill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3245029" cy="29665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7" name="Group 7"/>
          <p:cNvGrpSpPr/>
          <p:nvPr/>
        </p:nvGrpSpPr>
        <p:grpSpPr>
          <a:xfrm>
            <a:off x="1057585" y="4704254"/>
            <a:ext cx="16230600" cy="5174480"/>
            <a:chOff x="0" y="0"/>
            <a:chExt cx="4274726" cy="136282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274726" cy="1362826"/>
            </a:xfrm>
            <a:custGeom>
              <a:avLst/>
              <a:gdLst/>
              <a:ahLst/>
              <a:cxnLst/>
              <a:rect l="l" t="t" r="r" b="b"/>
              <a:pathLst>
                <a:path w="4274726" h="1362826">
                  <a:moveTo>
                    <a:pt x="0" y="0"/>
                  </a:moveTo>
                  <a:lnTo>
                    <a:pt x="4274726" y="0"/>
                  </a:lnTo>
                  <a:lnTo>
                    <a:pt x="4274726" y="1362826"/>
                  </a:lnTo>
                  <a:lnTo>
                    <a:pt x="0" y="1362826"/>
                  </a:lnTo>
                  <a:close/>
                </a:path>
              </a:pathLst>
            </a:custGeom>
            <a:solidFill>
              <a:srgbClr val="F2AC20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274726" cy="14009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825296" y="996118"/>
            <a:ext cx="15434004" cy="2771023"/>
            <a:chOff x="0" y="0"/>
            <a:chExt cx="4064923" cy="72981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064923" cy="729817"/>
            </a:xfrm>
            <a:custGeom>
              <a:avLst/>
              <a:gdLst/>
              <a:ahLst/>
              <a:cxnLst/>
              <a:rect l="l" t="t" r="r" b="b"/>
              <a:pathLst>
                <a:path w="4064923" h="729817">
                  <a:moveTo>
                    <a:pt x="0" y="0"/>
                  </a:moveTo>
                  <a:lnTo>
                    <a:pt x="4064923" y="0"/>
                  </a:lnTo>
                  <a:lnTo>
                    <a:pt x="4064923" y="729817"/>
                  </a:lnTo>
                  <a:lnTo>
                    <a:pt x="0" y="729817"/>
                  </a:lnTo>
                  <a:close/>
                </a:path>
              </a:pathLst>
            </a:custGeom>
            <a:solidFill>
              <a:srgbClr val="EDF1F7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4064923" cy="767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220180" y="3462210"/>
            <a:ext cx="14772420" cy="1526538"/>
            <a:chOff x="0" y="0"/>
            <a:chExt cx="3835644" cy="30447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835644" cy="304471"/>
            </a:xfrm>
            <a:custGeom>
              <a:avLst/>
              <a:gdLst/>
              <a:ahLst/>
              <a:cxnLst/>
              <a:rect l="l" t="t" r="r" b="b"/>
              <a:pathLst>
                <a:path w="3835644" h="304471">
                  <a:moveTo>
                    <a:pt x="0" y="0"/>
                  </a:moveTo>
                  <a:lnTo>
                    <a:pt x="3835644" y="0"/>
                  </a:lnTo>
                  <a:lnTo>
                    <a:pt x="3835644" y="304471"/>
                  </a:lnTo>
                  <a:lnTo>
                    <a:pt x="0" y="304471"/>
                  </a:lnTo>
                  <a:close/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3835644" cy="3425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2300956" y="1880791"/>
            <a:ext cx="14482685" cy="1756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662"/>
              </a:lnSpc>
              <a:spcBef>
                <a:spcPct val="0"/>
              </a:spcBef>
            </a:pPr>
            <a:r>
              <a:rPr lang="sl-SI" sz="14850" b="1" spc="148" dirty="0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Uporabni nasveti</a:t>
            </a:r>
            <a:endParaRPr lang="en-US" sz="14850" b="1" spc="148" dirty="0">
              <a:solidFill>
                <a:srgbClr val="000000"/>
              </a:solidFill>
              <a:latin typeface="Bebas Neue Bold"/>
              <a:ea typeface="Bebas Neue Bold"/>
              <a:cs typeface="Bebas Neue Bold"/>
              <a:sym typeface="Bebas Neue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220180" y="3523795"/>
            <a:ext cx="14563460" cy="146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043"/>
              </a:lnSpc>
            </a:pPr>
            <a:r>
              <a:rPr lang="sl-SI" sz="2500" b="1" spc="2837" dirty="0">
                <a:solidFill>
                  <a:srgbClr val="EDF1F7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Pri razvoju učinkovitega sistema za pripovedovanje zgodb</a:t>
            </a:r>
            <a:endParaRPr lang="en-US" sz="2500" b="1" spc="2837" dirty="0">
              <a:solidFill>
                <a:srgbClr val="EDF1F7"/>
              </a:solidFill>
              <a:latin typeface="Bebas Neue Bold"/>
              <a:ea typeface="Bebas Neue Bold"/>
              <a:cs typeface="Bebas Neue Bold"/>
              <a:sym typeface="Bebas Neue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404856" y="5206916"/>
            <a:ext cx="15246372" cy="4169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30"/>
              </a:lnSpc>
            </a:pPr>
            <a:r>
              <a:rPr lang="en-US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    5. </a:t>
            </a:r>
            <a:r>
              <a:rPr lang="sl-SI" sz="29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Poskrbite za etičnost</a:t>
            </a:r>
            <a:endParaRPr lang="en-US" sz="2950" u="sng" dirty="0">
              <a:solidFill>
                <a:srgbClr val="231F20"/>
              </a:solidFill>
              <a:latin typeface="Etna Sans Serif"/>
              <a:ea typeface="Etna Sans Serif"/>
              <a:cs typeface="Etna Sans Serif"/>
              <a:sym typeface="Etna Sans Serif"/>
            </a:endParaRPr>
          </a:p>
          <a:p>
            <a:pPr algn="l">
              <a:lnSpc>
                <a:spcPts val="4130"/>
              </a:lnSpc>
            </a:pPr>
            <a:r>
              <a:rPr lang="en-US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→ </a:t>
            </a:r>
            <a:r>
              <a:rPr lang="sl-SI" sz="250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Zagotovite si soglasja. Zgodbe pripovedujte dostojanstveno.</a:t>
            </a:r>
            <a:endParaRPr lang="en-US" sz="2500" dirty="0">
              <a:solidFill>
                <a:srgbClr val="231F20"/>
              </a:solidFill>
              <a:latin typeface="Etna Sans Serif"/>
              <a:ea typeface="Etna Sans Serif"/>
              <a:cs typeface="Etna Sans Serif"/>
              <a:sym typeface="Etna Sans Serif"/>
            </a:endParaRPr>
          </a:p>
          <a:p>
            <a:pPr algn="l">
              <a:lnSpc>
                <a:spcPts val="4130"/>
              </a:lnSpc>
            </a:pPr>
            <a:r>
              <a:rPr lang="en-US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    6. </a:t>
            </a:r>
            <a:r>
              <a:rPr lang="sl-SI" sz="29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Izberite pravo obliko</a:t>
            </a:r>
            <a:endParaRPr lang="en-US" sz="2950" u="sng" dirty="0">
              <a:solidFill>
                <a:srgbClr val="231F20"/>
              </a:solidFill>
              <a:latin typeface="Etna Sans Serif"/>
              <a:ea typeface="Etna Sans Serif"/>
              <a:cs typeface="Etna Sans Serif"/>
              <a:sym typeface="Etna Sans Serif"/>
            </a:endParaRPr>
          </a:p>
          <a:p>
            <a:pPr algn="l">
              <a:lnSpc>
                <a:spcPts val="4130"/>
              </a:lnSpc>
            </a:pPr>
            <a:r>
              <a:rPr lang="en-US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→ </a:t>
            </a:r>
            <a:r>
              <a:rPr lang="sl-SI" sz="250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Video, družbeni mediji, blog, podcast</a:t>
            </a:r>
            <a:r>
              <a:rPr lang="en-US" sz="250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? </a:t>
            </a:r>
            <a:r>
              <a:rPr lang="sl-SI" sz="250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Izberite platformo, ki ustreza vašemu občinstvu in vaši zgodbi.</a:t>
            </a:r>
            <a:endParaRPr lang="en-US" sz="2500" dirty="0">
              <a:solidFill>
                <a:srgbClr val="231F20"/>
              </a:solidFill>
              <a:latin typeface="Etna Sans Serif"/>
              <a:ea typeface="Etna Sans Serif"/>
              <a:cs typeface="Etna Sans Serif"/>
              <a:sym typeface="Etna Sans Serif"/>
            </a:endParaRPr>
          </a:p>
          <a:p>
            <a:pPr algn="l">
              <a:lnSpc>
                <a:spcPts val="4130"/>
              </a:lnSpc>
            </a:pPr>
            <a:r>
              <a:rPr lang="en-US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    7. </a:t>
            </a:r>
            <a:r>
              <a:rPr lang="sl-SI" sz="29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Vključite poziv k ukrepanju</a:t>
            </a:r>
            <a:endParaRPr lang="en-US" sz="2950" u="sng" dirty="0">
              <a:solidFill>
                <a:srgbClr val="231F20"/>
              </a:solidFill>
              <a:latin typeface="Etna Sans Serif"/>
              <a:ea typeface="Etna Sans Serif"/>
              <a:cs typeface="Etna Sans Serif"/>
              <a:sym typeface="Etna Sans Serif"/>
            </a:endParaRPr>
          </a:p>
          <a:p>
            <a:pPr algn="l">
              <a:lnSpc>
                <a:spcPts val="4130"/>
              </a:lnSpc>
            </a:pPr>
            <a:r>
              <a:rPr lang="en-US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→ </a:t>
            </a:r>
            <a:r>
              <a:rPr lang="sl-SI" sz="250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Kaj naj ljudje storijo, ko se seznanijo z vašo zgodbo? Navodilo naj bo jasno in smiselno.</a:t>
            </a:r>
            <a:endParaRPr lang="en-US" sz="2500" dirty="0">
              <a:solidFill>
                <a:srgbClr val="231F20"/>
              </a:solidFill>
              <a:latin typeface="Etna Sans Serif"/>
              <a:ea typeface="Etna Sans Serif"/>
              <a:cs typeface="Etna Sans Serif"/>
              <a:sym typeface="Etna Sans Serif"/>
            </a:endParaRPr>
          </a:p>
          <a:p>
            <a:pPr algn="l">
              <a:lnSpc>
                <a:spcPts val="4130"/>
              </a:lnSpc>
            </a:pPr>
            <a:r>
              <a:rPr lang="en-US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    8. </a:t>
            </a:r>
            <a:r>
              <a:rPr lang="sl-SI" sz="29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Testirajte in delite</a:t>
            </a:r>
            <a:endParaRPr lang="en-US" sz="2950" u="sng" dirty="0">
              <a:solidFill>
                <a:srgbClr val="231F20"/>
              </a:solidFill>
              <a:latin typeface="Etna Sans Serif"/>
              <a:ea typeface="Etna Sans Serif"/>
              <a:cs typeface="Etna Sans Serif"/>
              <a:sym typeface="Etna Sans Serif"/>
            </a:endParaRPr>
          </a:p>
          <a:p>
            <a:pPr algn="l">
              <a:lnSpc>
                <a:spcPts val="4130"/>
              </a:lnSpc>
            </a:pPr>
            <a:r>
              <a:rPr lang="en-US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→ </a:t>
            </a:r>
            <a:r>
              <a:rPr lang="sl-SI" sz="250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Najprej jih delite z manjšo skupino. Zberite povratne informacije. Nato jih izboljšajte in razširite.</a:t>
            </a:r>
            <a:endParaRPr lang="en-US" sz="2500" dirty="0">
              <a:solidFill>
                <a:srgbClr val="231F20"/>
              </a:solidFill>
              <a:latin typeface="Etna Sans Serif"/>
              <a:ea typeface="Etna Sans Serif"/>
              <a:cs typeface="Etna Sans Serif"/>
              <a:sym typeface="Etna Sans Serif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289874" y="42726"/>
            <a:ext cx="1535422" cy="1676344"/>
          </a:xfrm>
          <a:custGeom>
            <a:avLst/>
            <a:gdLst/>
            <a:ahLst/>
            <a:cxnLst/>
            <a:rect l="l" t="t" r="r" b="b"/>
            <a:pathLst>
              <a:path w="1535422" h="1676344">
                <a:moveTo>
                  <a:pt x="0" y="0"/>
                </a:moveTo>
                <a:lnTo>
                  <a:pt x="1535422" y="0"/>
                </a:lnTo>
                <a:lnTo>
                  <a:pt x="1535422" y="1676345"/>
                </a:lnTo>
                <a:lnTo>
                  <a:pt x="0" y="16763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20" name="Freeform 20"/>
          <p:cNvSpPr/>
          <p:nvPr/>
        </p:nvSpPr>
        <p:spPr>
          <a:xfrm>
            <a:off x="14522352" y="327936"/>
            <a:ext cx="3264194" cy="700764"/>
          </a:xfrm>
          <a:custGeom>
            <a:avLst/>
            <a:gdLst/>
            <a:ahLst/>
            <a:cxnLst/>
            <a:rect l="l" t="t" r="r" b="b"/>
            <a:pathLst>
              <a:path w="3264194" h="700764">
                <a:moveTo>
                  <a:pt x="0" y="0"/>
                </a:moveTo>
                <a:lnTo>
                  <a:pt x="3264195" y="0"/>
                </a:lnTo>
                <a:lnTo>
                  <a:pt x="3264195" y="700764"/>
                </a:lnTo>
                <a:lnTo>
                  <a:pt x="0" y="7007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229"/>
            </a:stretch>
          </a:blipFill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9D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2121" y="-1480073"/>
            <a:ext cx="18510121" cy="12428891"/>
            <a:chOff x="0" y="0"/>
            <a:chExt cx="24680161" cy="165718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353564" cy="16571855"/>
            </a:xfrm>
            <a:custGeom>
              <a:avLst/>
              <a:gdLst/>
              <a:ahLst/>
              <a:cxnLst/>
              <a:rect l="l" t="t" r="r" b="b"/>
              <a:pathLst>
                <a:path w="12353564" h="16571855">
                  <a:moveTo>
                    <a:pt x="0" y="0"/>
                  </a:moveTo>
                  <a:lnTo>
                    <a:pt x="12353564" y="0"/>
                  </a:lnTo>
                  <a:lnTo>
                    <a:pt x="12353564" y="16571855"/>
                  </a:lnTo>
                  <a:lnTo>
                    <a:pt x="0" y="165718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l-SI"/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7435963" y="720902"/>
              <a:ext cx="17244198" cy="15561867"/>
              <a:chOff x="0" y="0"/>
              <a:chExt cx="3245029" cy="292844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45029" cy="2928446"/>
              </a:xfrm>
              <a:custGeom>
                <a:avLst/>
                <a:gdLst/>
                <a:ahLst/>
                <a:cxnLst/>
                <a:rect l="l" t="t" r="r" b="b"/>
                <a:pathLst>
                  <a:path w="3245029" h="2928446">
                    <a:moveTo>
                      <a:pt x="0" y="0"/>
                    </a:moveTo>
                    <a:lnTo>
                      <a:pt x="3245029" y="0"/>
                    </a:lnTo>
                    <a:lnTo>
                      <a:pt x="3245029" y="2928446"/>
                    </a:lnTo>
                    <a:lnTo>
                      <a:pt x="0" y="2928446"/>
                    </a:lnTo>
                    <a:close/>
                  </a:path>
                </a:pathLst>
              </a:custGeom>
              <a:solidFill>
                <a:srgbClr val="368AA4"/>
              </a:solidFill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3245029" cy="29665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7" name="Group 7"/>
          <p:cNvGrpSpPr/>
          <p:nvPr/>
        </p:nvGrpSpPr>
        <p:grpSpPr>
          <a:xfrm>
            <a:off x="1825296" y="996118"/>
            <a:ext cx="15434004" cy="1961267"/>
            <a:chOff x="0" y="0"/>
            <a:chExt cx="4064923" cy="51654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064923" cy="516548"/>
            </a:xfrm>
            <a:custGeom>
              <a:avLst/>
              <a:gdLst/>
              <a:ahLst/>
              <a:cxnLst/>
              <a:rect l="l" t="t" r="r" b="b"/>
              <a:pathLst>
                <a:path w="4064923" h="516548">
                  <a:moveTo>
                    <a:pt x="0" y="0"/>
                  </a:moveTo>
                  <a:lnTo>
                    <a:pt x="4064923" y="0"/>
                  </a:lnTo>
                  <a:lnTo>
                    <a:pt x="4064923" y="516548"/>
                  </a:lnTo>
                  <a:lnTo>
                    <a:pt x="0" y="516548"/>
                  </a:lnTo>
                  <a:close/>
                </a:path>
              </a:pathLst>
            </a:custGeom>
            <a:solidFill>
              <a:srgbClr val="EDF1F7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064923" cy="5546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240374" y="2740876"/>
            <a:ext cx="14563460" cy="847756"/>
            <a:chOff x="0" y="0"/>
            <a:chExt cx="3835644" cy="22327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835644" cy="223277"/>
            </a:xfrm>
            <a:custGeom>
              <a:avLst/>
              <a:gdLst/>
              <a:ahLst/>
              <a:cxnLst/>
              <a:rect l="l" t="t" r="r" b="b"/>
              <a:pathLst>
                <a:path w="3835644" h="223277">
                  <a:moveTo>
                    <a:pt x="0" y="0"/>
                  </a:moveTo>
                  <a:lnTo>
                    <a:pt x="3835644" y="0"/>
                  </a:lnTo>
                  <a:lnTo>
                    <a:pt x="3835644" y="223277"/>
                  </a:lnTo>
                  <a:lnTo>
                    <a:pt x="0" y="223277"/>
                  </a:lnTo>
                  <a:close/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3835644" cy="2613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448280" y="1348543"/>
            <a:ext cx="14335360" cy="1437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834"/>
              </a:lnSpc>
              <a:spcBef>
                <a:spcPct val="0"/>
              </a:spcBef>
            </a:pPr>
            <a:r>
              <a:rPr lang="sl-SI" sz="9500" b="1" spc="139" dirty="0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Vplivno pripovedovanje zgodb</a:t>
            </a:r>
            <a:endParaRPr lang="en-US" sz="9500" b="1" spc="139" dirty="0">
              <a:solidFill>
                <a:srgbClr val="000000"/>
              </a:solidFill>
              <a:latin typeface="Bebas Neue Bold"/>
              <a:ea typeface="Bebas Neue Bold"/>
              <a:cs typeface="Bebas Neue Bold"/>
              <a:sym typeface="Bebas Neue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280762" y="2904542"/>
            <a:ext cx="14563460" cy="439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043"/>
              </a:lnSpc>
            </a:pPr>
            <a:r>
              <a:rPr lang="sl-SI" sz="2500" b="1" spc="2837" dirty="0">
                <a:solidFill>
                  <a:srgbClr val="EDF1F7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Kako zgodbe oblikujejo naš um</a:t>
            </a:r>
            <a:endParaRPr lang="en-US" sz="2500" b="1" spc="2837" dirty="0">
              <a:solidFill>
                <a:srgbClr val="EDF1F7"/>
              </a:solidFill>
              <a:latin typeface="Bebas Neue Bold"/>
              <a:ea typeface="Bebas Neue Bold"/>
              <a:cs typeface="Bebas Neue Bold"/>
              <a:sym typeface="Bebas Neue Bold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289874" y="42726"/>
            <a:ext cx="1535422" cy="1676344"/>
          </a:xfrm>
          <a:custGeom>
            <a:avLst/>
            <a:gdLst/>
            <a:ahLst/>
            <a:cxnLst/>
            <a:rect l="l" t="t" r="r" b="b"/>
            <a:pathLst>
              <a:path w="1535422" h="1676344">
                <a:moveTo>
                  <a:pt x="0" y="0"/>
                </a:moveTo>
                <a:lnTo>
                  <a:pt x="1535422" y="0"/>
                </a:lnTo>
                <a:lnTo>
                  <a:pt x="1535422" y="1676345"/>
                </a:lnTo>
                <a:lnTo>
                  <a:pt x="0" y="16763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6" name="Freeform 16"/>
          <p:cNvSpPr/>
          <p:nvPr/>
        </p:nvSpPr>
        <p:spPr>
          <a:xfrm>
            <a:off x="14522352" y="327936"/>
            <a:ext cx="3264194" cy="700764"/>
          </a:xfrm>
          <a:custGeom>
            <a:avLst/>
            <a:gdLst/>
            <a:ahLst/>
            <a:cxnLst/>
            <a:rect l="l" t="t" r="r" b="b"/>
            <a:pathLst>
              <a:path w="3264194" h="700764">
                <a:moveTo>
                  <a:pt x="0" y="0"/>
                </a:moveTo>
                <a:lnTo>
                  <a:pt x="3264195" y="0"/>
                </a:lnTo>
                <a:lnTo>
                  <a:pt x="3264195" y="700764"/>
                </a:lnTo>
                <a:lnTo>
                  <a:pt x="0" y="70076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229"/>
            </a:stretch>
          </a:blipFill>
        </p:spPr>
        <p:txBody>
          <a:bodyPr/>
          <a:lstStyle/>
          <a:p>
            <a:endParaRPr lang="sl-SI"/>
          </a:p>
        </p:txBody>
      </p:sp>
      <p:pic>
        <p:nvPicPr>
          <p:cNvPr id="17" name="Picture 17"/>
          <p:cNvPicPr>
            <a:picLocks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3125930" y="3434490"/>
            <a:ext cx="12036140" cy="676504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9D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596197"/>
            <a:ext cx="18510121" cy="12428891"/>
            <a:chOff x="0" y="0"/>
            <a:chExt cx="24680161" cy="165718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353564" cy="16571855"/>
            </a:xfrm>
            <a:custGeom>
              <a:avLst/>
              <a:gdLst/>
              <a:ahLst/>
              <a:cxnLst/>
              <a:rect l="l" t="t" r="r" b="b"/>
              <a:pathLst>
                <a:path w="12353564" h="16571855">
                  <a:moveTo>
                    <a:pt x="0" y="0"/>
                  </a:moveTo>
                  <a:lnTo>
                    <a:pt x="12353564" y="0"/>
                  </a:lnTo>
                  <a:lnTo>
                    <a:pt x="12353564" y="16571855"/>
                  </a:lnTo>
                  <a:lnTo>
                    <a:pt x="0" y="165718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l-SI"/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7435963" y="720902"/>
              <a:ext cx="17244198" cy="15561867"/>
              <a:chOff x="0" y="0"/>
              <a:chExt cx="3245029" cy="292844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45029" cy="2928446"/>
              </a:xfrm>
              <a:custGeom>
                <a:avLst/>
                <a:gdLst/>
                <a:ahLst/>
                <a:cxnLst/>
                <a:rect l="l" t="t" r="r" b="b"/>
                <a:pathLst>
                  <a:path w="3245029" h="2928446">
                    <a:moveTo>
                      <a:pt x="0" y="0"/>
                    </a:moveTo>
                    <a:lnTo>
                      <a:pt x="3245029" y="0"/>
                    </a:lnTo>
                    <a:lnTo>
                      <a:pt x="3245029" y="2928446"/>
                    </a:lnTo>
                    <a:lnTo>
                      <a:pt x="0" y="2928446"/>
                    </a:lnTo>
                    <a:close/>
                  </a:path>
                </a:pathLst>
              </a:custGeom>
              <a:solidFill>
                <a:srgbClr val="368AA4"/>
              </a:solidFill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3245029" cy="29665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7" name="Group 7"/>
          <p:cNvGrpSpPr/>
          <p:nvPr/>
        </p:nvGrpSpPr>
        <p:grpSpPr>
          <a:xfrm>
            <a:off x="1028700" y="4083820"/>
            <a:ext cx="16230600" cy="5174480"/>
            <a:chOff x="0" y="0"/>
            <a:chExt cx="4274726" cy="136282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274726" cy="1362826"/>
            </a:xfrm>
            <a:custGeom>
              <a:avLst/>
              <a:gdLst/>
              <a:ahLst/>
              <a:cxnLst/>
              <a:rect l="l" t="t" r="r" b="b"/>
              <a:pathLst>
                <a:path w="4274726" h="1362826">
                  <a:moveTo>
                    <a:pt x="0" y="0"/>
                  </a:moveTo>
                  <a:lnTo>
                    <a:pt x="4274726" y="0"/>
                  </a:lnTo>
                  <a:lnTo>
                    <a:pt x="4274726" y="1362826"/>
                  </a:lnTo>
                  <a:lnTo>
                    <a:pt x="0" y="1362826"/>
                  </a:lnTo>
                  <a:close/>
                </a:path>
              </a:pathLst>
            </a:custGeom>
            <a:solidFill>
              <a:srgbClr val="F2AC20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274726" cy="14009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432606" y="1028700"/>
            <a:ext cx="14826694" cy="2771023"/>
            <a:chOff x="0" y="0"/>
            <a:chExt cx="3904973" cy="72981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904973" cy="729817"/>
            </a:xfrm>
            <a:custGeom>
              <a:avLst/>
              <a:gdLst/>
              <a:ahLst/>
              <a:cxnLst/>
              <a:rect l="l" t="t" r="r" b="b"/>
              <a:pathLst>
                <a:path w="3904973" h="729817">
                  <a:moveTo>
                    <a:pt x="0" y="0"/>
                  </a:moveTo>
                  <a:lnTo>
                    <a:pt x="3904973" y="0"/>
                  </a:lnTo>
                  <a:lnTo>
                    <a:pt x="3904973" y="729817"/>
                  </a:lnTo>
                  <a:lnTo>
                    <a:pt x="0" y="729817"/>
                  </a:lnTo>
                  <a:close/>
                </a:path>
              </a:pathLst>
            </a:custGeom>
            <a:solidFill>
              <a:srgbClr val="EDF1F7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3904973" cy="767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220180" y="3462210"/>
            <a:ext cx="9060019" cy="1156038"/>
            <a:chOff x="0" y="0"/>
            <a:chExt cx="2386178" cy="30447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386178" cy="304471"/>
            </a:xfrm>
            <a:custGeom>
              <a:avLst/>
              <a:gdLst/>
              <a:ahLst/>
              <a:cxnLst/>
              <a:rect l="l" t="t" r="r" b="b"/>
              <a:pathLst>
                <a:path w="2386178" h="304471">
                  <a:moveTo>
                    <a:pt x="0" y="0"/>
                  </a:moveTo>
                  <a:lnTo>
                    <a:pt x="2386178" y="0"/>
                  </a:lnTo>
                  <a:lnTo>
                    <a:pt x="2386178" y="304471"/>
                  </a:lnTo>
                  <a:lnTo>
                    <a:pt x="0" y="304471"/>
                  </a:lnTo>
                  <a:close/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2386178" cy="3425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5542051" y="1880791"/>
            <a:ext cx="8607805" cy="1526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662"/>
              </a:lnSpc>
              <a:spcBef>
                <a:spcPct val="0"/>
              </a:spcBef>
            </a:pPr>
            <a:r>
              <a:rPr lang="sl-SI" sz="9600" b="1" spc="148" dirty="0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Digitalna orodja</a:t>
            </a:r>
            <a:endParaRPr lang="en-US" sz="9600" b="1" spc="148" dirty="0">
              <a:solidFill>
                <a:srgbClr val="000000"/>
              </a:solidFill>
              <a:latin typeface="Bebas Neue Bold"/>
              <a:ea typeface="Bebas Neue Bold"/>
              <a:cs typeface="Bebas Neue Bold"/>
              <a:sym typeface="Bebas Neue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467527" y="3407043"/>
            <a:ext cx="8847593" cy="1198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965"/>
              </a:lnSpc>
              <a:spcBef>
                <a:spcPct val="0"/>
              </a:spcBef>
            </a:pPr>
            <a:r>
              <a:rPr lang="sl-SI" sz="3500" b="1" spc="2837" dirty="0">
                <a:solidFill>
                  <a:srgbClr val="EDF1F7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Za pripovedovanje zgodb</a:t>
            </a:r>
            <a:endParaRPr lang="en-US" sz="3500" b="1" spc="2837" dirty="0">
              <a:solidFill>
                <a:srgbClr val="EDF1F7"/>
              </a:solidFill>
              <a:latin typeface="Bebas Neue Bold"/>
              <a:ea typeface="Bebas Neue Bold"/>
              <a:cs typeface="Bebas Neue Bold"/>
              <a:sym typeface="Bebas Neue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19227" y="4561098"/>
            <a:ext cx="15849547" cy="469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6906" lvl="1" indent="-318453" algn="l">
              <a:lnSpc>
                <a:spcPts val="4130"/>
              </a:lnSpc>
              <a:buFont typeface="Arial"/>
              <a:buChar char="•"/>
            </a:pPr>
            <a:r>
              <a:rPr lang="en-US" sz="29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Carrd</a:t>
            </a:r>
            <a:r>
              <a:rPr lang="en-US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– </a:t>
            </a:r>
            <a:r>
              <a:rPr lang="pl-PL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Ustvarite preprosto stran za gostovanje digitalne zgodbe ali kampanje</a:t>
            </a:r>
            <a:endParaRPr lang="en-US" sz="2950" dirty="0">
              <a:solidFill>
                <a:srgbClr val="231F20"/>
              </a:solidFill>
              <a:latin typeface="Etna Sans Serif"/>
              <a:ea typeface="Etna Sans Serif"/>
              <a:cs typeface="Etna Sans Serif"/>
              <a:sym typeface="Etna Sans Serif"/>
            </a:endParaRPr>
          </a:p>
          <a:p>
            <a:pPr marL="636906" lvl="1" indent="-318453" algn="l">
              <a:lnSpc>
                <a:spcPts val="4130"/>
              </a:lnSpc>
              <a:buFont typeface="Arial"/>
              <a:buChar char="•"/>
            </a:pPr>
            <a:r>
              <a:rPr lang="en-US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Padlet – </a:t>
            </a:r>
            <a:r>
              <a:rPr lang="en-US" sz="29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Digitalna</a:t>
            </a:r>
            <a:r>
              <a:rPr lang="en-US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29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oglasna</a:t>
            </a:r>
            <a:r>
              <a:rPr lang="en-US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29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deska</a:t>
            </a:r>
            <a:r>
              <a:rPr lang="en-US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za </a:t>
            </a:r>
            <a:r>
              <a:rPr lang="en-US" sz="29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zbiranje</a:t>
            </a:r>
            <a:r>
              <a:rPr lang="en-US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in </a:t>
            </a:r>
            <a:r>
              <a:rPr lang="en-US" sz="29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deljenje</a:t>
            </a:r>
            <a:r>
              <a:rPr lang="en-US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29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zgodb</a:t>
            </a:r>
            <a:r>
              <a:rPr lang="en-US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29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mladih</a:t>
            </a:r>
            <a:r>
              <a:rPr lang="en-US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29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ali</a:t>
            </a:r>
            <a:r>
              <a:rPr lang="en-US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29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skupnosti</a:t>
            </a:r>
            <a:endParaRPr lang="en-US" sz="2950" dirty="0">
              <a:solidFill>
                <a:srgbClr val="231F20"/>
              </a:solidFill>
              <a:latin typeface="Etna Sans Serif"/>
              <a:ea typeface="Etna Sans Serif"/>
              <a:cs typeface="Etna Sans Serif"/>
              <a:sym typeface="Etna Sans Serif"/>
            </a:endParaRPr>
          </a:p>
          <a:p>
            <a:pPr marL="636906" lvl="1" indent="-318453" algn="l">
              <a:lnSpc>
                <a:spcPts val="4130"/>
              </a:lnSpc>
              <a:buFont typeface="Arial"/>
              <a:buChar char="•"/>
            </a:pPr>
            <a:r>
              <a:rPr lang="en-US" sz="29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Crello</a:t>
            </a:r>
            <a:r>
              <a:rPr lang="en-US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pl-PL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(zdaj VistaCreate) – Kot Canva z dodatnimi funkcijami za animacije</a:t>
            </a:r>
            <a:endParaRPr lang="en-US" sz="2950" dirty="0">
              <a:solidFill>
                <a:srgbClr val="231F20"/>
              </a:solidFill>
              <a:latin typeface="Etna Sans Serif"/>
              <a:ea typeface="Etna Sans Serif"/>
              <a:cs typeface="Etna Sans Serif"/>
              <a:sym typeface="Etna Sans Serif"/>
            </a:endParaRPr>
          </a:p>
          <a:p>
            <a:pPr marL="636906" lvl="1" indent="-318453" algn="l">
              <a:lnSpc>
                <a:spcPts val="4130"/>
              </a:lnSpc>
              <a:buFont typeface="Arial"/>
              <a:buChar char="•"/>
            </a:pPr>
            <a:r>
              <a:rPr lang="en-US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Canva – </a:t>
            </a:r>
            <a:r>
              <a:rPr lang="en-US" sz="29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Grafike</a:t>
            </a:r>
            <a:r>
              <a:rPr lang="en-US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za </a:t>
            </a:r>
            <a:r>
              <a:rPr lang="en-US" sz="29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družbene</a:t>
            </a:r>
            <a:r>
              <a:rPr lang="en-US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29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medije</a:t>
            </a:r>
            <a:r>
              <a:rPr lang="en-US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, </a:t>
            </a:r>
            <a:r>
              <a:rPr lang="en-US" sz="29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zgodbe</a:t>
            </a:r>
            <a:r>
              <a:rPr lang="en-US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, </a:t>
            </a:r>
            <a:r>
              <a:rPr lang="en-US" sz="29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plakate</a:t>
            </a:r>
            <a:r>
              <a:rPr lang="en-US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, </a:t>
            </a:r>
            <a:r>
              <a:rPr lang="en-US" sz="29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infografike</a:t>
            </a:r>
            <a:r>
              <a:rPr lang="en-US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in </a:t>
            </a:r>
            <a:r>
              <a:rPr lang="en-US" sz="29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poročila</a:t>
            </a:r>
            <a:endParaRPr lang="en-US" sz="2950" dirty="0">
              <a:solidFill>
                <a:srgbClr val="231F20"/>
              </a:solidFill>
              <a:latin typeface="Etna Sans Serif"/>
              <a:ea typeface="Etna Sans Serif"/>
              <a:cs typeface="Etna Sans Serif"/>
              <a:sym typeface="Etna Sans Serif"/>
            </a:endParaRPr>
          </a:p>
          <a:p>
            <a:pPr marL="636906" lvl="1" indent="-318453" algn="l">
              <a:lnSpc>
                <a:spcPts val="4130"/>
              </a:lnSpc>
              <a:buFont typeface="Arial"/>
              <a:buChar char="•"/>
            </a:pPr>
            <a:r>
              <a:rPr lang="en-US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Canva Video Editor – </a:t>
            </a:r>
            <a:r>
              <a:rPr lang="sv-SE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Ustvarjanje posnetkov, pričevanj in kampanj z animiranim besedilom in učinki</a:t>
            </a:r>
            <a:endParaRPr lang="en-US" sz="2950" dirty="0">
              <a:solidFill>
                <a:srgbClr val="231F20"/>
              </a:solidFill>
              <a:latin typeface="Etna Sans Serif"/>
              <a:ea typeface="Etna Sans Serif"/>
              <a:cs typeface="Etna Sans Serif"/>
              <a:sym typeface="Etna Sans Serif"/>
            </a:endParaRPr>
          </a:p>
          <a:p>
            <a:pPr marL="636906" lvl="1" indent="-318453" algn="l">
              <a:lnSpc>
                <a:spcPts val="4130"/>
              </a:lnSpc>
              <a:buFont typeface="Arial"/>
              <a:buChar char="•"/>
            </a:pPr>
            <a:r>
              <a:rPr lang="en-US" sz="29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CapCut</a:t>
            </a:r>
            <a:r>
              <a:rPr lang="en-US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– </a:t>
            </a:r>
            <a:r>
              <a:rPr lang="en-US" sz="29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Odlična</a:t>
            </a:r>
            <a:r>
              <a:rPr lang="en-US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29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brezplačna</a:t>
            </a:r>
            <a:r>
              <a:rPr lang="en-US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29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aplikacija</a:t>
            </a:r>
            <a:r>
              <a:rPr lang="en-US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za </a:t>
            </a:r>
            <a:r>
              <a:rPr lang="en-US" sz="29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urejanje</a:t>
            </a:r>
            <a:r>
              <a:rPr lang="en-US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29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videoposnetkov</a:t>
            </a:r>
            <a:r>
              <a:rPr lang="en-US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(</a:t>
            </a:r>
            <a:r>
              <a:rPr lang="en-US" sz="29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še</a:t>
            </a:r>
            <a:r>
              <a:rPr lang="en-US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29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posebej</a:t>
            </a:r>
            <a:r>
              <a:rPr lang="en-US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dobra za </a:t>
            </a:r>
            <a:r>
              <a:rPr lang="en-US" sz="29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TikToke</a:t>
            </a:r>
            <a:r>
              <a:rPr lang="en-US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, </a:t>
            </a:r>
            <a:r>
              <a:rPr lang="en-US" sz="29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filmčke</a:t>
            </a:r>
            <a:r>
              <a:rPr lang="en-US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in </a:t>
            </a:r>
            <a:r>
              <a:rPr lang="en-US" sz="29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vsebine</a:t>
            </a:r>
            <a:r>
              <a:rPr lang="en-US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, </a:t>
            </a:r>
            <a:r>
              <a:rPr lang="en-US" sz="29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namenjene</a:t>
            </a:r>
            <a:r>
              <a:rPr lang="en-US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29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mladim</a:t>
            </a:r>
            <a:r>
              <a:rPr lang="en-US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)</a:t>
            </a:r>
          </a:p>
          <a:p>
            <a:pPr marL="636906" lvl="1" indent="-318453" algn="l">
              <a:lnSpc>
                <a:spcPts val="4130"/>
              </a:lnSpc>
              <a:spcBef>
                <a:spcPct val="0"/>
              </a:spcBef>
              <a:buFont typeface="Arial"/>
              <a:buChar char="•"/>
            </a:pPr>
            <a:r>
              <a:rPr lang="en-US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Lumen5 – </a:t>
            </a:r>
            <a:r>
              <a:rPr lang="en-US" sz="29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Besedilo</a:t>
            </a:r>
            <a:r>
              <a:rPr lang="en-US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29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ali</a:t>
            </a:r>
            <a:r>
              <a:rPr lang="en-US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29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bloga</a:t>
            </a:r>
            <a:r>
              <a:rPr lang="en-US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29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samodejno</a:t>
            </a:r>
            <a:r>
              <a:rPr lang="en-US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29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spremenite</a:t>
            </a:r>
            <a:r>
              <a:rPr lang="en-US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v </a:t>
            </a:r>
            <a:r>
              <a:rPr lang="en-US" sz="29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kratke</a:t>
            </a:r>
            <a:r>
              <a:rPr lang="en-US" sz="29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29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videoposnetke</a:t>
            </a:r>
            <a:endParaRPr lang="en-US" sz="2950" dirty="0">
              <a:solidFill>
                <a:srgbClr val="231F20"/>
              </a:solidFill>
              <a:latin typeface="Etna Sans Serif"/>
              <a:ea typeface="Etna Sans Serif"/>
              <a:cs typeface="Etna Sans Serif"/>
              <a:sym typeface="Etna Sans Serif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289874" y="42726"/>
            <a:ext cx="1535422" cy="1676344"/>
          </a:xfrm>
          <a:custGeom>
            <a:avLst/>
            <a:gdLst/>
            <a:ahLst/>
            <a:cxnLst/>
            <a:rect l="l" t="t" r="r" b="b"/>
            <a:pathLst>
              <a:path w="1535422" h="1676344">
                <a:moveTo>
                  <a:pt x="0" y="0"/>
                </a:moveTo>
                <a:lnTo>
                  <a:pt x="1535422" y="0"/>
                </a:lnTo>
                <a:lnTo>
                  <a:pt x="1535422" y="1676345"/>
                </a:lnTo>
                <a:lnTo>
                  <a:pt x="0" y="16763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20" name="Freeform 20"/>
          <p:cNvSpPr/>
          <p:nvPr/>
        </p:nvSpPr>
        <p:spPr>
          <a:xfrm>
            <a:off x="14522352" y="327936"/>
            <a:ext cx="3264194" cy="700764"/>
          </a:xfrm>
          <a:custGeom>
            <a:avLst/>
            <a:gdLst/>
            <a:ahLst/>
            <a:cxnLst/>
            <a:rect l="l" t="t" r="r" b="b"/>
            <a:pathLst>
              <a:path w="3264194" h="700764">
                <a:moveTo>
                  <a:pt x="0" y="0"/>
                </a:moveTo>
                <a:lnTo>
                  <a:pt x="3264195" y="0"/>
                </a:lnTo>
                <a:lnTo>
                  <a:pt x="3264195" y="700764"/>
                </a:lnTo>
                <a:lnTo>
                  <a:pt x="0" y="7007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229"/>
            </a:stretch>
          </a:blipFill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9D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3983" y="-904968"/>
            <a:ext cx="18510121" cy="12428891"/>
            <a:chOff x="0" y="0"/>
            <a:chExt cx="24680161" cy="165718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353564" cy="16571855"/>
            </a:xfrm>
            <a:custGeom>
              <a:avLst/>
              <a:gdLst/>
              <a:ahLst/>
              <a:cxnLst/>
              <a:rect l="l" t="t" r="r" b="b"/>
              <a:pathLst>
                <a:path w="12353564" h="16571855">
                  <a:moveTo>
                    <a:pt x="0" y="0"/>
                  </a:moveTo>
                  <a:lnTo>
                    <a:pt x="12353564" y="0"/>
                  </a:lnTo>
                  <a:lnTo>
                    <a:pt x="12353564" y="16571855"/>
                  </a:lnTo>
                  <a:lnTo>
                    <a:pt x="0" y="165718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l-SI"/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7435963" y="720902"/>
              <a:ext cx="17244198" cy="15561867"/>
              <a:chOff x="0" y="0"/>
              <a:chExt cx="3245029" cy="292844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45029" cy="2928446"/>
              </a:xfrm>
              <a:custGeom>
                <a:avLst/>
                <a:gdLst/>
                <a:ahLst/>
                <a:cxnLst/>
                <a:rect l="l" t="t" r="r" b="b"/>
                <a:pathLst>
                  <a:path w="3245029" h="2928446">
                    <a:moveTo>
                      <a:pt x="0" y="0"/>
                    </a:moveTo>
                    <a:lnTo>
                      <a:pt x="3245029" y="0"/>
                    </a:lnTo>
                    <a:lnTo>
                      <a:pt x="3245029" y="2928446"/>
                    </a:lnTo>
                    <a:lnTo>
                      <a:pt x="0" y="2928446"/>
                    </a:lnTo>
                    <a:close/>
                  </a:path>
                </a:pathLst>
              </a:custGeom>
              <a:solidFill>
                <a:srgbClr val="368AA4"/>
              </a:solidFill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3245029" cy="29665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7" name="Group 7"/>
          <p:cNvGrpSpPr/>
          <p:nvPr/>
        </p:nvGrpSpPr>
        <p:grpSpPr>
          <a:xfrm>
            <a:off x="1564877" y="1028700"/>
            <a:ext cx="15059771" cy="5584735"/>
            <a:chOff x="0" y="0"/>
            <a:chExt cx="3966359" cy="147087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966359" cy="1470877"/>
            </a:xfrm>
            <a:custGeom>
              <a:avLst/>
              <a:gdLst/>
              <a:ahLst/>
              <a:cxnLst/>
              <a:rect l="l" t="t" r="r" b="b"/>
              <a:pathLst>
                <a:path w="3966359" h="1470877">
                  <a:moveTo>
                    <a:pt x="0" y="0"/>
                  </a:moveTo>
                  <a:lnTo>
                    <a:pt x="3966359" y="0"/>
                  </a:lnTo>
                  <a:lnTo>
                    <a:pt x="3966359" y="1470877"/>
                  </a:lnTo>
                  <a:lnTo>
                    <a:pt x="0" y="1470877"/>
                  </a:lnTo>
                  <a:close/>
                </a:path>
              </a:pathLst>
            </a:custGeom>
            <a:solidFill>
              <a:srgbClr val="F2AC20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966359" cy="15089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8700" y="6812096"/>
            <a:ext cx="16230600" cy="2771023"/>
            <a:chOff x="0" y="0"/>
            <a:chExt cx="4274726" cy="72981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274726" cy="729817"/>
            </a:xfrm>
            <a:custGeom>
              <a:avLst/>
              <a:gdLst/>
              <a:ahLst/>
              <a:cxnLst/>
              <a:rect l="l" t="t" r="r" b="b"/>
              <a:pathLst>
                <a:path w="4274726" h="729817">
                  <a:moveTo>
                    <a:pt x="0" y="0"/>
                  </a:moveTo>
                  <a:lnTo>
                    <a:pt x="4274726" y="0"/>
                  </a:lnTo>
                  <a:lnTo>
                    <a:pt x="4274726" y="729817"/>
                  </a:lnTo>
                  <a:lnTo>
                    <a:pt x="0" y="729817"/>
                  </a:lnTo>
                  <a:close/>
                </a:path>
              </a:pathLst>
            </a:custGeom>
            <a:solidFill>
              <a:srgbClr val="EDF1F7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4274726" cy="767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flipH="1" flipV="1">
            <a:off x="4914472" y="1110991"/>
            <a:ext cx="11643500" cy="5473869"/>
          </a:xfrm>
          <a:custGeom>
            <a:avLst/>
            <a:gdLst/>
            <a:ahLst/>
            <a:cxnLst/>
            <a:rect l="l" t="t" r="r" b="b"/>
            <a:pathLst>
              <a:path w="11643500" h="5473869">
                <a:moveTo>
                  <a:pt x="11643501" y="5473869"/>
                </a:moveTo>
                <a:lnTo>
                  <a:pt x="0" y="5473869"/>
                </a:lnTo>
                <a:lnTo>
                  <a:pt x="0" y="0"/>
                </a:lnTo>
                <a:lnTo>
                  <a:pt x="11643501" y="0"/>
                </a:lnTo>
                <a:lnTo>
                  <a:pt x="11643501" y="547386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88993"/>
            </a:stretch>
          </a:blipFill>
        </p:spPr>
        <p:txBody>
          <a:bodyPr/>
          <a:lstStyle/>
          <a:p>
            <a:endParaRPr lang="sl-SI"/>
          </a:p>
        </p:txBody>
      </p:sp>
      <p:grpSp>
        <p:nvGrpSpPr>
          <p:cNvPr id="14" name="Group 14"/>
          <p:cNvGrpSpPr/>
          <p:nvPr/>
        </p:nvGrpSpPr>
        <p:grpSpPr>
          <a:xfrm>
            <a:off x="2464215" y="6035416"/>
            <a:ext cx="13359571" cy="1156038"/>
            <a:chOff x="0" y="0"/>
            <a:chExt cx="3518570" cy="30447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518570" cy="304471"/>
            </a:xfrm>
            <a:custGeom>
              <a:avLst/>
              <a:gdLst/>
              <a:ahLst/>
              <a:cxnLst/>
              <a:rect l="l" t="t" r="r" b="b"/>
              <a:pathLst>
                <a:path w="3518570" h="304471">
                  <a:moveTo>
                    <a:pt x="0" y="0"/>
                  </a:moveTo>
                  <a:lnTo>
                    <a:pt x="3518570" y="0"/>
                  </a:lnTo>
                  <a:lnTo>
                    <a:pt x="3518570" y="304471"/>
                  </a:lnTo>
                  <a:lnTo>
                    <a:pt x="0" y="304471"/>
                  </a:lnTo>
                  <a:close/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3518570" cy="3425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332577" y="7639130"/>
            <a:ext cx="15622846" cy="1718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685"/>
              </a:lnSpc>
              <a:spcBef>
                <a:spcPct val="0"/>
              </a:spcBef>
            </a:pPr>
            <a:r>
              <a:rPr lang="en-US" sz="9600" b="1" spc="170" dirty="0" err="1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Pripovedovanje</a:t>
            </a:r>
            <a:r>
              <a:rPr lang="en-US" sz="9600" b="1" spc="170" dirty="0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 </a:t>
            </a:r>
            <a:r>
              <a:rPr lang="en-US" sz="9600" b="1" spc="170" dirty="0" err="1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zgodb</a:t>
            </a:r>
            <a:endParaRPr lang="en-US" sz="9600" b="1" spc="170" dirty="0">
              <a:solidFill>
                <a:srgbClr val="000000"/>
              </a:solidFill>
              <a:latin typeface="Bebas Neue Bold"/>
              <a:ea typeface="Bebas Neue Bold"/>
              <a:cs typeface="Bebas Neue Bold"/>
              <a:sym typeface="Bebas Neue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235191" y="6267957"/>
            <a:ext cx="11817619" cy="557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965"/>
              </a:lnSpc>
              <a:spcBef>
                <a:spcPct val="0"/>
              </a:spcBef>
            </a:pPr>
            <a:r>
              <a:rPr lang="en-US" sz="3546" b="1" spc="2837" dirty="0" err="1">
                <a:solidFill>
                  <a:srgbClr val="EDF1F7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Znanost</a:t>
            </a:r>
            <a:r>
              <a:rPr lang="en-US" sz="3546" b="1" spc="2837" dirty="0">
                <a:solidFill>
                  <a:srgbClr val="EDF1F7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 v </a:t>
            </a:r>
            <a:r>
              <a:rPr lang="en-US" sz="3546" b="1" spc="2837" dirty="0" err="1">
                <a:solidFill>
                  <a:srgbClr val="EDF1F7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ozadju</a:t>
            </a:r>
            <a:endParaRPr lang="en-US" sz="3546" b="1" spc="2837" dirty="0">
              <a:solidFill>
                <a:srgbClr val="EDF1F7"/>
              </a:solidFill>
              <a:latin typeface="Bebas Neue Bold"/>
              <a:ea typeface="Bebas Neue Bold"/>
              <a:cs typeface="Bebas Neue Bold"/>
              <a:sym typeface="Bebas Neue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664726" y="1076701"/>
            <a:ext cx="14691774" cy="5037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09"/>
              </a:lnSpc>
            </a:pP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Zgodbe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povezujejo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,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premikajo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in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motivirajo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.​</a:t>
            </a:r>
          </a:p>
          <a:p>
            <a:pPr algn="just">
              <a:lnSpc>
                <a:spcPts val="4409"/>
              </a:lnSpc>
            </a:pP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Zgodbe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aktivirajo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več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področij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možganov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kot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dejstva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,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vključno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z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jezikovnimi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,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senzoričnimi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in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čustvenimi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centri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.​</a:t>
            </a:r>
          </a:p>
          <a:p>
            <a:pPr algn="just">
              <a:lnSpc>
                <a:spcPts val="4409"/>
              </a:lnSpc>
            </a:pP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Ob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poslušanju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zgodbe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se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sprosti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oksitocin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, „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hormon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empatije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“. →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postanemo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bolj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nagnjeni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k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zaupanju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,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skrbnosti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in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ukrepanju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.​</a:t>
            </a:r>
          </a:p>
          <a:p>
            <a:pPr algn="just">
              <a:lnSpc>
                <a:spcPts val="4409"/>
              </a:lnSpc>
            </a:pP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Zgodbe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so do 22-krat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bolj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zapomnljive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kot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sama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dejstva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(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Stanfordska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študija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).​</a:t>
            </a:r>
          </a:p>
          <a:p>
            <a:pPr algn="just">
              <a:lnSpc>
                <a:spcPts val="4409"/>
              </a:lnSpc>
            </a:pP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Zakaj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?​</a:t>
            </a:r>
          </a:p>
          <a:p>
            <a:pPr algn="just">
              <a:lnSpc>
                <a:spcPts val="4409"/>
              </a:lnSpc>
            </a:pP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Ker so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naši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možgani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ustvarjeni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za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pripovedne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strukture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:​</a:t>
            </a:r>
          </a:p>
          <a:p>
            <a:pPr algn="just">
              <a:lnSpc>
                <a:spcPts val="4409"/>
              </a:lnSpc>
            </a:pP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Uvod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→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Jedro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→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Zaključek</a:t>
            </a:r>
            <a:endParaRPr lang="en-US" sz="3150" dirty="0">
              <a:solidFill>
                <a:srgbClr val="231F20"/>
              </a:solidFill>
              <a:latin typeface="Etna Sans Serif"/>
              <a:ea typeface="Etna Sans Serif"/>
              <a:cs typeface="Etna Sans Serif"/>
              <a:sym typeface="Etna Sans Serif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16752578" y="42726"/>
            <a:ext cx="1535422" cy="1676344"/>
          </a:xfrm>
          <a:custGeom>
            <a:avLst/>
            <a:gdLst/>
            <a:ahLst/>
            <a:cxnLst/>
            <a:rect l="l" t="t" r="r" b="b"/>
            <a:pathLst>
              <a:path w="1535422" h="1676344">
                <a:moveTo>
                  <a:pt x="0" y="0"/>
                </a:moveTo>
                <a:lnTo>
                  <a:pt x="1535422" y="0"/>
                </a:lnTo>
                <a:lnTo>
                  <a:pt x="1535422" y="1676345"/>
                </a:lnTo>
                <a:lnTo>
                  <a:pt x="0" y="16763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21" name="Freeform 21"/>
          <p:cNvSpPr/>
          <p:nvPr/>
        </p:nvSpPr>
        <p:spPr>
          <a:xfrm>
            <a:off x="183983" y="156486"/>
            <a:ext cx="3264194" cy="700764"/>
          </a:xfrm>
          <a:custGeom>
            <a:avLst/>
            <a:gdLst/>
            <a:ahLst/>
            <a:cxnLst/>
            <a:rect l="l" t="t" r="r" b="b"/>
            <a:pathLst>
              <a:path w="3264194" h="700764">
                <a:moveTo>
                  <a:pt x="0" y="0"/>
                </a:moveTo>
                <a:lnTo>
                  <a:pt x="3264194" y="0"/>
                </a:lnTo>
                <a:lnTo>
                  <a:pt x="3264194" y="700764"/>
                </a:lnTo>
                <a:lnTo>
                  <a:pt x="0" y="70076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229"/>
            </a:stretch>
          </a:blipFill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9D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2121" y="-1369040"/>
            <a:ext cx="18510121" cy="12428891"/>
            <a:chOff x="0" y="0"/>
            <a:chExt cx="24680161" cy="165718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353564" cy="16571855"/>
            </a:xfrm>
            <a:custGeom>
              <a:avLst/>
              <a:gdLst/>
              <a:ahLst/>
              <a:cxnLst/>
              <a:rect l="l" t="t" r="r" b="b"/>
              <a:pathLst>
                <a:path w="12353564" h="16571855">
                  <a:moveTo>
                    <a:pt x="0" y="0"/>
                  </a:moveTo>
                  <a:lnTo>
                    <a:pt x="12353564" y="0"/>
                  </a:lnTo>
                  <a:lnTo>
                    <a:pt x="12353564" y="16571855"/>
                  </a:lnTo>
                  <a:lnTo>
                    <a:pt x="0" y="165718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l-SI"/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7435963" y="720902"/>
              <a:ext cx="17244198" cy="15561867"/>
              <a:chOff x="0" y="0"/>
              <a:chExt cx="3245029" cy="292844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45029" cy="2928446"/>
              </a:xfrm>
              <a:custGeom>
                <a:avLst/>
                <a:gdLst/>
                <a:ahLst/>
                <a:cxnLst/>
                <a:rect l="l" t="t" r="r" b="b"/>
                <a:pathLst>
                  <a:path w="3245029" h="2928446">
                    <a:moveTo>
                      <a:pt x="0" y="0"/>
                    </a:moveTo>
                    <a:lnTo>
                      <a:pt x="3245029" y="0"/>
                    </a:lnTo>
                    <a:lnTo>
                      <a:pt x="3245029" y="2928446"/>
                    </a:lnTo>
                    <a:lnTo>
                      <a:pt x="0" y="2928446"/>
                    </a:lnTo>
                    <a:close/>
                  </a:path>
                </a:pathLst>
              </a:custGeom>
              <a:solidFill>
                <a:srgbClr val="368AA4"/>
              </a:solidFill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3245029" cy="29665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7" name="Group 7"/>
          <p:cNvGrpSpPr/>
          <p:nvPr/>
        </p:nvGrpSpPr>
        <p:grpSpPr>
          <a:xfrm>
            <a:off x="1057585" y="4877488"/>
            <a:ext cx="16728962" cy="3980003"/>
            <a:chOff x="0" y="0"/>
            <a:chExt cx="4405982" cy="104823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405982" cy="1048231"/>
            </a:xfrm>
            <a:custGeom>
              <a:avLst/>
              <a:gdLst/>
              <a:ahLst/>
              <a:cxnLst/>
              <a:rect l="l" t="t" r="r" b="b"/>
              <a:pathLst>
                <a:path w="4405982" h="1048231">
                  <a:moveTo>
                    <a:pt x="0" y="0"/>
                  </a:moveTo>
                  <a:lnTo>
                    <a:pt x="4405982" y="0"/>
                  </a:lnTo>
                  <a:lnTo>
                    <a:pt x="4405982" y="1048231"/>
                  </a:lnTo>
                  <a:lnTo>
                    <a:pt x="0" y="1048231"/>
                  </a:lnTo>
                  <a:close/>
                </a:path>
              </a:pathLst>
            </a:custGeom>
            <a:solidFill>
              <a:srgbClr val="F2AC20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405982" cy="10863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432606" y="1719071"/>
            <a:ext cx="14826694" cy="2771023"/>
            <a:chOff x="0" y="0"/>
            <a:chExt cx="3904973" cy="72981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904973" cy="729817"/>
            </a:xfrm>
            <a:custGeom>
              <a:avLst/>
              <a:gdLst/>
              <a:ahLst/>
              <a:cxnLst/>
              <a:rect l="l" t="t" r="r" b="b"/>
              <a:pathLst>
                <a:path w="3904973" h="729817">
                  <a:moveTo>
                    <a:pt x="0" y="0"/>
                  </a:moveTo>
                  <a:lnTo>
                    <a:pt x="3904973" y="0"/>
                  </a:lnTo>
                  <a:lnTo>
                    <a:pt x="3904973" y="729817"/>
                  </a:lnTo>
                  <a:lnTo>
                    <a:pt x="0" y="729817"/>
                  </a:lnTo>
                  <a:close/>
                </a:path>
              </a:pathLst>
            </a:custGeom>
            <a:solidFill>
              <a:srgbClr val="EDF1F7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3904973" cy="767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380639" y="2587394"/>
            <a:ext cx="12930629" cy="1449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271"/>
              </a:lnSpc>
              <a:spcBef>
                <a:spcPct val="0"/>
              </a:spcBef>
            </a:pPr>
            <a:r>
              <a:rPr lang="sl-SI" sz="12251" b="1" spc="122" dirty="0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Viri &amp; navdih</a:t>
            </a:r>
            <a:endParaRPr lang="en-US" sz="12251" b="1" spc="122" dirty="0">
              <a:solidFill>
                <a:srgbClr val="000000"/>
              </a:solidFill>
              <a:latin typeface="Bebas Neue Bold"/>
              <a:ea typeface="Bebas Neue Bold"/>
              <a:cs typeface="Bebas Neue Bold"/>
              <a:sym typeface="Bebas Neue Bold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2220180" y="4152581"/>
            <a:ext cx="15039120" cy="763007"/>
            <a:chOff x="0" y="0"/>
            <a:chExt cx="3960920" cy="20095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960921" cy="200957"/>
            </a:xfrm>
            <a:custGeom>
              <a:avLst/>
              <a:gdLst/>
              <a:ahLst/>
              <a:cxnLst/>
              <a:rect l="l" t="t" r="r" b="b"/>
              <a:pathLst>
                <a:path w="3960921" h="200957">
                  <a:moveTo>
                    <a:pt x="0" y="0"/>
                  </a:moveTo>
                  <a:lnTo>
                    <a:pt x="3960921" y="0"/>
                  </a:lnTo>
                  <a:lnTo>
                    <a:pt x="3960921" y="200957"/>
                  </a:lnTo>
                  <a:lnTo>
                    <a:pt x="0" y="200957"/>
                  </a:lnTo>
                  <a:close/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3960920" cy="2390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220180" y="4297460"/>
            <a:ext cx="14826694" cy="490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291"/>
              </a:lnSpc>
            </a:pPr>
            <a:r>
              <a:rPr lang="sl-SI" sz="3546" b="1" spc="2128" dirty="0">
                <a:solidFill>
                  <a:srgbClr val="EDF1F7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Nadaljujte z zgodbo</a:t>
            </a:r>
            <a:endParaRPr lang="en-US" sz="3546" b="1" spc="2128" dirty="0">
              <a:solidFill>
                <a:srgbClr val="EDF1F7"/>
              </a:solidFill>
              <a:latin typeface="Bebas Neue Bold"/>
              <a:ea typeface="Bebas Neue Bold"/>
              <a:cs typeface="Bebas Neue Bold"/>
              <a:sym typeface="Bebas Neue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825296" y="5014242"/>
            <a:ext cx="15434004" cy="3649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30"/>
              </a:lnSpc>
              <a:spcBef>
                <a:spcPct val="0"/>
              </a:spcBef>
            </a:pPr>
            <a:r>
              <a:rPr lang="en-US" sz="2950" u="sng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  <a:hlinkClick r:id="rId4" tooltip="https://storynet.org/what-is-storytelling/"/>
              </a:rPr>
              <a:t>What Is Storytelling?, </a:t>
            </a:r>
            <a:r>
              <a:rPr lang="en-US" sz="295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  <a:hlinkClick r:id="rId4" tooltip="https://storynet.org/what-is-storytelling/"/>
              </a:rPr>
              <a:t>National Storytelling Network</a:t>
            </a:r>
          </a:p>
          <a:p>
            <a:pPr algn="l">
              <a:lnSpc>
                <a:spcPts val="4130"/>
              </a:lnSpc>
              <a:spcBef>
                <a:spcPct val="0"/>
              </a:spcBef>
            </a:pPr>
            <a:r>
              <a:rPr lang="en-US" sz="2950" u="sng" strike="noStrike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  <a:hlinkClick r:id="rId5" tooltip="https://www.forbes.com/sites/hvmacarthur/2024/05/24/the-power-of-storytelling-inspiring-and-connecting-with-your-audience/"/>
              </a:rPr>
              <a:t>The Power Of Storytelling: Inspiring And Connecting With Your Audience</a:t>
            </a:r>
            <a:r>
              <a:rPr lang="en-US" sz="2950" strike="noStrike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, Forbes </a:t>
            </a:r>
          </a:p>
          <a:p>
            <a:pPr algn="l">
              <a:lnSpc>
                <a:spcPts val="4130"/>
              </a:lnSpc>
              <a:spcBef>
                <a:spcPct val="0"/>
              </a:spcBef>
            </a:pPr>
            <a:r>
              <a:rPr lang="en-US" sz="2950" u="sng" strike="noStrike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  <a:hlinkClick r:id="rId6" tooltip="https://www.unicef.org/wca/media/6451/file/UNICEF-KRC3-KRC4-Toolkit.pdf"/>
              </a:rPr>
              <a:t>ADVOCACY TOOLKIT</a:t>
            </a:r>
            <a:r>
              <a:rPr lang="en-US" sz="2950" strike="noStrike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, Unicef </a:t>
            </a:r>
          </a:p>
          <a:p>
            <a:pPr algn="l">
              <a:lnSpc>
                <a:spcPts val="4130"/>
              </a:lnSpc>
              <a:spcBef>
                <a:spcPct val="0"/>
              </a:spcBef>
            </a:pPr>
            <a:r>
              <a:rPr lang="en-US" sz="2950" u="sng" strike="noStrike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  <a:hlinkClick r:id="rId7" tooltip="https://themoth.org/share-your-story/storytelling-tips-tricks"/>
              </a:rPr>
              <a:t>Storytelling Tips &amp; Tricks, How to tell a successful story,</a:t>
            </a:r>
            <a:r>
              <a:rPr lang="en-US" sz="2950" strike="noStrike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The Moth</a:t>
            </a:r>
          </a:p>
          <a:p>
            <a:pPr algn="l">
              <a:lnSpc>
                <a:spcPts val="4130"/>
              </a:lnSpc>
              <a:spcBef>
                <a:spcPct val="0"/>
              </a:spcBef>
            </a:pPr>
            <a:r>
              <a:rPr lang="en-US" sz="2950" u="sng" strike="noStrike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  <a:hlinkClick r:id="rId8" tooltip="https://www.wvi.org/sites/default/files/2020-06/WV-Storytelling%20Toolkit%20June%202020.pdf"/>
              </a:rPr>
              <a:t>Storytelling for Social Change:</a:t>
            </a:r>
            <a:r>
              <a:rPr lang="en-US" sz="2950" strike="noStrike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a communications resource for young leaders, World Vision</a:t>
            </a:r>
          </a:p>
          <a:p>
            <a:pPr algn="l">
              <a:lnSpc>
                <a:spcPts val="4130"/>
              </a:lnSpc>
              <a:spcBef>
                <a:spcPct val="0"/>
              </a:spcBef>
            </a:pPr>
            <a:r>
              <a:rPr lang="en-US" sz="2950" u="sng" strike="noStrike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  <a:hlinkClick r:id="rId9" tooltip="https://education.nationalgeographic.org/resource/storytelling-for-impact-videos/"/>
              </a:rPr>
              <a:t>Storytelling for Impact Videos</a:t>
            </a:r>
            <a:r>
              <a:rPr lang="en-US" sz="2950" strike="noStrike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, National Geographic </a:t>
            </a:r>
          </a:p>
          <a:p>
            <a:pPr algn="l">
              <a:lnSpc>
                <a:spcPts val="4130"/>
              </a:lnSpc>
              <a:spcBef>
                <a:spcPct val="0"/>
              </a:spcBef>
            </a:pPr>
            <a:r>
              <a:rPr lang="en-US" sz="2950" u="sng" strike="noStrike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  <a:hlinkClick r:id="rId10" tooltip="https://www.salto-youth.net/downloads/toolbox_tool_download-file-4073/EN_DYME_PR2_DST-Manual-Toolkit.pdf"/>
              </a:rPr>
              <a:t>DIGITAL STORYTELLING MANUAL AND TOOL KIT</a:t>
            </a:r>
            <a:r>
              <a:rPr lang="en-US" sz="2950" strike="noStrike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, DYME </a:t>
            </a:r>
          </a:p>
        </p:txBody>
      </p:sp>
      <p:sp>
        <p:nvSpPr>
          <p:cNvPr id="19" name="Freeform 19"/>
          <p:cNvSpPr/>
          <p:nvPr/>
        </p:nvSpPr>
        <p:spPr>
          <a:xfrm>
            <a:off x="289874" y="42726"/>
            <a:ext cx="1535422" cy="1676344"/>
          </a:xfrm>
          <a:custGeom>
            <a:avLst/>
            <a:gdLst/>
            <a:ahLst/>
            <a:cxnLst/>
            <a:rect l="l" t="t" r="r" b="b"/>
            <a:pathLst>
              <a:path w="1535422" h="1676344">
                <a:moveTo>
                  <a:pt x="0" y="0"/>
                </a:moveTo>
                <a:lnTo>
                  <a:pt x="1535422" y="0"/>
                </a:lnTo>
                <a:lnTo>
                  <a:pt x="1535422" y="1676345"/>
                </a:lnTo>
                <a:lnTo>
                  <a:pt x="0" y="167634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20" name="Freeform 20"/>
          <p:cNvSpPr/>
          <p:nvPr/>
        </p:nvSpPr>
        <p:spPr>
          <a:xfrm>
            <a:off x="14522352" y="327936"/>
            <a:ext cx="3264194" cy="700764"/>
          </a:xfrm>
          <a:custGeom>
            <a:avLst/>
            <a:gdLst/>
            <a:ahLst/>
            <a:cxnLst/>
            <a:rect l="l" t="t" r="r" b="b"/>
            <a:pathLst>
              <a:path w="3264194" h="700764">
                <a:moveTo>
                  <a:pt x="0" y="0"/>
                </a:moveTo>
                <a:lnTo>
                  <a:pt x="3264195" y="0"/>
                </a:lnTo>
                <a:lnTo>
                  <a:pt x="3264195" y="700764"/>
                </a:lnTo>
                <a:lnTo>
                  <a:pt x="0" y="70076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2229"/>
            </a:stretch>
          </a:blipFill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9D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47561" y="2257922"/>
            <a:ext cx="11311739" cy="3606297"/>
            <a:chOff x="0" y="0"/>
            <a:chExt cx="4274726" cy="13628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1362826"/>
            </a:xfrm>
            <a:custGeom>
              <a:avLst/>
              <a:gdLst/>
              <a:ahLst/>
              <a:cxnLst/>
              <a:rect l="l" t="t" r="r" b="b"/>
              <a:pathLst>
                <a:path w="4274726" h="1362826">
                  <a:moveTo>
                    <a:pt x="0" y="0"/>
                  </a:moveTo>
                  <a:lnTo>
                    <a:pt x="4274726" y="0"/>
                  </a:lnTo>
                  <a:lnTo>
                    <a:pt x="4274726" y="1362826"/>
                  </a:lnTo>
                  <a:lnTo>
                    <a:pt x="0" y="1362826"/>
                  </a:lnTo>
                  <a:close/>
                </a:path>
              </a:pathLst>
            </a:custGeom>
            <a:solidFill>
              <a:srgbClr val="F2AC20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14009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H="1" flipV="1">
            <a:off x="9849105" y="2342940"/>
            <a:ext cx="7314540" cy="3438728"/>
          </a:xfrm>
          <a:custGeom>
            <a:avLst/>
            <a:gdLst/>
            <a:ahLst/>
            <a:cxnLst/>
            <a:rect l="l" t="t" r="r" b="b"/>
            <a:pathLst>
              <a:path w="7314540" h="3438728">
                <a:moveTo>
                  <a:pt x="7314540" y="3438728"/>
                </a:moveTo>
                <a:lnTo>
                  <a:pt x="0" y="3438728"/>
                </a:lnTo>
                <a:lnTo>
                  <a:pt x="0" y="0"/>
                </a:lnTo>
                <a:lnTo>
                  <a:pt x="7314540" y="0"/>
                </a:lnTo>
                <a:lnTo>
                  <a:pt x="7314540" y="343872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8993"/>
            </a:stretch>
          </a:blipFill>
        </p:spPr>
        <p:txBody>
          <a:bodyPr/>
          <a:lstStyle/>
          <a:p>
            <a:endParaRPr lang="sl-SI"/>
          </a:p>
        </p:txBody>
      </p:sp>
      <p:grpSp>
        <p:nvGrpSpPr>
          <p:cNvPr id="6" name="Group 6"/>
          <p:cNvGrpSpPr/>
          <p:nvPr/>
        </p:nvGrpSpPr>
        <p:grpSpPr>
          <a:xfrm>
            <a:off x="5947561" y="3102052"/>
            <a:ext cx="11311739" cy="1931234"/>
            <a:chOff x="0" y="0"/>
            <a:chExt cx="4274726" cy="72981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74726" cy="729817"/>
            </a:xfrm>
            <a:custGeom>
              <a:avLst/>
              <a:gdLst/>
              <a:ahLst/>
              <a:cxnLst/>
              <a:rect l="l" t="t" r="r" b="b"/>
              <a:pathLst>
                <a:path w="4274726" h="729817">
                  <a:moveTo>
                    <a:pt x="0" y="0"/>
                  </a:moveTo>
                  <a:lnTo>
                    <a:pt x="4274726" y="0"/>
                  </a:lnTo>
                  <a:lnTo>
                    <a:pt x="4274726" y="729817"/>
                  </a:lnTo>
                  <a:lnTo>
                    <a:pt x="0" y="729817"/>
                  </a:lnTo>
                  <a:close/>
                </a:path>
              </a:pathLst>
            </a:custGeom>
            <a:solidFill>
              <a:srgbClr val="EDF1F7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274726" cy="767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651787" y="503956"/>
            <a:ext cx="3264194" cy="700764"/>
          </a:xfrm>
          <a:custGeom>
            <a:avLst/>
            <a:gdLst/>
            <a:ahLst/>
            <a:cxnLst/>
            <a:rect l="l" t="t" r="r" b="b"/>
            <a:pathLst>
              <a:path w="3264194" h="700764">
                <a:moveTo>
                  <a:pt x="0" y="0"/>
                </a:moveTo>
                <a:lnTo>
                  <a:pt x="3264194" y="0"/>
                </a:lnTo>
                <a:lnTo>
                  <a:pt x="3264194" y="700765"/>
                </a:lnTo>
                <a:lnTo>
                  <a:pt x="0" y="7007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229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0" name="Freeform 10"/>
          <p:cNvSpPr/>
          <p:nvPr/>
        </p:nvSpPr>
        <p:spPr>
          <a:xfrm>
            <a:off x="16752578" y="42726"/>
            <a:ext cx="1535422" cy="1676344"/>
          </a:xfrm>
          <a:custGeom>
            <a:avLst/>
            <a:gdLst/>
            <a:ahLst/>
            <a:cxnLst/>
            <a:rect l="l" t="t" r="r" b="b"/>
            <a:pathLst>
              <a:path w="1535422" h="1676344">
                <a:moveTo>
                  <a:pt x="0" y="0"/>
                </a:moveTo>
                <a:lnTo>
                  <a:pt x="1535422" y="0"/>
                </a:lnTo>
                <a:lnTo>
                  <a:pt x="1535422" y="1676345"/>
                </a:lnTo>
                <a:lnTo>
                  <a:pt x="0" y="16763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>
          <a:xfrm>
            <a:off x="0" y="2057400"/>
            <a:ext cx="6912864" cy="8229600"/>
          </a:xfrm>
          <a:custGeom>
            <a:avLst/>
            <a:gdLst/>
            <a:ahLst/>
            <a:cxnLst/>
            <a:rect l="l" t="t" r="r" b="b"/>
            <a:pathLst>
              <a:path w="6912864" h="8229600">
                <a:moveTo>
                  <a:pt x="0" y="0"/>
                </a:moveTo>
                <a:lnTo>
                  <a:pt x="6912864" y="0"/>
                </a:lnTo>
                <a:lnTo>
                  <a:pt x="691286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2" name="TextBox 12"/>
          <p:cNvSpPr txBox="1"/>
          <p:nvPr/>
        </p:nvSpPr>
        <p:spPr>
          <a:xfrm>
            <a:off x="6159345" y="3627342"/>
            <a:ext cx="10888172" cy="1166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73"/>
              </a:lnSpc>
              <a:spcBef>
                <a:spcPct val="0"/>
              </a:spcBef>
            </a:pPr>
            <a:r>
              <a:rPr lang="sl-SI" sz="9862" b="1" spc="98" dirty="0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Dodatna vprašanja?</a:t>
            </a:r>
            <a:endParaRPr lang="en-US" sz="9862" b="1" spc="98" dirty="0">
              <a:solidFill>
                <a:srgbClr val="000000"/>
              </a:solidFill>
              <a:latin typeface="Bebas Neue Bold"/>
              <a:ea typeface="Bebas Neue Bold"/>
              <a:cs typeface="Bebas Neue Bold"/>
              <a:sym typeface="Bebas Neue Bo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9D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1060" y="-1603730"/>
            <a:ext cx="18510121" cy="12428891"/>
            <a:chOff x="0" y="0"/>
            <a:chExt cx="24680161" cy="165718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353564" cy="16571855"/>
            </a:xfrm>
            <a:custGeom>
              <a:avLst/>
              <a:gdLst/>
              <a:ahLst/>
              <a:cxnLst/>
              <a:rect l="l" t="t" r="r" b="b"/>
              <a:pathLst>
                <a:path w="12353564" h="16571855">
                  <a:moveTo>
                    <a:pt x="0" y="0"/>
                  </a:moveTo>
                  <a:lnTo>
                    <a:pt x="12353564" y="0"/>
                  </a:lnTo>
                  <a:lnTo>
                    <a:pt x="12353564" y="16571855"/>
                  </a:lnTo>
                  <a:lnTo>
                    <a:pt x="0" y="165718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l-SI"/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7435963" y="720902"/>
              <a:ext cx="17244198" cy="15561867"/>
              <a:chOff x="0" y="0"/>
              <a:chExt cx="3245029" cy="292844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45029" cy="2928446"/>
              </a:xfrm>
              <a:custGeom>
                <a:avLst/>
                <a:gdLst/>
                <a:ahLst/>
                <a:cxnLst/>
                <a:rect l="l" t="t" r="r" b="b"/>
                <a:pathLst>
                  <a:path w="3245029" h="2928446">
                    <a:moveTo>
                      <a:pt x="0" y="0"/>
                    </a:moveTo>
                    <a:lnTo>
                      <a:pt x="3245029" y="0"/>
                    </a:lnTo>
                    <a:lnTo>
                      <a:pt x="3245029" y="2928446"/>
                    </a:lnTo>
                    <a:lnTo>
                      <a:pt x="0" y="2928446"/>
                    </a:lnTo>
                    <a:close/>
                  </a:path>
                </a:pathLst>
              </a:custGeom>
              <a:solidFill>
                <a:srgbClr val="368AA4"/>
              </a:solidFill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3245029" cy="29665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7" name="Group 7"/>
          <p:cNvGrpSpPr/>
          <p:nvPr/>
        </p:nvGrpSpPr>
        <p:grpSpPr>
          <a:xfrm>
            <a:off x="1028700" y="2556260"/>
            <a:ext cx="16230600" cy="5174480"/>
            <a:chOff x="0" y="0"/>
            <a:chExt cx="4274726" cy="136282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274726" cy="1362826"/>
            </a:xfrm>
            <a:custGeom>
              <a:avLst/>
              <a:gdLst/>
              <a:ahLst/>
              <a:cxnLst/>
              <a:rect l="l" t="t" r="r" b="b"/>
              <a:pathLst>
                <a:path w="4274726" h="1362826">
                  <a:moveTo>
                    <a:pt x="0" y="0"/>
                  </a:moveTo>
                  <a:lnTo>
                    <a:pt x="4274726" y="0"/>
                  </a:lnTo>
                  <a:lnTo>
                    <a:pt x="4274726" y="1362826"/>
                  </a:lnTo>
                  <a:lnTo>
                    <a:pt x="0" y="1362826"/>
                  </a:lnTo>
                  <a:close/>
                </a:path>
              </a:pathLst>
            </a:custGeom>
            <a:solidFill>
              <a:srgbClr val="F2AC20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274726" cy="14009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flipH="1" flipV="1">
            <a:off x="6400116" y="2609351"/>
            <a:ext cx="10821084" cy="5087233"/>
          </a:xfrm>
          <a:custGeom>
            <a:avLst/>
            <a:gdLst/>
            <a:ahLst/>
            <a:cxnLst/>
            <a:rect l="l" t="t" r="r" b="b"/>
            <a:pathLst>
              <a:path w="10821084" h="5087233">
                <a:moveTo>
                  <a:pt x="10821084" y="5087233"/>
                </a:moveTo>
                <a:lnTo>
                  <a:pt x="0" y="5087233"/>
                </a:lnTo>
                <a:lnTo>
                  <a:pt x="0" y="0"/>
                </a:lnTo>
                <a:lnTo>
                  <a:pt x="10821084" y="0"/>
                </a:lnTo>
                <a:lnTo>
                  <a:pt x="10821084" y="508723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88993"/>
            </a:stretch>
          </a:blipFill>
        </p:spPr>
        <p:txBody>
          <a:bodyPr/>
          <a:lstStyle/>
          <a:p>
            <a:endParaRPr lang="sl-SI"/>
          </a:p>
        </p:txBody>
      </p:sp>
      <p:grpSp>
        <p:nvGrpSpPr>
          <p:cNvPr id="11" name="Group 11"/>
          <p:cNvGrpSpPr/>
          <p:nvPr/>
        </p:nvGrpSpPr>
        <p:grpSpPr>
          <a:xfrm>
            <a:off x="1028700" y="3767456"/>
            <a:ext cx="16230600" cy="2771023"/>
            <a:chOff x="0" y="0"/>
            <a:chExt cx="4274726" cy="72981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274726" cy="729817"/>
            </a:xfrm>
            <a:custGeom>
              <a:avLst/>
              <a:gdLst/>
              <a:ahLst/>
              <a:cxnLst/>
              <a:rect l="l" t="t" r="r" b="b"/>
              <a:pathLst>
                <a:path w="4274726" h="729817">
                  <a:moveTo>
                    <a:pt x="0" y="0"/>
                  </a:moveTo>
                  <a:lnTo>
                    <a:pt x="4274726" y="0"/>
                  </a:lnTo>
                  <a:lnTo>
                    <a:pt x="4274726" y="729817"/>
                  </a:lnTo>
                  <a:lnTo>
                    <a:pt x="0" y="729817"/>
                  </a:lnTo>
                  <a:close/>
                </a:path>
              </a:pathLst>
            </a:custGeom>
            <a:solidFill>
              <a:srgbClr val="EDF1F7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4274726" cy="767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332577" y="4620615"/>
            <a:ext cx="15622846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018"/>
              </a:lnSpc>
              <a:spcBef>
                <a:spcPct val="0"/>
              </a:spcBef>
            </a:pPr>
            <a:r>
              <a:rPr lang="sl-SI" sz="14150" b="1" spc="141" dirty="0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Hvala Za pozornost!</a:t>
            </a:r>
            <a:endParaRPr lang="en-US" sz="14150" b="1" spc="141" dirty="0">
              <a:solidFill>
                <a:srgbClr val="000000"/>
              </a:solidFill>
              <a:latin typeface="Bebas Neue Bold"/>
              <a:ea typeface="Bebas Neue Bold"/>
              <a:cs typeface="Bebas Neue Bold"/>
              <a:sym typeface="Bebas Neue Bold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651787" y="503956"/>
            <a:ext cx="3264194" cy="700764"/>
          </a:xfrm>
          <a:custGeom>
            <a:avLst/>
            <a:gdLst/>
            <a:ahLst/>
            <a:cxnLst/>
            <a:rect l="l" t="t" r="r" b="b"/>
            <a:pathLst>
              <a:path w="3264194" h="700764">
                <a:moveTo>
                  <a:pt x="0" y="0"/>
                </a:moveTo>
                <a:lnTo>
                  <a:pt x="3264194" y="0"/>
                </a:lnTo>
                <a:lnTo>
                  <a:pt x="3264194" y="700765"/>
                </a:lnTo>
                <a:lnTo>
                  <a:pt x="0" y="70076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229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6" name="Freeform 16"/>
          <p:cNvSpPr/>
          <p:nvPr/>
        </p:nvSpPr>
        <p:spPr>
          <a:xfrm>
            <a:off x="16752578" y="42726"/>
            <a:ext cx="1535422" cy="1676344"/>
          </a:xfrm>
          <a:custGeom>
            <a:avLst/>
            <a:gdLst/>
            <a:ahLst/>
            <a:cxnLst/>
            <a:rect l="l" t="t" r="r" b="b"/>
            <a:pathLst>
              <a:path w="1535422" h="1676344">
                <a:moveTo>
                  <a:pt x="0" y="0"/>
                </a:moveTo>
                <a:lnTo>
                  <a:pt x="1535422" y="0"/>
                </a:lnTo>
                <a:lnTo>
                  <a:pt x="1535422" y="1676345"/>
                </a:lnTo>
                <a:lnTo>
                  <a:pt x="0" y="16763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7" name="Freeform 17"/>
          <p:cNvSpPr/>
          <p:nvPr/>
        </p:nvSpPr>
        <p:spPr>
          <a:xfrm>
            <a:off x="221022" y="8350744"/>
            <a:ext cx="1774233" cy="1936256"/>
          </a:xfrm>
          <a:custGeom>
            <a:avLst/>
            <a:gdLst/>
            <a:ahLst/>
            <a:cxnLst/>
            <a:rect l="l" t="t" r="r" b="b"/>
            <a:pathLst>
              <a:path w="1774233" h="1936256">
                <a:moveTo>
                  <a:pt x="0" y="0"/>
                </a:moveTo>
                <a:lnTo>
                  <a:pt x="1774234" y="0"/>
                </a:lnTo>
                <a:lnTo>
                  <a:pt x="1774234" y="1936256"/>
                </a:lnTo>
                <a:lnTo>
                  <a:pt x="0" y="193625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r="-8741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8" name="Freeform 18"/>
          <p:cNvSpPr/>
          <p:nvPr/>
        </p:nvSpPr>
        <p:spPr>
          <a:xfrm>
            <a:off x="3071581" y="8971332"/>
            <a:ext cx="2796685" cy="947077"/>
          </a:xfrm>
          <a:custGeom>
            <a:avLst/>
            <a:gdLst/>
            <a:ahLst/>
            <a:cxnLst/>
            <a:rect l="l" t="t" r="r" b="b"/>
            <a:pathLst>
              <a:path w="2796685" h="947077">
                <a:moveTo>
                  <a:pt x="0" y="0"/>
                </a:moveTo>
                <a:lnTo>
                  <a:pt x="2796685" y="0"/>
                </a:lnTo>
                <a:lnTo>
                  <a:pt x="2796685" y="947077"/>
                </a:lnTo>
                <a:lnTo>
                  <a:pt x="0" y="94707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7508" b="-7508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9" name="Freeform 19"/>
          <p:cNvSpPr/>
          <p:nvPr/>
        </p:nvSpPr>
        <p:spPr>
          <a:xfrm>
            <a:off x="11318576" y="8782312"/>
            <a:ext cx="2834720" cy="1325117"/>
          </a:xfrm>
          <a:custGeom>
            <a:avLst/>
            <a:gdLst/>
            <a:ahLst/>
            <a:cxnLst/>
            <a:rect l="l" t="t" r="r" b="b"/>
            <a:pathLst>
              <a:path w="2834720" h="1325117">
                <a:moveTo>
                  <a:pt x="0" y="0"/>
                </a:moveTo>
                <a:lnTo>
                  <a:pt x="2834720" y="0"/>
                </a:lnTo>
                <a:lnTo>
                  <a:pt x="2834720" y="1325116"/>
                </a:lnTo>
                <a:lnTo>
                  <a:pt x="0" y="132511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66190" b="-47731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20" name="Freeform 20"/>
          <p:cNvSpPr/>
          <p:nvPr/>
        </p:nvSpPr>
        <p:spPr>
          <a:xfrm>
            <a:off x="15227330" y="8636797"/>
            <a:ext cx="2528854" cy="1616145"/>
          </a:xfrm>
          <a:custGeom>
            <a:avLst/>
            <a:gdLst/>
            <a:ahLst/>
            <a:cxnLst/>
            <a:rect l="l" t="t" r="r" b="b"/>
            <a:pathLst>
              <a:path w="2528854" h="1616145">
                <a:moveTo>
                  <a:pt x="0" y="0"/>
                </a:moveTo>
                <a:lnTo>
                  <a:pt x="2528853" y="0"/>
                </a:lnTo>
                <a:lnTo>
                  <a:pt x="2528853" y="1616146"/>
                </a:lnTo>
                <a:lnTo>
                  <a:pt x="0" y="161614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58403" r="-106795" b="-84234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21" name="Freeform 21"/>
          <p:cNvSpPr/>
          <p:nvPr/>
        </p:nvSpPr>
        <p:spPr>
          <a:xfrm>
            <a:off x="6944591" y="9258300"/>
            <a:ext cx="3299952" cy="661502"/>
          </a:xfrm>
          <a:custGeom>
            <a:avLst/>
            <a:gdLst/>
            <a:ahLst/>
            <a:cxnLst/>
            <a:rect l="l" t="t" r="r" b="b"/>
            <a:pathLst>
              <a:path w="3299952" h="661502">
                <a:moveTo>
                  <a:pt x="0" y="0"/>
                </a:moveTo>
                <a:lnTo>
                  <a:pt x="3299951" y="0"/>
                </a:lnTo>
                <a:lnTo>
                  <a:pt x="3299951" y="661502"/>
                </a:lnTo>
                <a:lnTo>
                  <a:pt x="0" y="66150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9D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1869" y="-1764347"/>
            <a:ext cx="18510121" cy="12428891"/>
            <a:chOff x="0" y="0"/>
            <a:chExt cx="24680161" cy="165718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353564" cy="16571855"/>
            </a:xfrm>
            <a:custGeom>
              <a:avLst/>
              <a:gdLst/>
              <a:ahLst/>
              <a:cxnLst/>
              <a:rect l="l" t="t" r="r" b="b"/>
              <a:pathLst>
                <a:path w="12353564" h="16571855">
                  <a:moveTo>
                    <a:pt x="0" y="0"/>
                  </a:moveTo>
                  <a:lnTo>
                    <a:pt x="12353564" y="0"/>
                  </a:lnTo>
                  <a:lnTo>
                    <a:pt x="12353564" y="16571855"/>
                  </a:lnTo>
                  <a:lnTo>
                    <a:pt x="0" y="165718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l-SI"/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7435963" y="720902"/>
              <a:ext cx="17244198" cy="15561867"/>
              <a:chOff x="0" y="0"/>
              <a:chExt cx="3245029" cy="292844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45029" cy="2928446"/>
              </a:xfrm>
              <a:custGeom>
                <a:avLst/>
                <a:gdLst/>
                <a:ahLst/>
                <a:cxnLst/>
                <a:rect l="l" t="t" r="r" b="b"/>
                <a:pathLst>
                  <a:path w="3245029" h="2928446">
                    <a:moveTo>
                      <a:pt x="0" y="0"/>
                    </a:moveTo>
                    <a:lnTo>
                      <a:pt x="3245029" y="0"/>
                    </a:lnTo>
                    <a:lnTo>
                      <a:pt x="3245029" y="2928446"/>
                    </a:lnTo>
                    <a:lnTo>
                      <a:pt x="0" y="2928446"/>
                    </a:lnTo>
                    <a:close/>
                  </a:path>
                </a:pathLst>
              </a:custGeom>
              <a:solidFill>
                <a:srgbClr val="368AA4"/>
              </a:solidFill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3245029" cy="29665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7" name="Group 7"/>
          <p:cNvGrpSpPr/>
          <p:nvPr/>
        </p:nvGrpSpPr>
        <p:grpSpPr>
          <a:xfrm>
            <a:off x="3466409" y="1249429"/>
            <a:ext cx="13792891" cy="2771023"/>
            <a:chOff x="0" y="0"/>
            <a:chExt cx="3632696" cy="72981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32696" cy="729817"/>
            </a:xfrm>
            <a:custGeom>
              <a:avLst/>
              <a:gdLst/>
              <a:ahLst/>
              <a:cxnLst/>
              <a:rect l="l" t="t" r="r" b="b"/>
              <a:pathLst>
                <a:path w="3632696" h="729817">
                  <a:moveTo>
                    <a:pt x="0" y="0"/>
                  </a:moveTo>
                  <a:lnTo>
                    <a:pt x="3632696" y="0"/>
                  </a:lnTo>
                  <a:lnTo>
                    <a:pt x="3632696" y="729817"/>
                  </a:lnTo>
                  <a:lnTo>
                    <a:pt x="0" y="729817"/>
                  </a:lnTo>
                  <a:close/>
                </a:path>
              </a:pathLst>
            </a:custGeom>
            <a:solidFill>
              <a:srgbClr val="EDF1F7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632696" cy="767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8700" y="5034874"/>
            <a:ext cx="16230600" cy="5027870"/>
            <a:chOff x="0" y="0"/>
            <a:chExt cx="5237332" cy="162240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237332" cy="1622406"/>
            </a:xfrm>
            <a:custGeom>
              <a:avLst/>
              <a:gdLst/>
              <a:ahLst/>
              <a:cxnLst/>
              <a:rect l="l" t="t" r="r" b="b"/>
              <a:pathLst>
                <a:path w="5237332" h="1622406">
                  <a:moveTo>
                    <a:pt x="0" y="0"/>
                  </a:moveTo>
                  <a:lnTo>
                    <a:pt x="5237332" y="0"/>
                  </a:lnTo>
                  <a:lnTo>
                    <a:pt x="5237332" y="1622406"/>
                  </a:lnTo>
                  <a:lnTo>
                    <a:pt x="0" y="1622406"/>
                  </a:lnTo>
                  <a:close/>
                </a:path>
              </a:pathLst>
            </a:custGeom>
            <a:solidFill>
              <a:srgbClr val="F2AC20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5237332" cy="16605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flipH="1" flipV="1">
            <a:off x="9144000" y="5118666"/>
            <a:ext cx="8058150" cy="4841236"/>
          </a:xfrm>
          <a:custGeom>
            <a:avLst/>
            <a:gdLst/>
            <a:ahLst/>
            <a:cxnLst/>
            <a:rect l="l" t="t" r="r" b="b"/>
            <a:pathLst>
              <a:path w="8058150" h="4841236">
                <a:moveTo>
                  <a:pt x="8058150" y="4841236"/>
                </a:moveTo>
                <a:lnTo>
                  <a:pt x="0" y="4841236"/>
                </a:lnTo>
                <a:lnTo>
                  <a:pt x="0" y="0"/>
                </a:lnTo>
                <a:lnTo>
                  <a:pt x="8058150" y="0"/>
                </a:lnTo>
                <a:lnTo>
                  <a:pt x="8058150" y="484123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41522"/>
            </a:stretch>
          </a:blipFill>
        </p:spPr>
        <p:txBody>
          <a:bodyPr/>
          <a:lstStyle/>
          <a:p>
            <a:endParaRPr lang="sl-SI"/>
          </a:p>
        </p:txBody>
      </p:sp>
      <p:grpSp>
        <p:nvGrpSpPr>
          <p:cNvPr id="14" name="Group 14"/>
          <p:cNvGrpSpPr/>
          <p:nvPr/>
        </p:nvGrpSpPr>
        <p:grpSpPr>
          <a:xfrm>
            <a:off x="4991119" y="3584831"/>
            <a:ext cx="10983965" cy="1156038"/>
            <a:chOff x="0" y="0"/>
            <a:chExt cx="2892896" cy="30447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892896" cy="304471"/>
            </a:xfrm>
            <a:custGeom>
              <a:avLst/>
              <a:gdLst/>
              <a:ahLst/>
              <a:cxnLst/>
              <a:rect l="l" t="t" r="r" b="b"/>
              <a:pathLst>
                <a:path w="2892896" h="304471">
                  <a:moveTo>
                    <a:pt x="0" y="0"/>
                  </a:moveTo>
                  <a:lnTo>
                    <a:pt x="2892896" y="0"/>
                  </a:lnTo>
                  <a:lnTo>
                    <a:pt x="2892896" y="304471"/>
                  </a:lnTo>
                  <a:lnTo>
                    <a:pt x="0" y="304471"/>
                  </a:lnTo>
                  <a:close/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2892896" cy="3425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3743043" y="2012423"/>
            <a:ext cx="13212380" cy="1718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685"/>
              </a:lnSpc>
              <a:spcBef>
                <a:spcPct val="0"/>
              </a:spcBef>
            </a:pPr>
            <a:r>
              <a:rPr lang="sl-SI" sz="9600" b="1" spc="170" dirty="0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Pripovedovanje zgodb</a:t>
            </a:r>
            <a:endParaRPr lang="en-US" sz="9600" b="1" spc="170" dirty="0">
              <a:solidFill>
                <a:srgbClr val="000000"/>
              </a:solidFill>
              <a:latin typeface="Bebas Neue Bold"/>
              <a:ea typeface="Bebas Neue Bold"/>
              <a:cs typeface="Bebas Neue Bold"/>
              <a:sym typeface="Bebas Neue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624993" y="3827722"/>
            <a:ext cx="9716217" cy="557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965"/>
              </a:lnSpc>
              <a:spcBef>
                <a:spcPct val="0"/>
              </a:spcBef>
            </a:pPr>
            <a:r>
              <a:rPr lang="sl-SI" sz="3546" b="1" spc="2837" dirty="0">
                <a:solidFill>
                  <a:srgbClr val="EDF1F7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Znanost v ozadju</a:t>
            </a:r>
            <a:endParaRPr lang="en-US" sz="3546" b="1" spc="2837" dirty="0">
              <a:solidFill>
                <a:srgbClr val="EDF1F7"/>
              </a:solidFill>
              <a:latin typeface="Bebas Neue Bold"/>
              <a:ea typeface="Bebas Neue Bold"/>
              <a:cs typeface="Bebas Neue Bold"/>
              <a:sym typeface="Bebas Neue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390960" y="5302814"/>
            <a:ext cx="15564463" cy="4475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09"/>
              </a:lnSpc>
            </a:pP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Pripovedovanje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zgodb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je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izrazito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človeška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izkušnja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​</a:t>
            </a:r>
          </a:p>
          <a:p>
            <a:pPr algn="l">
              <a:lnSpc>
                <a:spcPts val="4409"/>
              </a:lnSpc>
            </a:pP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Pripovedovanje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zgodb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je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starodavna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in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močna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oblika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komunikacije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.​</a:t>
            </a:r>
          </a:p>
          <a:p>
            <a:pPr algn="l">
              <a:lnSpc>
                <a:spcPts val="4409"/>
              </a:lnSpc>
            </a:pP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Ko se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povežemo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preko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zgodb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, ne le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razumemo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,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temveč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se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tudi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počutimo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povezane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.​</a:t>
            </a:r>
          </a:p>
          <a:p>
            <a:pPr algn="l">
              <a:lnSpc>
                <a:spcPts val="4409"/>
              </a:lnSpc>
            </a:pP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Nevroznanost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dokazuje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, da se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pri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učinkovitem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komuniciranju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naši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možganski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vzorci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dobesedno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sinhronizirajo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.​</a:t>
            </a:r>
          </a:p>
          <a:p>
            <a:pPr algn="l">
              <a:lnSpc>
                <a:spcPts val="4409"/>
              </a:lnSpc>
            </a:pP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Zaradi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te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usklajenosti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je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pripovedovanje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zgodb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ena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od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najvišjih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oblik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družbenega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povezovanja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, ki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jih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lahko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ustvarimo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.​</a:t>
            </a:r>
          </a:p>
          <a:p>
            <a:pPr algn="l">
              <a:lnSpc>
                <a:spcPts val="4409"/>
              </a:lnSpc>
            </a:pP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Odlično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pripovedovanje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zgodb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ni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le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komunikacija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,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temveč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tudi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skupna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izkušnja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.</a:t>
            </a:r>
          </a:p>
        </p:txBody>
      </p:sp>
      <p:sp>
        <p:nvSpPr>
          <p:cNvPr id="20" name="Freeform 20"/>
          <p:cNvSpPr/>
          <p:nvPr/>
        </p:nvSpPr>
        <p:spPr>
          <a:xfrm>
            <a:off x="289874" y="42726"/>
            <a:ext cx="1535422" cy="1676344"/>
          </a:xfrm>
          <a:custGeom>
            <a:avLst/>
            <a:gdLst/>
            <a:ahLst/>
            <a:cxnLst/>
            <a:rect l="l" t="t" r="r" b="b"/>
            <a:pathLst>
              <a:path w="1535422" h="1676344">
                <a:moveTo>
                  <a:pt x="0" y="0"/>
                </a:moveTo>
                <a:lnTo>
                  <a:pt x="1535422" y="0"/>
                </a:lnTo>
                <a:lnTo>
                  <a:pt x="1535422" y="1676345"/>
                </a:lnTo>
                <a:lnTo>
                  <a:pt x="0" y="16763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21" name="Freeform 21"/>
          <p:cNvSpPr/>
          <p:nvPr/>
        </p:nvSpPr>
        <p:spPr>
          <a:xfrm>
            <a:off x="14522352" y="327936"/>
            <a:ext cx="3264194" cy="700764"/>
          </a:xfrm>
          <a:custGeom>
            <a:avLst/>
            <a:gdLst/>
            <a:ahLst/>
            <a:cxnLst/>
            <a:rect l="l" t="t" r="r" b="b"/>
            <a:pathLst>
              <a:path w="3264194" h="700764">
                <a:moveTo>
                  <a:pt x="0" y="0"/>
                </a:moveTo>
                <a:lnTo>
                  <a:pt x="3264195" y="0"/>
                </a:lnTo>
                <a:lnTo>
                  <a:pt x="3264195" y="700764"/>
                </a:lnTo>
                <a:lnTo>
                  <a:pt x="0" y="70076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229"/>
            </a:stretch>
          </a:blipFill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9D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291288"/>
            <a:ext cx="18510121" cy="12428891"/>
            <a:chOff x="0" y="0"/>
            <a:chExt cx="24680161" cy="165718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353564" cy="16571855"/>
            </a:xfrm>
            <a:custGeom>
              <a:avLst/>
              <a:gdLst/>
              <a:ahLst/>
              <a:cxnLst/>
              <a:rect l="l" t="t" r="r" b="b"/>
              <a:pathLst>
                <a:path w="12353564" h="16571855">
                  <a:moveTo>
                    <a:pt x="0" y="0"/>
                  </a:moveTo>
                  <a:lnTo>
                    <a:pt x="12353564" y="0"/>
                  </a:lnTo>
                  <a:lnTo>
                    <a:pt x="12353564" y="16571855"/>
                  </a:lnTo>
                  <a:lnTo>
                    <a:pt x="0" y="165718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l-SI"/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7435963" y="720902"/>
              <a:ext cx="17244198" cy="15561867"/>
              <a:chOff x="0" y="0"/>
              <a:chExt cx="3245029" cy="292844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45029" cy="2928446"/>
              </a:xfrm>
              <a:custGeom>
                <a:avLst/>
                <a:gdLst/>
                <a:ahLst/>
                <a:cxnLst/>
                <a:rect l="l" t="t" r="r" b="b"/>
                <a:pathLst>
                  <a:path w="3245029" h="2928446">
                    <a:moveTo>
                      <a:pt x="0" y="0"/>
                    </a:moveTo>
                    <a:lnTo>
                      <a:pt x="3245029" y="0"/>
                    </a:lnTo>
                    <a:lnTo>
                      <a:pt x="3245029" y="2928446"/>
                    </a:lnTo>
                    <a:lnTo>
                      <a:pt x="0" y="2928446"/>
                    </a:lnTo>
                    <a:close/>
                  </a:path>
                </a:pathLst>
              </a:custGeom>
              <a:solidFill>
                <a:srgbClr val="368AA4"/>
              </a:solidFill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3245029" cy="29665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7" name="Group 7"/>
          <p:cNvGrpSpPr/>
          <p:nvPr/>
        </p:nvGrpSpPr>
        <p:grpSpPr>
          <a:xfrm>
            <a:off x="6973611" y="4005950"/>
            <a:ext cx="10285689" cy="4870328"/>
            <a:chOff x="0" y="0"/>
            <a:chExt cx="2708988" cy="128272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08988" cy="1282720"/>
            </a:xfrm>
            <a:custGeom>
              <a:avLst/>
              <a:gdLst/>
              <a:ahLst/>
              <a:cxnLst/>
              <a:rect l="l" t="t" r="r" b="b"/>
              <a:pathLst>
                <a:path w="2708988" h="1282720">
                  <a:moveTo>
                    <a:pt x="0" y="0"/>
                  </a:moveTo>
                  <a:lnTo>
                    <a:pt x="2708988" y="0"/>
                  </a:lnTo>
                  <a:lnTo>
                    <a:pt x="2708988" y="1282720"/>
                  </a:lnTo>
                  <a:lnTo>
                    <a:pt x="0" y="1282720"/>
                  </a:lnTo>
                  <a:close/>
                </a:path>
              </a:pathLst>
            </a:custGeom>
            <a:solidFill>
              <a:srgbClr val="F2AC20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708988" cy="13208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930113" y="1028700"/>
            <a:ext cx="14329187" cy="2771023"/>
            <a:chOff x="0" y="0"/>
            <a:chExt cx="3773942" cy="72981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773942" cy="729817"/>
            </a:xfrm>
            <a:custGeom>
              <a:avLst/>
              <a:gdLst/>
              <a:ahLst/>
              <a:cxnLst/>
              <a:rect l="l" t="t" r="r" b="b"/>
              <a:pathLst>
                <a:path w="3773942" h="729817">
                  <a:moveTo>
                    <a:pt x="0" y="0"/>
                  </a:moveTo>
                  <a:lnTo>
                    <a:pt x="3773942" y="0"/>
                  </a:lnTo>
                  <a:lnTo>
                    <a:pt x="3773942" y="729817"/>
                  </a:lnTo>
                  <a:lnTo>
                    <a:pt x="0" y="729817"/>
                  </a:lnTo>
                  <a:close/>
                </a:path>
              </a:pathLst>
            </a:custGeom>
            <a:solidFill>
              <a:srgbClr val="EDF1F7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3773942" cy="767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405169" y="1791695"/>
            <a:ext cx="14550254" cy="1718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685"/>
              </a:lnSpc>
              <a:spcBef>
                <a:spcPct val="0"/>
              </a:spcBef>
            </a:pPr>
            <a:r>
              <a:rPr lang="sl-SI" sz="9600" b="1" spc="170" dirty="0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Pripovedovanje zgodb</a:t>
            </a:r>
            <a:endParaRPr lang="en-US" sz="9600" b="1" spc="170" dirty="0">
              <a:solidFill>
                <a:srgbClr val="000000"/>
              </a:solidFill>
              <a:latin typeface="Bebas Neue Bold"/>
              <a:ea typeface="Bebas Neue Bold"/>
              <a:cs typeface="Bebas Neue Bold"/>
              <a:sym typeface="Bebas Neue Bold"/>
            </a:endParaRPr>
          </a:p>
        </p:txBody>
      </p:sp>
      <p:sp>
        <p:nvSpPr>
          <p:cNvPr id="14" name="Freeform 14"/>
          <p:cNvSpPr/>
          <p:nvPr/>
        </p:nvSpPr>
        <p:spPr>
          <a:xfrm flipH="1" flipV="1">
            <a:off x="9364327" y="4083820"/>
            <a:ext cx="7847348" cy="4714589"/>
          </a:xfrm>
          <a:custGeom>
            <a:avLst/>
            <a:gdLst/>
            <a:ahLst/>
            <a:cxnLst/>
            <a:rect l="l" t="t" r="r" b="b"/>
            <a:pathLst>
              <a:path w="7847348" h="4714589">
                <a:moveTo>
                  <a:pt x="7847348" y="4714589"/>
                </a:moveTo>
                <a:lnTo>
                  <a:pt x="0" y="4714589"/>
                </a:lnTo>
                <a:lnTo>
                  <a:pt x="0" y="0"/>
                </a:lnTo>
                <a:lnTo>
                  <a:pt x="7847348" y="0"/>
                </a:lnTo>
                <a:lnTo>
                  <a:pt x="7847348" y="471458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41522"/>
            </a:stretch>
          </a:blipFill>
        </p:spPr>
        <p:txBody>
          <a:bodyPr/>
          <a:lstStyle/>
          <a:p>
            <a:endParaRPr lang="sl-SI"/>
          </a:p>
        </p:txBody>
      </p:sp>
      <p:grpSp>
        <p:nvGrpSpPr>
          <p:cNvPr id="15" name="Group 15"/>
          <p:cNvGrpSpPr/>
          <p:nvPr/>
        </p:nvGrpSpPr>
        <p:grpSpPr>
          <a:xfrm>
            <a:off x="5600546" y="3364102"/>
            <a:ext cx="10374538" cy="1156038"/>
            <a:chOff x="0" y="0"/>
            <a:chExt cx="2732388" cy="30447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732388" cy="304471"/>
            </a:xfrm>
            <a:custGeom>
              <a:avLst/>
              <a:gdLst/>
              <a:ahLst/>
              <a:cxnLst/>
              <a:rect l="l" t="t" r="r" b="b"/>
              <a:pathLst>
                <a:path w="2732388" h="304471">
                  <a:moveTo>
                    <a:pt x="0" y="0"/>
                  </a:moveTo>
                  <a:lnTo>
                    <a:pt x="2732388" y="0"/>
                  </a:lnTo>
                  <a:lnTo>
                    <a:pt x="2732388" y="304471"/>
                  </a:lnTo>
                  <a:lnTo>
                    <a:pt x="0" y="304471"/>
                  </a:lnTo>
                  <a:close/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2732388" cy="3425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5941895" y="3611506"/>
            <a:ext cx="9691840" cy="557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965"/>
              </a:lnSpc>
              <a:spcBef>
                <a:spcPct val="0"/>
              </a:spcBef>
            </a:pPr>
            <a:r>
              <a:rPr lang="sl-SI" sz="3546" b="1" spc="2837" dirty="0">
                <a:solidFill>
                  <a:srgbClr val="EDF1F7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Znanost v ozadju</a:t>
            </a:r>
            <a:endParaRPr lang="en-US" sz="3546" b="1" spc="2837" dirty="0">
              <a:solidFill>
                <a:srgbClr val="EDF1F7"/>
              </a:solidFill>
              <a:latin typeface="Bebas Neue Bold"/>
              <a:ea typeface="Bebas Neue Bold"/>
              <a:cs typeface="Bebas Neue Bold"/>
              <a:sym typeface="Bebas Neue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450137" y="5263098"/>
            <a:ext cx="9332636" cy="3075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114"/>
              </a:lnSpc>
            </a:pPr>
            <a:r>
              <a:rPr lang="en-US" sz="4367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“</a:t>
            </a:r>
            <a:r>
              <a:rPr lang="en-US" sz="4367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Ljudje</a:t>
            </a:r>
            <a:r>
              <a:rPr lang="en-US" sz="4367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ne </a:t>
            </a:r>
            <a:r>
              <a:rPr lang="en-US" sz="4367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nasedejo</a:t>
            </a:r>
            <a:r>
              <a:rPr lang="en-US" sz="4367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4367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temu</a:t>
            </a:r>
            <a:r>
              <a:rPr lang="en-US" sz="4367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, </a:t>
            </a:r>
            <a:r>
              <a:rPr lang="en-US" sz="4367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kar</a:t>
            </a:r>
            <a:r>
              <a:rPr lang="sl-SI" sz="4367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4367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počnete</a:t>
            </a:r>
            <a:r>
              <a:rPr lang="en-US" sz="4367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; ​</a:t>
            </a:r>
          </a:p>
          <a:p>
            <a:pPr algn="r">
              <a:lnSpc>
                <a:spcPts val="6114"/>
              </a:lnSpc>
            </a:pPr>
            <a:r>
              <a:rPr lang="en-US" sz="4367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ampak</a:t>
            </a:r>
            <a:r>
              <a:rPr lang="en-US" sz="4367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, </a:t>
            </a:r>
            <a:r>
              <a:rPr lang="en-US" sz="4367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zakaj</a:t>
            </a:r>
            <a:r>
              <a:rPr lang="en-US" sz="4367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to </a:t>
            </a:r>
            <a:r>
              <a:rPr lang="en-US" sz="4367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počnete</a:t>
            </a:r>
            <a:r>
              <a:rPr lang="en-US" sz="4367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.” ​</a:t>
            </a:r>
          </a:p>
          <a:p>
            <a:pPr algn="r">
              <a:lnSpc>
                <a:spcPts val="6114"/>
              </a:lnSpc>
            </a:pPr>
            <a:r>
              <a:rPr lang="en-US" sz="4367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Simon Sinek</a:t>
            </a:r>
          </a:p>
        </p:txBody>
      </p:sp>
      <p:sp>
        <p:nvSpPr>
          <p:cNvPr id="20" name="Freeform 20"/>
          <p:cNvSpPr/>
          <p:nvPr/>
        </p:nvSpPr>
        <p:spPr>
          <a:xfrm>
            <a:off x="289874" y="42726"/>
            <a:ext cx="1535422" cy="1676344"/>
          </a:xfrm>
          <a:custGeom>
            <a:avLst/>
            <a:gdLst/>
            <a:ahLst/>
            <a:cxnLst/>
            <a:rect l="l" t="t" r="r" b="b"/>
            <a:pathLst>
              <a:path w="1535422" h="1676344">
                <a:moveTo>
                  <a:pt x="0" y="0"/>
                </a:moveTo>
                <a:lnTo>
                  <a:pt x="1535422" y="0"/>
                </a:lnTo>
                <a:lnTo>
                  <a:pt x="1535422" y="1676345"/>
                </a:lnTo>
                <a:lnTo>
                  <a:pt x="0" y="16763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21" name="Freeform 21"/>
          <p:cNvSpPr/>
          <p:nvPr/>
        </p:nvSpPr>
        <p:spPr>
          <a:xfrm>
            <a:off x="14522352" y="327936"/>
            <a:ext cx="3264194" cy="700764"/>
          </a:xfrm>
          <a:custGeom>
            <a:avLst/>
            <a:gdLst/>
            <a:ahLst/>
            <a:cxnLst/>
            <a:rect l="l" t="t" r="r" b="b"/>
            <a:pathLst>
              <a:path w="3264194" h="700764">
                <a:moveTo>
                  <a:pt x="0" y="0"/>
                </a:moveTo>
                <a:lnTo>
                  <a:pt x="3264195" y="0"/>
                </a:lnTo>
                <a:lnTo>
                  <a:pt x="3264195" y="700764"/>
                </a:lnTo>
                <a:lnTo>
                  <a:pt x="0" y="70076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229"/>
            </a:stretch>
          </a:blipFill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9D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1060" y="-1315665"/>
            <a:ext cx="18510121" cy="12428891"/>
            <a:chOff x="0" y="0"/>
            <a:chExt cx="24680161" cy="165718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353564" cy="16571855"/>
            </a:xfrm>
            <a:custGeom>
              <a:avLst/>
              <a:gdLst/>
              <a:ahLst/>
              <a:cxnLst/>
              <a:rect l="l" t="t" r="r" b="b"/>
              <a:pathLst>
                <a:path w="12353564" h="16571855">
                  <a:moveTo>
                    <a:pt x="0" y="0"/>
                  </a:moveTo>
                  <a:lnTo>
                    <a:pt x="12353564" y="0"/>
                  </a:lnTo>
                  <a:lnTo>
                    <a:pt x="12353564" y="16571855"/>
                  </a:lnTo>
                  <a:lnTo>
                    <a:pt x="0" y="165718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l-SI"/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7435963" y="720902"/>
              <a:ext cx="17244198" cy="15561867"/>
              <a:chOff x="0" y="0"/>
              <a:chExt cx="3245029" cy="292844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45029" cy="2928446"/>
              </a:xfrm>
              <a:custGeom>
                <a:avLst/>
                <a:gdLst/>
                <a:ahLst/>
                <a:cxnLst/>
                <a:rect l="l" t="t" r="r" b="b"/>
                <a:pathLst>
                  <a:path w="3245029" h="2928446">
                    <a:moveTo>
                      <a:pt x="0" y="0"/>
                    </a:moveTo>
                    <a:lnTo>
                      <a:pt x="3245029" y="0"/>
                    </a:lnTo>
                    <a:lnTo>
                      <a:pt x="3245029" y="2928446"/>
                    </a:lnTo>
                    <a:lnTo>
                      <a:pt x="0" y="2928446"/>
                    </a:lnTo>
                    <a:close/>
                  </a:path>
                </a:pathLst>
              </a:custGeom>
              <a:solidFill>
                <a:srgbClr val="368AA4"/>
              </a:solidFill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3245029" cy="29665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7" name="Group 7"/>
          <p:cNvGrpSpPr/>
          <p:nvPr/>
        </p:nvGrpSpPr>
        <p:grpSpPr>
          <a:xfrm>
            <a:off x="6973611" y="4005950"/>
            <a:ext cx="10285689" cy="4870328"/>
            <a:chOff x="0" y="0"/>
            <a:chExt cx="2708988" cy="128272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08988" cy="1282720"/>
            </a:xfrm>
            <a:custGeom>
              <a:avLst/>
              <a:gdLst/>
              <a:ahLst/>
              <a:cxnLst/>
              <a:rect l="l" t="t" r="r" b="b"/>
              <a:pathLst>
                <a:path w="2708988" h="1282720">
                  <a:moveTo>
                    <a:pt x="0" y="0"/>
                  </a:moveTo>
                  <a:lnTo>
                    <a:pt x="2708988" y="0"/>
                  </a:lnTo>
                  <a:lnTo>
                    <a:pt x="2708988" y="1282720"/>
                  </a:lnTo>
                  <a:lnTo>
                    <a:pt x="0" y="1282720"/>
                  </a:lnTo>
                  <a:close/>
                </a:path>
              </a:pathLst>
            </a:custGeom>
            <a:solidFill>
              <a:srgbClr val="F2AC20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708988" cy="13208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930113" y="1028700"/>
            <a:ext cx="14329187" cy="2771023"/>
            <a:chOff x="0" y="0"/>
            <a:chExt cx="3773942" cy="72981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773942" cy="729817"/>
            </a:xfrm>
            <a:custGeom>
              <a:avLst/>
              <a:gdLst/>
              <a:ahLst/>
              <a:cxnLst/>
              <a:rect l="l" t="t" r="r" b="b"/>
              <a:pathLst>
                <a:path w="3773942" h="729817">
                  <a:moveTo>
                    <a:pt x="0" y="0"/>
                  </a:moveTo>
                  <a:lnTo>
                    <a:pt x="3773942" y="0"/>
                  </a:lnTo>
                  <a:lnTo>
                    <a:pt x="3773942" y="729817"/>
                  </a:lnTo>
                  <a:lnTo>
                    <a:pt x="0" y="729817"/>
                  </a:lnTo>
                  <a:close/>
                </a:path>
              </a:pathLst>
            </a:custGeom>
            <a:solidFill>
              <a:srgbClr val="EDF1F7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3773942" cy="767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332577" y="1791695"/>
            <a:ext cx="15622846" cy="1718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685"/>
              </a:lnSpc>
              <a:spcBef>
                <a:spcPct val="0"/>
              </a:spcBef>
            </a:pPr>
            <a:r>
              <a:rPr lang="sl-SI" sz="9600" b="1" spc="170" dirty="0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Pripovedovanje zgodb</a:t>
            </a:r>
            <a:endParaRPr lang="en-US" sz="9600" b="1" spc="170" dirty="0">
              <a:solidFill>
                <a:srgbClr val="000000"/>
              </a:solidFill>
              <a:latin typeface="Bebas Neue Bold"/>
              <a:ea typeface="Bebas Neue Bold"/>
              <a:cs typeface="Bebas Neue Bold"/>
              <a:sym typeface="Bebas Neue Bold"/>
            </a:endParaRPr>
          </a:p>
        </p:txBody>
      </p:sp>
      <p:sp>
        <p:nvSpPr>
          <p:cNvPr id="14" name="Freeform 14"/>
          <p:cNvSpPr/>
          <p:nvPr/>
        </p:nvSpPr>
        <p:spPr>
          <a:xfrm flipH="1" flipV="1">
            <a:off x="9364327" y="4083820"/>
            <a:ext cx="7847348" cy="4714589"/>
          </a:xfrm>
          <a:custGeom>
            <a:avLst/>
            <a:gdLst/>
            <a:ahLst/>
            <a:cxnLst/>
            <a:rect l="l" t="t" r="r" b="b"/>
            <a:pathLst>
              <a:path w="7847348" h="4714589">
                <a:moveTo>
                  <a:pt x="7847348" y="4714589"/>
                </a:moveTo>
                <a:lnTo>
                  <a:pt x="0" y="4714589"/>
                </a:lnTo>
                <a:lnTo>
                  <a:pt x="0" y="0"/>
                </a:lnTo>
                <a:lnTo>
                  <a:pt x="7847348" y="0"/>
                </a:lnTo>
                <a:lnTo>
                  <a:pt x="7847348" y="471458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41522"/>
            </a:stretch>
          </a:blipFill>
        </p:spPr>
        <p:txBody>
          <a:bodyPr/>
          <a:lstStyle/>
          <a:p>
            <a:endParaRPr lang="sl-SI"/>
          </a:p>
        </p:txBody>
      </p:sp>
      <p:grpSp>
        <p:nvGrpSpPr>
          <p:cNvPr id="15" name="Group 15"/>
          <p:cNvGrpSpPr/>
          <p:nvPr/>
        </p:nvGrpSpPr>
        <p:grpSpPr>
          <a:xfrm>
            <a:off x="5779911" y="3340987"/>
            <a:ext cx="10374538" cy="1081911"/>
            <a:chOff x="0" y="0"/>
            <a:chExt cx="2732388" cy="28494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732388" cy="284948"/>
            </a:xfrm>
            <a:custGeom>
              <a:avLst/>
              <a:gdLst/>
              <a:ahLst/>
              <a:cxnLst/>
              <a:rect l="l" t="t" r="r" b="b"/>
              <a:pathLst>
                <a:path w="2732388" h="284948">
                  <a:moveTo>
                    <a:pt x="0" y="0"/>
                  </a:moveTo>
                  <a:lnTo>
                    <a:pt x="2732388" y="0"/>
                  </a:lnTo>
                  <a:lnTo>
                    <a:pt x="2732388" y="284948"/>
                  </a:lnTo>
                  <a:lnTo>
                    <a:pt x="0" y="284948"/>
                  </a:lnTo>
                  <a:close/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2732388" cy="3230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478435" y="4083820"/>
            <a:ext cx="5840987" cy="5840987"/>
          </a:xfrm>
          <a:custGeom>
            <a:avLst/>
            <a:gdLst/>
            <a:ahLst/>
            <a:cxnLst/>
            <a:rect l="l" t="t" r="r" b="b"/>
            <a:pathLst>
              <a:path w="5840987" h="5840987">
                <a:moveTo>
                  <a:pt x="0" y="0"/>
                </a:moveTo>
                <a:lnTo>
                  <a:pt x="5840987" y="0"/>
                </a:lnTo>
                <a:lnTo>
                  <a:pt x="5840987" y="5840987"/>
                </a:lnTo>
                <a:lnTo>
                  <a:pt x="0" y="584098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9" name="TextBox 19"/>
          <p:cNvSpPr txBox="1"/>
          <p:nvPr/>
        </p:nvSpPr>
        <p:spPr>
          <a:xfrm>
            <a:off x="5941895" y="3611506"/>
            <a:ext cx="9691840" cy="557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965"/>
              </a:lnSpc>
              <a:spcBef>
                <a:spcPct val="0"/>
              </a:spcBef>
            </a:pPr>
            <a:r>
              <a:rPr lang="sl-SI" sz="3546" b="1" spc="2837" dirty="0">
                <a:solidFill>
                  <a:srgbClr val="EDF1F7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Zlati krog</a:t>
            </a:r>
            <a:endParaRPr lang="en-US" sz="3546" b="1" spc="2837" dirty="0">
              <a:solidFill>
                <a:srgbClr val="EDF1F7"/>
              </a:solidFill>
              <a:latin typeface="Bebas Neue Bold"/>
              <a:ea typeface="Bebas Neue Bold"/>
              <a:cs typeface="Bebas Neue Bold"/>
              <a:sym typeface="Bebas Neue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224566" y="4316409"/>
            <a:ext cx="7632735" cy="4587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6114"/>
              </a:lnSpc>
            </a:pPr>
            <a:r>
              <a:rPr lang="en-US" sz="4367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ZAKAJ = </a:t>
            </a:r>
            <a:r>
              <a:rPr lang="en-US" sz="4367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Namen</a:t>
            </a:r>
            <a:r>
              <a:rPr lang="en-US" sz="4367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​</a:t>
            </a:r>
          </a:p>
          <a:p>
            <a:pPr algn="just">
              <a:lnSpc>
                <a:spcPts val="6114"/>
              </a:lnSpc>
            </a:pPr>
            <a:r>
              <a:rPr lang="en-US" sz="27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Kaj je </a:t>
            </a:r>
            <a:r>
              <a:rPr lang="en-US" sz="27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vaš</a:t>
            </a:r>
            <a:r>
              <a:rPr lang="en-US" sz="27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27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cilj</a:t>
            </a:r>
            <a:r>
              <a:rPr lang="en-US" sz="27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? V </a:t>
            </a:r>
            <a:r>
              <a:rPr lang="en-US" sz="27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kaj</a:t>
            </a:r>
            <a:r>
              <a:rPr lang="en-US" sz="27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27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verjamete</a:t>
            </a:r>
            <a:r>
              <a:rPr lang="en-US" sz="27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?​</a:t>
            </a:r>
          </a:p>
          <a:p>
            <a:pPr algn="just">
              <a:lnSpc>
                <a:spcPts val="6114"/>
              </a:lnSpc>
            </a:pPr>
            <a:r>
              <a:rPr lang="en-US" sz="4367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KAKO = </a:t>
            </a:r>
            <a:r>
              <a:rPr lang="en-US" sz="4367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Proces</a:t>
            </a:r>
            <a:r>
              <a:rPr lang="en-US" sz="4367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​</a:t>
            </a:r>
          </a:p>
          <a:p>
            <a:pPr algn="just">
              <a:lnSpc>
                <a:spcPts val="6114"/>
              </a:lnSpc>
            </a:pPr>
            <a:r>
              <a:rPr lang="en-US" sz="27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Posebni</a:t>
            </a:r>
            <a:r>
              <a:rPr lang="en-US" sz="27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27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ukrepi</a:t>
            </a:r>
            <a:r>
              <a:rPr lang="en-US" sz="27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27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sprejeti</a:t>
            </a:r>
            <a:r>
              <a:rPr lang="en-US" sz="27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za </a:t>
            </a:r>
            <a:r>
              <a:rPr lang="en-US" sz="27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uresničitev</a:t>
            </a:r>
            <a:r>
              <a:rPr lang="sl-SI" sz="27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27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ZAKAJ ​</a:t>
            </a:r>
          </a:p>
          <a:p>
            <a:pPr algn="just">
              <a:lnSpc>
                <a:spcPts val="6114"/>
              </a:lnSpc>
            </a:pPr>
            <a:r>
              <a:rPr lang="en-US" sz="4367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ZAKAJ = </a:t>
            </a:r>
            <a:r>
              <a:rPr lang="en-US" sz="4367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Rezultat</a:t>
            </a:r>
            <a:r>
              <a:rPr lang="en-US" sz="4367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​</a:t>
            </a:r>
          </a:p>
          <a:p>
            <a:pPr algn="just">
              <a:lnSpc>
                <a:spcPts val="6114"/>
              </a:lnSpc>
            </a:pPr>
            <a:r>
              <a:rPr lang="en-US" sz="27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Kaj </a:t>
            </a:r>
            <a:r>
              <a:rPr lang="en-US" sz="27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počnete</a:t>
            </a:r>
            <a:r>
              <a:rPr lang="en-US" sz="27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? To je </a:t>
            </a:r>
            <a:r>
              <a:rPr lang="en-US" sz="27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posledica</a:t>
            </a:r>
            <a:r>
              <a:rPr lang="en-US" sz="27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ZAKAJ. </a:t>
            </a:r>
            <a:r>
              <a:rPr lang="en-US" sz="27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Dokaz</a:t>
            </a:r>
            <a:r>
              <a:rPr lang="en-US" sz="27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.</a:t>
            </a:r>
            <a:endParaRPr lang="en-US" sz="2750" u="none" strike="noStrike" dirty="0">
              <a:solidFill>
                <a:srgbClr val="231F20"/>
              </a:solidFill>
              <a:latin typeface="Etna Sans Serif"/>
              <a:ea typeface="Etna Sans Serif"/>
              <a:cs typeface="Etna Sans Serif"/>
              <a:sym typeface="Etna Sans Serif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289874" y="42726"/>
            <a:ext cx="1535422" cy="1676344"/>
          </a:xfrm>
          <a:custGeom>
            <a:avLst/>
            <a:gdLst/>
            <a:ahLst/>
            <a:cxnLst/>
            <a:rect l="l" t="t" r="r" b="b"/>
            <a:pathLst>
              <a:path w="1535422" h="1676344">
                <a:moveTo>
                  <a:pt x="0" y="0"/>
                </a:moveTo>
                <a:lnTo>
                  <a:pt x="1535422" y="0"/>
                </a:lnTo>
                <a:lnTo>
                  <a:pt x="1535422" y="1676345"/>
                </a:lnTo>
                <a:lnTo>
                  <a:pt x="0" y="16763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22" name="Freeform 22"/>
          <p:cNvSpPr/>
          <p:nvPr/>
        </p:nvSpPr>
        <p:spPr>
          <a:xfrm>
            <a:off x="14522352" y="327936"/>
            <a:ext cx="3264194" cy="700764"/>
          </a:xfrm>
          <a:custGeom>
            <a:avLst/>
            <a:gdLst/>
            <a:ahLst/>
            <a:cxnLst/>
            <a:rect l="l" t="t" r="r" b="b"/>
            <a:pathLst>
              <a:path w="3264194" h="700764">
                <a:moveTo>
                  <a:pt x="0" y="0"/>
                </a:moveTo>
                <a:lnTo>
                  <a:pt x="3264195" y="0"/>
                </a:lnTo>
                <a:lnTo>
                  <a:pt x="3264195" y="700764"/>
                </a:lnTo>
                <a:lnTo>
                  <a:pt x="0" y="70076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2229"/>
            </a:stretch>
          </a:blipFill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9D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2121" y="-1480073"/>
            <a:ext cx="18510121" cy="12428891"/>
            <a:chOff x="0" y="0"/>
            <a:chExt cx="24680161" cy="165718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353564" cy="16571855"/>
            </a:xfrm>
            <a:custGeom>
              <a:avLst/>
              <a:gdLst/>
              <a:ahLst/>
              <a:cxnLst/>
              <a:rect l="l" t="t" r="r" b="b"/>
              <a:pathLst>
                <a:path w="12353564" h="16571855">
                  <a:moveTo>
                    <a:pt x="0" y="0"/>
                  </a:moveTo>
                  <a:lnTo>
                    <a:pt x="12353564" y="0"/>
                  </a:lnTo>
                  <a:lnTo>
                    <a:pt x="12353564" y="16571855"/>
                  </a:lnTo>
                  <a:lnTo>
                    <a:pt x="0" y="165718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l-SI"/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7435963" y="720902"/>
              <a:ext cx="17244198" cy="15561867"/>
              <a:chOff x="0" y="0"/>
              <a:chExt cx="3245029" cy="292844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45029" cy="2928446"/>
              </a:xfrm>
              <a:custGeom>
                <a:avLst/>
                <a:gdLst/>
                <a:ahLst/>
                <a:cxnLst/>
                <a:rect l="l" t="t" r="r" b="b"/>
                <a:pathLst>
                  <a:path w="3245029" h="2928446">
                    <a:moveTo>
                      <a:pt x="0" y="0"/>
                    </a:moveTo>
                    <a:lnTo>
                      <a:pt x="3245029" y="0"/>
                    </a:lnTo>
                    <a:lnTo>
                      <a:pt x="3245029" y="2928446"/>
                    </a:lnTo>
                    <a:lnTo>
                      <a:pt x="0" y="2928446"/>
                    </a:lnTo>
                    <a:close/>
                  </a:path>
                </a:pathLst>
              </a:custGeom>
              <a:solidFill>
                <a:srgbClr val="368AA4"/>
              </a:solidFill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3245029" cy="29665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7" name="Group 7"/>
          <p:cNvGrpSpPr/>
          <p:nvPr/>
        </p:nvGrpSpPr>
        <p:grpSpPr>
          <a:xfrm>
            <a:off x="1825296" y="996118"/>
            <a:ext cx="15434004" cy="1961267"/>
            <a:chOff x="0" y="0"/>
            <a:chExt cx="4064923" cy="51654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064923" cy="516548"/>
            </a:xfrm>
            <a:custGeom>
              <a:avLst/>
              <a:gdLst/>
              <a:ahLst/>
              <a:cxnLst/>
              <a:rect l="l" t="t" r="r" b="b"/>
              <a:pathLst>
                <a:path w="4064923" h="516548">
                  <a:moveTo>
                    <a:pt x="0" y="0"/>
                  </a:moveTo>
                  <a:lnTo>
                    <a:pt x="4064923" y="0"/>
                  </a:lnTo>
                  <a:lnTo>
                    <a:pt x="4064923" y="516548"/>
                  </a:lnTo>
                  <a:lnTo>
                    <a:pt x="0" y="516548"/>
                  </a:lnTo>
                  <a:close/>
                </a:path>
              </a:pathLst>
            </a:custGeom>
            <a:solidFill>
              <a:srgbClr val="EDF1F7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064923" cy="5546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240374" y="2740876"/>
            <a:ext cx="14563460" cy="847756"/>
            <a:chOff x="0" y="0"/>
            <a:chExt cx="3835644" cy="22327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835644" cy="223277"/>
            </a:xfrm>
            <a:custGeom>
              <a:avLst/>
              <a:gdLst/>
              <a:ahLst/>
              <a:cxnLst/>
              <a:rect l="l" t="t" r="r" b="b"/>
              <a:pathLst>
                <a:path w="3835644" h="223277">
                  <a:moveTo>
                    <a:pt x="0" y="0"/>
                  </a:moveTo>
                  <a:lnTo>
                    <a:pt x="3835644" y="0"/>
                  </a:lnTo>
                  <a:lnTo>
                    <a:pt x="3835644" y="223277"/>
                  </a:lnTo>
                  <a:lnTo>
                    <a:pt x="0" y="223277"/>
                  </a:lnTo>
                  <a:close/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3835644" cy="2613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448280" y="1348543"/>
            <a:ext cx="14335360" cy="1439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834"/>
              </a:lnSpc>
              <a:spcBef>
                <a:spcPct val="0"/>
              </a:spcBef>
            </a:pPr>
            <a:r>
              <a:rPr lang="sl-SI" sz="9600" b="1" spc="139" dirty="0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Vplivno pripovedovanje zgodb</a:t>
            </a:r>
            <a:endParaRPr lang="en-US" sz="9600" b="1" spc="139" dirty="0">
              <a:solidFill>
                <a:srgbClr val="000000"/>
              </a:solidFill>
              <a:latin typeface="Bebas Neue Bold"/>
              <a:ea typeface="Bebas Neue Bold"/>
              <a:cs typeface="Bebas Neue Bold"/>
              <a:sym typeface="Bebas Neue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280762" y="2904542"/>
            <a:ext cx="14563460" cy="449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043"/>
              </a:lnSpc>
            </a:pPr>
            <a:r>
              <a:rPr lang="sl-SI" sz="3000" b="1" spc="2837" dirty="0">
                <a:solidFill>
                  <a:srgbClr val="EDF1F7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Kako zgodbe oblikujejo naš um</a:t>
            </a:r>
            <a:endParaRPr lang="en-US" sz="3000" b="1" spc="2837" dirty="0">
              <a:solidFill>
                <a:srgbClr val="EDF1F7"/>
              </a:solidFill>
              <a:latin typeface="Bebas Neue Bold"/>
              <a:ea typeface="Bebas Neue Bold"/>
              <a:cs typeface="Bebas Neue Bold"/>
              <a:sym typeface="Bebas Neue Bold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289874" y="42726"/>
            <a:ext cx="1535422" cy="1676344"/>
          </a:xfrm>
          <a:custGeom>
            <a:avLst/>
            <a:gdLst/>
            <a:ahLst/>
            <a:cxnLst/>
            <a:rect l="l" t="t" r="r" b="b"/>
            <a:pathLst>
              <a:path w="1535422" h="1676344">
                <a:moveTo>
                  <a:pt x="0" y="0"/>
                </a:moveTo>
                <a:lnTo>
                  <a:pt x="1535422" y="0"/>
                </a:lnTo>
                <a:lnTo>
                  <a:pt x="1535422" y="1676345"/>
                </a:lnTo>
                <a:lnTo>
                  <a:pt x="0" y="16763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6" name="Freeform 16"/>
          <p:cNvSpPr/>
          <p:nvPr/>
        </p:nvSpPr>
        <p:spPr>
          <a:xfrm>
            <a:off x="14522352" y="327936"/>
            <a:ext cx="3264194" cy="700764"/>
          </a:xfrm>
          <a:custGeom>
            <a:avLst/>
            <a:gdLst/>
            <a:ahLst/>
            <a:cxnLst/>
            <a:rect l="l" t="t" r="r" b="b"/>
            <a:pathLst>
              <a:path w="3264194" h="700764">
                <a:moveTo>
                  <a:pt x="0" y="0"/>
                </a:moveTo>
                <a:lnTo>
                  <a:pt x="3264195" y="0"/>
                </a:lnTo>
                <a:lnTo>
                  <a:pt x="3264195" y="700764"/>
                </a:lnTo>
                <a:lnTo>
                  <a:pt x="0" y="70076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229"/>
            </a:stretch>
          </a:blipFill>
        </p:spPr>
        <p:txBody>
          <a:bodyPr/>
          <a:lstStyle/>
          <a:p>
            <a:endParaRPr lang="sl-SI"/>
          </a:p>
        </p:txBody>
      </p:sp>
      <p:pic>
        <p:nvPicPr>
          <p:cNvPr id="17" name="Picture 17"/>
          <p:cNvPicPr>
            <a:picLocks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3332637" y="3434490"/>
            <a:ext cx="12378934" cy="69577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9D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2121" y="-1294320"/>
            <a:ext cx="18510121" cy="12428891"/>
            <a:chOff x="0" y="0"/>
            <a:chExt cx="24680161" cy="165718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353564" cy="16571855"/>
            </a:xfrm>
            <a:custGeom>
              <a:avLst/>
              <a:gdLst/>
              <a:ahLst/>
              <a:cxnLst/>
              <a:rect l="l" t="t" r="r" b="b"/>
              <a:pathLst>
                <a:path w="12353564" h="16571855">
                  <a:moveTo>
                    <a:pt x="0" y="0"/>
                  </a:moveTo>
                  <a:lnTo>
                    <a:pt x="12353564" y="0"/>
                  </a:lnTo>
                  <a:lnTo>
                    <a:pt x="12353564" y="16571855"/>
                  </a:lnTo>
                  <a:lnTo>
                    <a:pt x="0" y="165718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sl-SI"/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7435963" y="720902"/>
              <a:ext cx="17244198" cy="15561867"/>
              <a:chOff x="0" y="0"/>
              <a:chExt cx="3245029" cy="292844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45029" cy="2928446"/>
              </a:xfrm>
              <a:custGeom>
                <a:avLst/>
                <a:gdLst/>
                <a:ahLst/>
                <a:cxnLst/>
                <a:rect l="l" t="t" r="r" b="b"/>
                <a:pathLst>
                  <a:path w="3245029" h="2928446">
                    <a:moveTo>
                      <a:pt x="0" y="0"/>
                    </a:moveTo>
                    <a:lnTo>
                      <a:pt x="3245029" y="0"/>
                    </a:lnTo>
                    <a:lnTo>
                      <a:pt x="3245029" y="2928446"/>
                    </a:lnTo>
                    <a:lnTo>
                      <a:pt x="0" y="2928446"/>
                    </a:lnTo>
                    <a:close/>
                  </a:path>
                </a:pathLst>
              </a:custGeom>
              <a:solidFill>
                <a:srgbClr val="368AA4"/>
              </a:solidFill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3245029" cy="29665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7" name="Group 7"/>
          <p:cNvGrpSpPr/>
          <p:nvPr/>
        </p:nvGrpSpPr>
        <p:grpSpPr>
          <a:xfrm>
            <a:off x="3133340" y="1144011"/>
            <a:ext cx="13792891" cy="2771023"/>
            <a:chOff x="0" y="0"/>
            <a:chExt cx="3632696" cy="72981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32696" cy="729817"/>
            </a:xfrm>
            <a:custGeom>
              <a:avLst/>
              <a:gdLst/>
              <a:ahLst/>
              <a:cxnLst/>
              <a:rect l="l" t="t" r="r" b="b"/>
              <a:pathLst>
                <a:path w="3632696" h="729817">
                  <a:moveTo>
                    <a:pt x="0" y="0"/>
                  </a:moveTo>
                  <a:lnTo>
                    <a:pt x="3632696" y="0"/>
                  </a:lnTo>
                  <a:lnTo>
                    <a:pt x="3632696" y="729817"/>
                  </a:lnTo>
                  <a:lnTo>
                    <a:pt x="0" y="729817"/>
                  </a:lnTo>
                  <a:close/>
                </a:path>
              </a:pathLst>
            </a:custGeom>
            <a:solidFill>
              <a:srgbClr val="EDF1F7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632696" cy="767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8700" y="5034874"/>
            <a:ext cx="16230600" cy="4686591"/>
            <a:chOff x="0" y="0"/>
            <a:chExt cx="5237332" cy="151228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237332" cy="1512281"/>
            </a:xfrm>
            <a:custGeom>
              <a:avLst/>
              <a:gdLst/>
              <a:ahLst/>
              <a:cxnLst/>
              <a:rect l="l" t="t" r="r" b="b"/>
              <a:pathLst>
                <a:path w="5237332" h="1512281">
                  <a:moveTo>
                    <a:pt x="0" y="0"/>
                  </a:moveTo>
                  <a:lnTo>
                    <a:pt x="5237332" y="0"/>
                  </a:lnTo>
                  <a:lnTo>
                    <a:pt x="5237332" y="1512281"/>
                  </a:lnTo>
                  <a:lnTo>
                    <a:pt x="0" y="1512281"/>
                  </a:lnTo>
                  <a:close/>
                </a:path>
              </a:pathLst>
            </a:custGeom>
            <a:solidFill>
              <a:srgbClr val="F2AC20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5237332" cy="15503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flipH="1" flipV="1">
            <a:off x="9603214" y="5095496"/>
            <a:ext cx="7598936" cy="4565346"/>
          </a:xfrm>
          <a:custGeom>
            <a:avLst/>
            <a:gdLst/>
            <a:ahLst/>
            <a:cxnLst/>
            <a:rect l="l" t="t" r="r" b="b"/>
            <a:pathLst>
              <a:path w="7598936" h="4565346">
                <a:moveTo>
                  <a:pt x="7598936" y="4565346"/>
                </a:moveTo>
                <a:lnTo>
                  <a:pt x="0" y="4565346"/>
                </a:lnTo>
                <a:lnTo>
                  <a:pt x="0" y="0"/>
                </a:lnTo>
                <a:lnTo>
                  <a:pt x="7598936" y="0"/>
                </a:lnTo>
                <a:lnTo>
                  <a:pt x="7598936" y="456534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41522"/>
            </a:stretch>
          </a:blipFill>
        </p:spPr>
        <p:txBody>
          <a:bodyPr/>
          <a:lstStyle/>
          <a:p>
            <a:endParaRPr lang="sl-SI"/>
          </a:p>
        </p:txBody>
      </p:sp>
      <p:grpSp>
        <p:nvGrpSpPr>
          <p:cNvPr id="14" name="Group 14"/>
          <p:cNvGrpSpPr/>
          <p:nvPr/>
        </p:nvGrpSpPr>
        <p:grpSpPr>
          <a:xfrm>
            <a:off x="5947483" y="3584831"/>
            <a:ext cx="10068881" cy="1450043"/>
            <a:chOff x="0" y="0"/>
            <a:chExt cx="2651886" cy="38190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651886" cy="381904"/>
            </a:xfrm>
            <a:custGeom>
              <a:avLst/>
              <a:gdLst/>
              <a:ahLst/>
              <a:cxnLst/>
              <a:rect l="l" t="t" r="r" b="b"/>
              <a:pathLst>
                <a:path w="2651886" h="381904">
                  <a:moveTo>
                    <a:pt x="0" y="0"/>
                  </a:moveTo>
                  <a:lnTo>
                    <a:pt x="2651886" y="0"/>
                  </a:lnTo>
                  <a:lnTo>
                    <a:pt x="2651886" y="381904"/>
                  </a:lnTo>
                  <a:lnTo>
                    <a:pt x="0" y="381904"/>
                  </a:lnTo>
                  <a:close/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2651886" cy="4200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3743043" y="2012423"/>
            <a:ext cx="13212380" cy="1718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685"/>
              </a:lnSpc>
              <a:spcBef>
                <a:spcPct val="0"/>
              </a:spcBef>
            </a:pPr>
            <a:r>
              <a:rPr lang="sl-SI" sz="9600" b="1" spc="170" dirty="0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Zakaj je pripovedovanje zgodb</a:t>
            </a:r>
            <a:endParaRPr lang="en-US" sz="9600" b="1" spc="170" dirty="0">
              <a:solidFill>
                <a:srgbClr val="000000"/>
              </a:solidFill>
              <a:latin typeface="Bebas Neue Bold"/>
              <a:ea typeface="Bebas Neue Bold"/>
              <a:cs typeface="Bebas Neue Bold"/>
              <a:sym typeface="Bebas Neue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947483" y="3661479"/>
            <a:ext cx="10081943" cy="1199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965"/>
              </a:lnSpc>
              <a:spcBef>
                <a:spcPct val="0"/>
              </a:spcBef>
            </a:pPr>
            <a:r>
              <a:rPr lang="sl-SI" sz="3546" b="1" spc="2837" dirty="0">
                <a:solidFill>
                  <a:srgbClr val="EDF1F7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Pomembno za družbeni vpliv</a:t>
            </a:r>
            <a:endParaRPr lang="en-US" sz="3546" b="1" spc="2837" dirty="0">
              <a:solidFill>
                <a:srgbClr val="EDF1F7"/>
              </a:solidFill>
              <a:latin typeface="Bebas Neue Bold"/>
              <a:ea typeface="Bebas Neue Bold"/>
              <a:cs typeface="Bebas Neue Bold"/>
              <a:sym typeface="Bebas Neue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361768" y="5404485"/>
            <a:ext cx="15564463" cy="3911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09"/>
              </a:lnSpc>
            </a:pP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Da bi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spodbudili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spremembe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,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morajo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ljudje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nekaj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začutiti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.​</a:t>
            </a:r>
          </a:p>
          <a:p>
            <a:pPr marL="457200" indent="-457200" algn="l">
              <a:lnSpc>
                <a:spcPts val="4409"/>
              </a:lnSpc>
              <a:buFont typeface="Arial" panose="020B0604020202020204" pitchFamily="34" charset="0"/>
              <a:buChar char="•"/>
            </a:pP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Dejstva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nagovarjajo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um,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zgodbe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pa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srce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.​</a:t>
            </a:r>
          </a:p>
          <a:p>
            <a:pPr marL="457200" indent="-457200" algn="l">
              <a:lnSpc>
                <a:spcPts val="4409"/>
              </a:lnSpc>
              <a:buFont typeface="Arial" panose="020B0604020202020204" pitchFamily="34" charset="0"/>
              <a:buChar char="•"/>
            </a:pP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Ljudje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lahko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razumejo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vaš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namen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na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podlagi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statističnih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podatkov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,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vendar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jim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je mar le,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če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se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počutijo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povezane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.​</a:t>
            </a:r>
          </a:p>
          <a:p>
            <a:pPr algn="l">
              <a:lnSpc>
                <a:spcPts val="4409"/>
              </a:lnSpc>
            </a:pP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Pripovedovanje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zgodb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krepi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empatijo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:​</a:t>
            </a:r>
          </a:p>
          <a:p>
            <a:pPr marL="457200" indent="-457200" algn="l">
              <a:lnSpc>
                <a:spcPts val="4409"/>
              </a:lnSpc>
              <a:buFont typeface="Arial" panose="020B0604020202020204" pitchFamily="34" charset="0"/>
              <a:buChar char="•"/>
            </a:pP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Pr</a:t>
            </a:r>
            <a:r>
              <a:rPr lang="sl-SI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e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mostijo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vrzel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med „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nami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“ in „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njimi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“.​</a:t>
            </a:r>
          </a:p>
          <a:p>
            <a:pPr marL="457200" indent="-457200" algn="l">
              <a:lnSpc>
                <a:spcPts val="4409"/>
              </a:lnSpc>
              <a:buFont typeface="Arial" panose="020B0604020202020204" pitchFamily="34" charset="0"/>
              <a:buChar char="•"/>
            </a:pP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S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tem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postane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vaš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namen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oseben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,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pomemben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in </a:t>
            </a:r>
            <a:r>
              <a:rPr lang="en-US" sz="3150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nujen</a:t>
            </a:r>
            <a:r>
              <a:rPr lang="en-US" sz="3150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.</a:t>
            </a:r>
          </a:p>
        </p:txBody>
      </p:sp>
      <p:sp>
        <p:nvSpPr>
          <p:cNvPr id="20" name="Freeform 20"/>
          <p:cNvSpPr/>
          <p:nvPr/>
        </p:nvSpPr>
        <p:spPr>
          <a:xfrm>
            <a:off x="289874" y="42726"/>
            <a:ext cx="1535422" cy="1676344"/>
          </a:xfrm>
          <a:custGeom>
            <a:avLst/>
            <a:gdLst/>
            <a:ahLst/>
            <a:cxnLst/>
            <a:rect l="l" t="t" r="r" b="b"/>
            <a:pathLst>
              <a:path w="1535422" h="1676344">
                <a:moveTo>
                  <a:pt x="0" y="0"/>
                </a:moveTo>
                <a:lnTo>
                  <a:pt x="1535422" y="0"/>
                </a:lnTo>
                <a:lnTo>
                  <a:pt x="1535422" y="1676345"/>
                </a:lnTo>
                <a:lnTo>
                  <a:pt x="0" y="16763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21" name="Freeform 21"/>
          <p:cNvSpPr/>
          <p:nvPr/>
        </p:nvSpPr>
        <p:spPr>
          <a:xfrm>
            <a:off x="14522352" y="327936"/>
            <a:ext cx="3264194" cy="700764"/>
          </a:xfrm>
          <a:custGeom>
            <a:avLst/>
            <a:gdLst/>
            <a:ahLst/>
            <a:cxnLst/>
            <a:rect l="l" t="t" r="r" b="b"/>
            <a:pathLst>
              <a:path w="3264194" h="700764">
                <a:moveTo>
                  <a:pt x="0" y="0"/>
                </a:moveTo>
                <a:lnTo>
                  <a:pt x="3264195" y="0"/>
                </a:lnTo>
                <a:lnTo>
                  <a:pt x="3264195" y="700764"/>
                </a:lnTo>
                <a:lnTo>
                  <a:pt x="0" y="70076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229"/>
            </a:stretch>
          </a:blipFill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9D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30415" y="-1904335"/>
            <a:ext cx="19148830" cy="12857762"/>
            <a:chOff x="0" y="0"/>
            <a:chExt cx="25531773" cy="171436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779836" cy="17143682"/>
            </a:xfrm>
            <a:custGeom>
              <a:avLst/>
              <a:gdLst/>
              <a:ahLst/>
              <a:cxnLst/>
              <a:rect l="l" t="t" r="r" b="b"/>
              <a:pathLst>
                <a:path w="12779836" h="17143682">
                  <a:moveTo>
                    <a:pt x="0" y="0"/>
                  </a:moveTo>
                  <a:lnTo>
                    <a:pt x="12779836" y="0"/>
                  </a:lnTo>
                  <a:lnTo>
                    <a:pt x="12779836" y="17143682"/>
                  </a:lnTo>
                  <a:lnTo>
                    <a:pt x="0" y="17143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l-SI"/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7692548" y="745778"/>
              <a:ext cx="17839225" cy="16098844"/>
              <a:chOff x="0" y="0"/>
              <a:chExt cx="3245029" cy="292844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45029" cy="2928446"/>
              </a:xfrm>
              <a:custGeom>
                <a:avLst/>
                <a:gdLst/>
                <a:ahLst/>
                <a:cxnLst/>
                <a:rect l="l" t="t" r="r" b="b"/>
                <a:pathLst>
                  <a:path w="3245029" h="2928446">
                    <a:moveTo>
                      <a:pt x="0" y="0"/>
                    </a:moveTo>
                    <a:lnTo>
                      <a:pt x="3245029" y="0"/>
                    </a:lnTo>
                    <a:lnTo>
                      <a:pt x="3245029" y="2928446"/>
                    </a:lnTo>
                    <a:lnTo>
                      <a:pt x="0" y="2928446"/>
                    </a:lnTo>
                    <a:close/>
                  </a:path>
                </a:pathLst>
              </a:custGeom>
              <a:solidFill>
                <a:srgbClr val="368AA4"/>
              </a:solidFill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3245029" cy="29665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7" name="Group 7"/>
          <p:cNvGrpSpPr/>
          <p:nvPr/>
        </p:nvGrpSpPr>
        <p:grpSpPr>
          <a:xfrm>
            <a:off x="1028700" y="4083820"/>
            <a:ext cx="14390763" cy="5174480"/>
            <a:chOff x="0" y="0"/>
            <a:chExt cx="3790160" cy="136282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790160" cy="1362826"/>
            </a:xfrm>
            <a:custGeom>
              <a:avLst/>
              <a:gdLst/>
              <a:ahLst/>
              <a:cxnLst/>
              <a:rect l="l" t="t" r="r" b="b"/>
              <a:pathLst>
                <a:path w="3790160" h="1362826">
                  <a:moveTo>
                    <a:pt x="0" y="0"/>
                  </a:moveTo>
                  <a:lnTo>
                    <a:pt x="3790160" y="0"/>
                  </a:lnTo>
                  <a:lnTo>
                    <a:pt x="3790160" y="1362826"/>
                  </a:lnTo>
                  <a:lnTo>
                    <a:pt x="0" y="1362826"/>
                  </a:lnTo>
                  <a:close/>
                </a:path>
              </a:pathLst>
            </a:custGeom>
            <a:solidFill>
              <a:srgbClr val="F2AC20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790160" cy="14009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878467" y="1596964"/>
            <a:ext cx="10944048" cy="2771023"/>
            <a:chOff x="0" y="0"/>
            <a:chExt cx="2882383" cy="72981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882383" cy="729817"/>
            </a:xfrm>
            <a:custGeom>
              <a:avLst/>
              <a:gdLst/>
              <a:ahLst/>
              <a:cxnLst/>
              <a:rect l="l" t="t" r="r" b="b"/>
              <a:pathLst>
                <a:path w="2882383" h="729817">
                  <a:moveTo>
                    <a:pt x="0" y="0"/>
                  </a:moveTo>
                  <a:lnTo>
                    <a:pt x="2882383" y="0"/>
                  </a:lnTo>
                  <a:lnTo>
                    <a:pt x="2882383" y="729817"/>
                  </a:lnTo>
                  <a:lnTo>
                    <a:pt x="0" y="729817"/>
                  </a:lnTo>
                  <a:close/>
                </a:path>
              </a:pathLst>
            </a:custGeom>
            <a:solidFill>
              <a:srgbClr val="EDF1F7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882383" cy="767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182755" y="2359959"/>
            <a:ext cx="10335883" cy="1718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685"/>
              </a:lnSpc>
              <a:spcBef>
                <a:spcPct val="0"/>
              </a:spcBef>
            </a:pPr>
            <a:r>
              <a:rPr lang="sl-SI" sz="9600" b="1" spc="170" dirty="0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Pripovedovanje zgodb</a:t>
            </a:r>
            <a:endParaRPr lang="en-US" sz="9600" b="1" spc="170" dirty="0">
              <a:solidFill>
                <a:srgbClr val="000000"/>
              </a:solidFill>
              <a:latin typeface="Bebas Neue Bold"/>
              <a:ea typeface="Bebas Neue Bold"/>
              <a:cs typeface="Bebas Neue Bold"/>
              <a:sym typeface="Bebas Neue Bold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2051263" y="756245"/>
            <a:ext cx="11817619" cy="1156038"/>
            <a:chOff x="0" y="0"/>
            <a:chExt cx="15756825" cy="1541385"/>
          </a:xfrm>
        </p:grpSpPr>
        <p:grpSp>
          <p:nvGrpSpPr>
            <p:cNvPr id="15" name="Group 15"/>
            <p:cNvGrpSpPr/>
            <p:nvPr/>
          </p:nvGrpSpPr>
          <p:grpSpPr>
            <a:xfrm>
              <a:off x="2442749" y="0"/>
              <a:ext cx="11167488" cy="1541385"/>
              <a:chOff x="0" y="0"/>
              <a:chExt cx="2205924" cy="304471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205923" cy="304471"/>
              </a:xfrm>
              <a:custGeom>
                <a:avLst/>
                <a:gdLst/>
                <a:ahLst/>
                <a:cxnLst/>
                <a:rect l="l" t="t" r="r" b="b"/>
                <a:pathLst>
                  <a:path w="2205923" h="304471">
                    <a:moveTo>
                      <a:pt x="0" y="0"/>
                    </a:moveTo>
                    <a:lnTo>
                      <a:pt x="2205923" y="0"/>
                    </a:lnTo>
                    <a:lnTo>
                      <a:pt x="2205923" y="304471"/>
                    </a:lnTo>
                    <a:lnTo>
                      <a:pt x="0" y="304471"/>
                    </a:lnTo>
                    <a:close/>
                  </a:path>
                </a:pathLst>
              </a:custGeom>
              <a:solidFill>
                <a:srgbClr val="000000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38100"/>
                <a:ext cx="2205924" cy="3425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0" y="383890"/>
              <a:ext cx="15756825" cy="7439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ctr">
                <a:lnSpc>
                  <a:spcPts val="4969"/>
                </a:lnSpc>
                <a:spcBef>
                  <a:spcPct val="0"/>
                </a:spcBef>
              </a:pPr>
              <a:r>
                <a:rPr lang="sl-SI" sz="3549" b="1" spc="2839" dirty="0">
                  <a:solidFill>
                    <a:srgbClr val="EDF1F7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Kaj ni</a:t>
              </a:r>
              <a:endParaRPr lang="en-US" sz="3549" b="1" spc="2839" dirty="0">
                <a:solidFill>
                  <a:srgbClr val="EDF1F7"/>
                </a:solidFill>
                <a:latin typeface="Bebas Neue Bold"/>
                <a:ea typeface="Bebas Neue Bold"/>
                <a:cs typeface="Bebas Neue Bold"/>
                <a:sym typeface="Bebas Neue Bold"/>
              </a:endParaRP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469496" y="4301446"/>
            <a:ext cx="13556241" cy="5039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09"/>
              </a:lnSpc>
            </a:pP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Zgodba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ni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samo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zaporedje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dogodkov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​</a:t>
            </a:r>
          </a:p>
          <a:p>
            <a:pPr algn="l">
              <a:lnSpc>
                <a:spcPts val="4409"/>
              </a:lnSpc>
            </a:pP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Pri </a:t>
            </a: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pripovedovanju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zgodb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ne </a:t>
            </a: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gre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le za </a:t>
            </a: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uvod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, </a:t>
            </a: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jedro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in </a:t>
            </a: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zaključek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.​</a:t>
            </a:r>
          </a:p>
          <a:p>
            <a:pPr algn="l">
              <a:lnSpc>
                <a:spcPts val="4409"/>
              </a:lnSpc>
            </a:pP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Resnična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zgodba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je </a:t>
            </a: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potovanje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- ne le o </a:t>
            </a: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tem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, </a:t>
            </a: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kaj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se </a:t>
            </a: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zgodi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, </a:t>
            </a: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ampak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tudi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o </a:t>
            </a: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tem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, </a:t>
            </a: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zakaj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je ta </a:t>
            </a: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zgodba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pomembna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.​</a:t>
            </a:r>
          </a:p>
          <a:p>
            <a:pPr algn="l">
              <a:lnSpc>
                <a:spcPts val="4409"/>
              </a:lnSpc>
            </a:pP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Zgodba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spremlja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junaka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ali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junakinjo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, ki se </a:t>
            </a: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podaja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na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življensko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pot </a:t>
            </a: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ter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se </a:t>
            </a: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sooča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z </a:t>
            </a: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izzivi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in </a:t>
            </a: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konflikti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ter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se </a:t>
            </a: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tako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pomika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k </a:t>
            </a: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preobrazbi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samega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sebe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.​</a:t>
            </a:r>
          </a:p>
          <a:p>
            <a:pPr algn="l">
              <a:lnSpc>
                <a:spcPts val="4409"/>
              </a:lnSpc>
            </a:pP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Zgodba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je </a:t>
            </a: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močna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zaradi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čustvenega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napredka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, ne le </a:t>
            </a: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zaradi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časovnega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okvira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.​</a:t>
            </a:r>
          </a:p>
          <a:p>
            <a:pPr algn="l">
              <a:lnSpc>
                <a:spcPts val="4409"/>
              </a:lnSpc>
            </a:pP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Dobra </a:t>
            </a: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zgodba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se </a:t>
            </a: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vzpostavi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z </a:t>
            </a: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napetostjo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, </a:t>
            </a: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rastjo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in </a:t>
            </a: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smislom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.</a:t>
            </a:r>
            <a:endParaRPr lang="en-US" sz="3150" dirty="0">
              <a:solidFill>
                <a:srgbClr val="231F20"/>
              </a:solidFill>
              <a:latin typeface="Etna Sans Serif"/>
              <a:ea typeface="Etna Sans Serif"/>
              <a:cs typeface="Etna Sans Serif"/>
              <a:sym typeface="Etna Sans Serif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289874" y="42726"/>
            <a:ext cx="1535422" cy="1676344"/>
          </a:xfrm>
          <a:custGeom>
            <a:avLst/>
            <a:gdLst/>
            <a:ahLst/>
            <a:cxnLst/>
            <a:rect l="l" t="t" r="r" b="b"/>
            <a:pathLst>
              <a:path w="1535422" h="1676344">
                <a:moveTo>
                  <a:pt x="0" y="0"/>
                </a:moveTo>
                <a:lnTo>
                  <a:pt x="1535422" y="0"/>
                </a:lnTo>
                <a:lnTo>
                  <a:pt x="1535422" y="1676345"/>
                </a:lnTo>
                <a:lnTo>
                  <a:pt x="0" y="16763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21" name="Freeform 21"/>
          <p:cNvSpPr/>
          <p:nvPr/>
        </p:nvSpPr>
        <p:spPr>
          <a:xfrm>
            <a:off x="14522352" y="327936"/>
            <a:ext cx="3264194" cy="700764"/>
          </a:xfrm>
          <a:custGeom>
            <a:avLst/>
            <a:gdLst/>
            <a:ahLst/>
            <a:cxnLst/>
            <a:rect l="l" t="t" r="r" b="b"/>
            <a:pathLst>
              <a:path w="3264194" h="700764">
                <a:moveTo>
                  <a:pt x="0" y="0"/>
                </a:moveTo>
                <a:lnTo>
                  <a:pt x="3264195" y="0"/>
                </a:lnTo>
                <a:lnTo>
                  <a:pt x="3264195" y="700764"/>
                </a:lnTo>
                <a:lnTo>
                  <a:pt x="0" y="7007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229"/>
            </a:stretch>
          </a:blipFill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9D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30415" y="-1904335"/>
            <a:ext cx="19148830" cy="12857762"/>
            <a:chOff x="0" y="0"/>
            <a:chExt cx="25531773" cy="171436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779836" cy="17143682"/>
            </a:xfrm>
            <a:custGeom>
              <a:avLst/>
              <a:gdLst/>
              <a:ahLst/>
              <a:cxnLst/>
              <a:rect l="l" t="t" r="r" b="b"/>
              <a:pathLst>
                <a:path w="12779836" h="17143682">
                  <a:moveTo>
                    <a:pt x="0" y="0"/>
                  </a:moveTo>
                  <a:lnTo>
                    <a:pt x="12779836" y="0"/>
                  </a:lnTo>
                  <a:lnTo>
                    <a:pt x="12779836" y="17143682"/>
                  </a:lnTo>
                  <a:lnTo>
                    <a:pt x="0" y="17143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l-SI"/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7692548" y="745778"/>
              <a:ext cx="17839225" cy="16098844"/>
              <a:chOff x="0" y="0"/>
              <a:chExt cx="3245029" cy="292844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45029" cy="2928446"/>
              </a:xfrm>
              <a:custGeom>
                <a:avLst/>
                <a:gdLst/>
                <a:ahLst/>
                <a:cxnLst/>
                <a:rect l="l" t="t" r="r" b="b"/>
                <a:pathLst>
                  <a:path w="3245029" h="2928446">
                    <a:moveTo>
                      <a:pt x="0" y="0"/>
                    </a:moveTo>
                    <a:lnTo>
                      <a:pt x="3245029" y="0"/>
                    </a:lnTo>
                    <a:lnTo>
                      <a:pt x="3245029" y="2928446"/>
                    </a:lnTo>
                    <a:lnTo>
                      <a:pt x="0" y="2928446"/>
                    </a:lnTo>
                    <a:close/>
                  </a:path>
                </a:pathLst>
              </a:custGeom>
              <a:solidFill>
                <a:srgbClr val="368AA4"/>
              </a:solidFill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3245029" cy="29665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7" name="Group 7"/>
          <p:cNvGrpSpPr/>
          <p:nvPr/>
        </p:nvGrpSpPr>
        <p:grpSpPr>
          <a:xfrm>
            <a:off x="1028700" y="4083820"/>
            <a:ext cx="14390763" cy="5735153"/>
            <a:chOff x="0" y="0"/>
            <a:chExt cx="3790160" cy="151049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790160" cy="1510493"/>
            </a:xfrm>
            <a:custGeom>
              <a:avLst/>
              <a:gdLst/>
              <a:ahLst/>
              <a:cxnLst/>
              <a:rect l="l" t="t" r="r" b="b"/>
              <a:pathLst>
                <a:path w="3790160" h="1510493">
                  <a:moveTo>
                    <a:pt x="0" y="0"/>
                  </a:moveTo>
                  <a:lnTo>
                    <a:pt x="3790160" y="0"/>
                  </a:lnTo>
                  <a:lnTo>
                    <a:pt x="3790160" y="1510493"/>
                  </a:lnTo>
                  <a:lnTo>
                    <a:pt x="0" y="1510493"/>
                  </a:lnTo>
                  <a:close/>
                </a:path>
              </a:pathLst>
            </a:custGeom>
            <a:solidFill>
              <a:srgbClr val="F2AC20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790160" cy="15485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878467" y="1596964"/>
            <a:ext cx="10944048" cy="2771023"/>
            <a:chOff x="0" y="0"/>
            <a:chExt cx="2882383" cy="72981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882383" cy="729817"/>
            </a:xfrm>
            <a:custGeom>
              <a:avLst/>
              <a:gdLst/>
              <a:ahLst/>
              <a:cxnLst/>
              <a:rect l="l" t="t" r="r" b="b"/>
              <a:pathLst>
                <a:path w="2882383" h="729817">
                  <a:moveTo>
                    <a:pt x="0" y="0"/>
                  </a:moveTo>
                  <a:lnTo>
                    <a:pt x="2882383" y="0"/>
                  </a:lnTo>
                  <a:lnTo>
                    <a:pt x="2882383" y="729817"/>
                  </a:lnTo>
                  <a:lnTo>
                    <a:pt x="0" y="729817"/>
                  </a:lnTo>
                  <a:close/>
                </a:path>
              </a:pathLst>
            </a:custGeom>
            <a:solidFill>
              <a:srgbClr val="EDF1F7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882383" cy="767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182755" y="2359959"/>
            <a:ext cx="10335883" cy="1718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685"/>
              </a:lnSpc>
              <a:spcBef>
                <a:spcPct val="0"/>
              </a:spcBef>
            </a:pPr>
            <a:r>
              <a:rPr lang="sl-SI" sz="9600" b="1" spc="170" dirty="0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Pripovedovanje zgodb</a:t>
            </a:r>
            <a:endParaRPr lang="en-US" sz="9600" b="1" spc="170" dirty="0">
              <a:solidFill>
                <a:srgbClr val="000000"/>
              </a:solidFill>
              <a:latin typeface="Bebas Neue Bold"/>
              <a:ea typeface="Bebas Neue Bold"/>
              <a:cs typeface="Bebas Neue Bold"/>
              <a:sym typeface="Bebas Neue Bold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2051263" y="756245"/>
            <a:ext cx="11817619" cy="1156038"/>
            <a:chOff x="0" y="0"/>
            <a:chExt cx="15756825" cy="1541385"/>
          </a:xfrm>
        </p:grpSpPr>
        <p:grpSp>
          <p:nvGrpSpPr>
            <p:cNvPr id="15" name="Group 15"/>
            <p:cNvGrpSpPr/>
            <p:nvPr/>
          </p:nvGrpSpPr>
          <p:grpSpPr>
            <a:xfrm>
              <a:off x="2442749" y="0"/>
              <a:ext cx="11167488" cy="1541385"/>
              <a:chOff x="0" y="0"/>
              <a:chExt cx="2205924" cy="304471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205923" cy="304471"/>
              </a:xfrm>
              <a:custGeom>
                <a:avLst/>
                <a:gdLst/>
                <a:ahLst/>
                <a:cxnLst/>
                <a:rect l="l" t="t" r="r" b="b"/>
                <a:pathLst>
                  <a:path w="2205923" h="304471">
                    <a:moveTo>
                      <a:pt x="0" y="0"/>
                    </a:moveTo>
                    <a:lnTo>
                      <a:pt x="2205923" y="0"/>
                    </a:lnTo>
                    <a:lnTo>
                      <a:pt x="2205923" y="304471"/>
                    </a:lnTo>
                    <a:lnTo>
                      <a:pt x="0" y="304471"/>
                    </a:lnTo>
                    <a:close/>
                  </a:path>
                </a:pathLst>
              </a:custGeom>
              <a:solidFill>
                <a:srgbClr val="000000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38100"/>
                <a:ext cx="2205924" cy="3425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0" y="383890"/>
              <a:ext cx="15756825" cy="7439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ctr">
                <a:lnSpc>
                  <a:spcPts val="4969"/>
                </a:lnSpc>
                <a:spcBef>
                  <a:spcPct val="0"/>
                </a:spcBef>
              </a:pPr>
              <a:r>
                <a:rPr lang="sl-SI" sz="3549" b="1" spc="2839" dirty="0">
                  <a:solidFill>
                    <a:srgbClr val="EDF1F7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Kaj ni</a:t>
              </a:r>
              <a:endParaRPr lang="en-US" sz="3549" b="1" spc="2839" dirty="0">
                <a:solidFill>
                  <a:srgbClr val="EDF1F7"/>
                </a:solidFill>
                <a:latin typeface="Bebas Neue Bold"/>
                <a:ea typeface="Bebas Neue Bold"/>
                <a:cs typeface="Bebas Neue Bold"/>
                <a:sym typeface="Bebas Neue Bold"/>
              </a:endParaRP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445961" y="4301311"/>
            <a:ext cx="13556241" cy="5603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09"/>
              </a:lnSpc>
            </a:pP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Zgodba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ni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le </a:t>
            </a: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anekdota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​</a:t>
            </a:r>
          </a:p>
          <a:p>
            <a:pPr algn="l">
              <a:lnSpc>
                <a:spcPts val="4409"/>
              </a:lnSpc>
            </a:pP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Vsak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dan </a:t>
            </a: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si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delimo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anekdote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. </a:t>
            </a: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Vendar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to </a:t>
            </a: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ni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zgodba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.​</a:t>
            </a:r>
          </a:p>
          <a:p>
            <a:pPr algn="l">
              <a:lnSpc>
                <a:spcPts val="4409"/>
              </a:lnSpc>
            </a:pP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Anekdota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= Je moment.​</a:t>
            </a:r>
          </a:p>
          <a:p>
            <a:pPr algn="l">
              <a:lnSpc>
                <a:spcPts val="4409"/>
              </a:lnSpc>
            </a:pP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Zgodba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= </a:t>
            </a: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Potovanje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do </a:t>
            </a: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preobrazbe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.​</a:t>
            </a:r>
          </a:p>
          <a:p>
            <a:pPr algn="l">
              <a:lnSpc>
                <a:spcPts val="4409"/>
              </a:lnSpc>
            </a:pP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Močna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zgodba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vključuje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:​</a:t>
            </a:r>
          </a:p>
          <a:p>
            <a:pPr marL="457200" indent="-457200" algn="l">
              <a:lnSpc>
                <a:spcPts val="4409"/>
              </a:lnSpc>
              <a:buFont typeface="Arial" panose="020B0604020202020204" pitchFamily="34" charset="0"/>
              <a:buChar char="•"/>
            </a:pP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Koflikt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ali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izziv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​</a:t>
            </a:r>
          </a:p>
          <a:p>
            <a:pPr marL="457200" indent="-457200" algn="l">
              <a:lnSpc>
                <a:spcPts val="4409"/>
              </a:lnSpc>
              <a:buFont typeface="Arial" panose="020B0604020202020204" pitchFamily="34" charset="0"/>
              <a:buChar char="•"/>
            </a:pP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Rešitev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​</a:t>
            </a:r>
          </a:p>
          <a:p>
            <a:pPr marL="457200" indent="-457200" algn="l">
              <a:lnSpc>
                <a:spcPts val="4409"/>
              </a:lnSpc>
              <a:buFont typeface="Arial" panose="020B0604020202020204" pitchFamily="34" charset="0"/>
              <a:buChar char="•"/>
            </a:pP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Globoka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sprememba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pri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junaku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ali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junakinji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​</a:t>
            </a:r>
          </a:p>
          <a:p>
            <a:pPr algn="l">
              <a:lnSpc>
                <a:spcPts val="4409"/>
              </a:lnSpc>
            </a:pP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Čustvena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in </a:t>
            </a: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osebna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preobrazba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- ne le </a:t>
            </a: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dogodek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- je </a:t>
            </a: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tista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, ki </a:t>
            </a: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anekdoto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</a:t>
            </a: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spremeni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v </a:t>
            </a:r>
            <a:r>
              <a:rPr lang="en-US" sz="3150" u="sng" dirty="0" err="1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zgodbo</a:t>
            </a:r>
            <a:r>
              <a:rPr lang="en-US" sz="3150" u="sng" dirty="0">
                <a:solidFill>
                  <a:srgbClr val="231F20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.</a:t>
            </a:r>
            <a:endParaRPr lang="en-US" sz="3150" dirty="0">
              <a:solidFill>
                <a:srgbClr val="231F20"/>
              </a:solidFill>
              <a:latin typeface="Etna Sans Serif"/>
              <a:ea typeface="Etna Sans Serif"/>
              <a:cs typeface="Etna Sans Serif"/>
              <a:sym typeface="Etna Sans Serif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289874" y="42726"/>
            <a:ext cx="1535422" cy="1676344"/>
          </a:xfrm>
          <a:custGeom>
            <a:avLst/>
            <a:gdLst/>
            <a:ahLst/>
            <a:cxnLst/>
            <a:rect l="l" t="t" r="r" b="b"/>
            <a:pathLst>
              <a:path w="1535422" h="1676344">
                <a:moveTo>
                  <a:pt x="0" y="0"/>
                </a:moveTo>
                <a:lnTo>
                  <a:pt x="1535422" y="0"/>
                </a:lnTo>
                <a:lnTo>
                  <a:pt x="1535422" y="1676345"/>
                </a:lnTo>
                <a:lnTo>
                  <a:pt x="0" y="16763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21" name="Freeform 21"/>
          <p:cNvSpPr/>
          <p:nvPr/>
        </p:nvSpPr>
        <p:spPr>
          <a:xfrm>
            <a:off x="14522352" y="327936"/>
            <a:ext cx="3264194" cy="700764"/>
          </a:xfrm>
          <a:custGeom>
            <a:avLst/>
            <a:gdLst/>
            <a:ahLst/>
            <a:cxnLst/>
            <a:rect l="l" t="t" r="r" b="b"/>
            <a:pathLst>
              <a:path w="3264194" h="700764">
                <a:moveTo>
                  <a:pt x="0" y="0"/>
                </a:moveTo>
                <a:lnTo>
                  <a:pt x="3264195" y="0"/>
                </a:lnTo>
                <a:lnTo>
                  <a:pt x="3264195" y="700764"/>
                </a:lnTo>
                <a:lnTo>
                  <a:pt x="0" y="7007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229"/>
            </a:stretch>
          </a:blipFill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92DE882CF8E6F4287D18E8378D155D8" ma:contentTypeVersion="13" ma:contentTypeDescription="Ustvari nov dokument." ma:contentTypeScope="" ma:versionID="9f7cb47fbb962dcc144a005f73407a0b">
  <xsd:schema xmlns:xsd="http://www.w3.org/2001/XMLSchema" xmlns:xs="http://www.w3.org/2001/XMLSchema" xmlns:p="http://schemas.microsoft.com/office/2006/metadata/properties" xmlns:ns2="23bcfe3e-7774-4d03-a005-4490aefe5dbf" xmlns:ns3="3ed75cdc-d030-40ab-a9bb-4b7be3d315e8" targetNamespace="http://schemas.microsoft.com/office/2006/metadata/properties" ma:root="true" ma:fieldsID="6f9e4cf5aaf3f617cbb88202a558f6a3" ns2:_="" ns3:_="">
    <xsd:import namespace="23bcfe3e-7774-4d03-a005-4490aefe5dbf"/>
    <xsd:import namespace="3ed75cdc-d030-40ab-a9bb-4b7be3d315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bcfe3e-7774-4d03-a005-4490aefe5d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Oznake slike" ma:readOnly="false" ma:fieldId="{5cf76f15-5ced-4ddc-b409-7134ff3c332f}" ma:taxonomyMulti="true" ma:sspId="6d09824d-9145-48c6-b8a5-74505710a0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d75cdc-d030-40ab-a9bb-4b7be3d315e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722a4b7-7dec-4dbf-82bc-5639804f3e38}" ma:internalName="TaxCatchAll" ma:showField="CatchAllData" ma:web="3ed75cdc-d030-40ab-a9bb-4b7be3d315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3bcfe3e-7774-4d03-a005-4490aefe5dbf">
      <Terms xmlns="http://schemas.microsoft.com/office/infopath/2007/PartnerControls"/>
    </lcf76f155ced4ddcb4097134ff3c332f>
    <TaxCatchAll xmlns="3ed75cdc-d030-40ab-a9bb-4b7be3d315e8"/>
  </documentManagement>
</p:properties>
</file>

<file path=customXml/itemProps1.xml><?xml version="1.0" encoding="utf-8"?>
<ds:datastoreItem xmlns:ds="http://schemas.openxmlformats.org/officeDocument/2006/customXml" ds:itemID="{ADD2EC93-0530-4988-B0F2-DF9C27CC11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B85CC4-CA5A-4981-A0A9-B2F21549B1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bcfe3e-7774-4d03-a005-4490aefe5dbf"/>
    <ds:schemaRef ds:uri="3ed75cdc-d030-40ab-a9bb-4b7be3d315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28B7E95-B342-47F1-A422-CF1AE38E9259}">
  <ds:schemaRefs>
    <ds:schemaRef ds:uri="3ed75cdc-d030-40ab-a9bb-4b7be3d315e8"/>
    <ds:schemaRef ds:uri="http://purl.org/dc/dcmitype/"/>
    <ds:schemaRef ds:uri="http://schemas.microsoft.com/office/2006/documentManagement/types"/>
    <ds:schemaRef ds:uri="23bcfe3e-7774-4d03-a005-4490aefe5dbf"/>
    <ds:schemaRef ds:uri="http://www.w3.org/XML/1998/namespace"/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1207</Words>
  <Application>Microsoft Office PowerPoint</Application>
  <PresentationFormat>Po meri</PresentationFormat>
  <Paragraphs>153</Paragraphs>
  <Slides>22</Slides>
  <Notes>0</Notes>
  <HiddenSlides>0</HiddenSlides>
  <MMClips>2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22</vt:i4>
      </vt:variant>
    </vt:vector>
  </HeadingPairs>
  <TitlesOfParts>
    <vt:vector size="27" baseType="lpstr">
      <vt:lpstr>Bebas Neue Bold</vt:lpstr>
      <vt:lpstr>Etna Sans Serif</vt:lpstr>
      <vt:lpstr>Calibri</vt:lpstr>
      <vt:lpstr>Arial</vt:lpstr>
      <vt:lpstr>Office Theme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G.O.A.T Storytelling for social impact | English</dc:title>
  <cp:lastModifiedBy>Katja Kolenc</cp:lastModifiedBy>
  <cp:revision>3</cp:revision>
  <dcterms:created xsi:type="dcterms:W3CDTF">2006-08-16T00:00:00Z</dcterms:created>
  <dcterms:modified xsi:type="dcterms:W3CDTF">2025-05-13T10:00:16Z</dcterms:modified>
  <dc:identifier>DAGmAxyheX8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0x010100292DE882CF8E6F4287D18E8378D155D8</vt:lpwstr>
  </property>
</Properties>
</file>