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8288000" cy="10287000"/>
  <p:notesSz cx="6858000" cy="9144000"/>
  <p:embeddedFontLst>
    <p:embeddedFont>
      <p:font typeface="Canva Sans Bold" panose="020B0604020202020204" charset="0"/>
      <p:regular r:id="rId16"/>
    </p:embeddedFont>
    <p:embeddedFont>
      <p:font typeface="Tex Gyre Termes" panose="020B0604020202020204" charset="-18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7" d="100"/>
          <a:sy n="77" d="100"/>
        </p:scale>
        <p:origin x="1123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Kolenc" userId="91a9293f-de06-4b16-8fe1-b804364b81b0" providerId="ADAL" clId="{AE1A0135-E20C-4FD5-B27D-2464E68C3CC6}"/>
    <pc:docChg chg="delSld">
      <pc:chgData name="Katja Kolenc" userId="91a9293f-de06-4b16-8fe1-b804364b81b0" providerId="ADAL" clId="{AE1A0135-E20C-4FD5-B27D-2464E68C3CC6}" dt="2025-05-12T13:09:32.541" v="9" actId="47"/>
      <pc:docMkLst>
        <pc:docMk/>
      </pc:docMkLst>
      <pc:sldChg chg="del">
        <pc:chgData name="Katja Kolenc" userId="91a9293f-de06-4b16-8fe1-b804364b81b0" providerId="ADAL" clId="{AE1A0135-E20C-4FD5-B27D-2464E68C3CC6}" dt="2025-05-12T13:09:26.419" v="0" actId="47"/>
        <pc:sldMkLst>
          <pc:docMk/>
          <pc:sldMk cId="0" sldId="256"/>
        </pc:sldMkLst>
      </pc:sldChg>
      <pc:sldChg chg="del">
        <pc:chgData name="Katja Kolenc" userId="91a9293f-de06-4b16-8fe1-b804364b81b0" providerId="ADAL" clId="{AE1A0135-E20C-4FD5-B27D-2464E68C3CC6}" dt="2025-05-12T13:09:27.497" v="1" actId="47"/>
        <pc:sldMkLst>
          <pc:docMk/>
          <pc:sldMk cId="0" sldId="257"/>
        </pc:sldMkLst>
      </pc:sldChg>
      <pc:sldChg chg="del">
        <pc:chgData name="Katja Kolenc" userId="91a9293f-de06-4b16-8fe1-b804364b81b0" providerId="ADAL" clId="{AE1A0135-E20C-4FD5-B27D-2464E68C3CC6}" dt="2025-05-12T13:09:28.043" v="2" actId="47"/>
        <pc:sldMkLst>
          <pc:docMk/>
          <pc:sldMk cId="0" sldId="258"/>
        </pc:sldMkLst>
      </pc:sldChg>
      <pc:sldChg chg="del">
        <pc:chgData name="Katja Kolenc" userId="91a9293f-de06-4b16-8fe1-b804364b81b0" providerId="ADAL" clId="{AE1A0135-E20C-4FD5-B27D-2464E68C3CC6}" dt="2025-05-12T13:09:28.398" v="3" actId="47"/>
        <pc:sldMkLst>
          <pc:docMk/>
          <pc:sldMk cId="0" sldId="259"/>
        </pc:sldMkLst>
      </pc:sldChg>
      <pc:sldChg chg="del">
        <pc:chgData name="Katja Kolenc" userId="91a9293f-de06-4b16-8fe1-b804364b81b0" providerId="ADAL" clId="{AE1A0135-E20C-4FD5-B27D-2464E68C3CC6}" dt="2025-05-12T13:09:28.907" v="4" actId="47"/>
        <pc:sldMkLst>
          <pc:docMk/>
          <pc:sldMk cId="0" sldId="260"/>
        </pc:sldMkLst>
      </pc:sldChg>
      <pc:sldChg chg="del">
        <pc:chgData name="Katja Kolenc" userId="91a9293f-de06-4b16-8fe1-b804364b81b0" providerId="ADAL" clId="{AE1A0135-E20C-4FD5-B27D-2464E68C3CC6}" dt="2025-05-12T13:09:29.849" v="5" actId="47"/>
        <pc:sldMkLst>
          <pc:docMk/>
          <pc:sldMk cId="0" sldId="261"/>
        </pc:sldMkLst>
      </pc:sldChg>
      <pc:sldChg chg="del">
        <pc:chgData name="Katja Kolenc" userId="91a9293f-de06-4b16-8fe1-b804364b81b0" providerId="ADAL" clId="{AE1A0135-E20C-4FD5-B27D-2464E68C3CC6}" dt="2025-05-12T13:09:30.349" v="6" actId="47"/>
        <pc:sldMkLst>
          <pc:docMk/>
          <pc:sldMk cId="0" sldId="262"/>
        </pc:sldMkLst>
      </pc:sldChg>
      <pc:sldChg chg="del">
        <pc:chgData name="Katja Kolenc" userId="91a9293f-de06-4b16-8fe1-b804364b81b0" providerId="ADAL" clId="{AE1A0135-E20C-4FD5-B27D-2464E68C3CC6}" dt="2025-05-12T13:09:31.044" v="7" actId="47"/>
        <pc:sldMkLst>
          <pc:docMk/>
          <pc:sldMk cId="0" sldId="263"/>
        </pc:sldMkLst>
      </pc:sldChg>
      <pc:sldChg chg="del">
        <pc:chgData name="Katja Kolenc" userId="91a9293f-de06-4b16-8fe1-b804364b81b0" providerId="ADAL" clId="{AE1A0135-E20C-4FD5-B27D-2464E68C3CC6}" dt="2025-05-12T13:09:31.894" v="8" actId="47"/>
        <pc:sldMkLst>
          <pc:docMk/>
          <pc:sldMk cId="0" sldId="264"/>
        </pc:sldMkLst>
      </pc:sldChg>
      <pc:sldChg chg="del">
        <pc:chgData name="Katja Kolenc" userId="91a9293f-de06-4b16-8fe1-b804364b81b0" providerId="ADAL" clId="{AE1A0135-E20C-4FD5-B27D-2464E68C3CC6}" dt="2025-05-12T13:09:32.541" v="9" actId="47"/>
        <pc:sldMkLst>
          <pc:docMk/>
          <pc:sldMk cId="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Freeform 12"/>
          <p:cNvSpPr/>
          <p:nvPr/>
        </p:nvSpPr>
        <p:spPr>
          <a:xfrm>
            <a:off x="1151202" y="5130711"/>
            <a:ext cx="4629954" cy="3115298"/>
          </a:xfrm>
          <a:custGeom>
            <a:avLst/>
            <a:gdLst/>
            <a:ahLst/>
            <a:cxnLst/>
            <a:rect l="l" t="t" r="r" b="b"/>
            <a:pathLst>
              <a:path w="4629954" h="3115298">
                <a:moveTo>
                  <a:pt x="0" y="0"/>
                </a:moveTo>
                <a:lnTo>
                  <a:pt x="4629955" y="0"/>
                </a:lnTo>
                <a:lnTo>
                  <a:pt x="4629955" y="3115298"/>
                </a:lnTo>
                <a:lnTo>
                  <a:pt x="0" y="3115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5781157" y="3951848"/>
            <a:ext cx="8842721" cy="2481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4"/>
              </a:lnSpc>
            </a:pPr>
            <a:r>
              <a:rPr lang="en-US" sz="6484" b="1" spc="-32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MENTHAL HEALTH AND </a:t>
            </a:r>
          </a:p>
          <a:p>
            <a:pPr marL="0" lvl="0" indent="0" algn="ctr">
              <a:lnSpc>
                <a:spcPts val="6484"/>
              </a:lnSpc>
            </a:pPr>
            <a:r>
              <a:rPr lang="en-US" sz="6484" b="1" spc="-32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YOUTH INITIATIVES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TextBox 12"/>
          <p:cNvSpPr txBox="1"/>
          <p:nvPr/>
        </p:nvSpPr>
        <p:spPr>
          <a:xfrm>
            <a:off x="5171324" y="886483"/>
            <a:ext cx="680196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MENTHAL HEALTH AND YOUTH INITIATIVES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2790" y="3635057"/>
            <a:ext cx="15572417" cy="501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3200" b="1" spc="-16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REFERENCES</a:t>
            </a:r>
          </a:p>
          <a:p>
            <a:pPr algn="l">
              <a:lnSpc>
                <a:spcPts val="3100"/>
              </a:lnSpc>
            </a:pPr>
            <a:endParaRPr lang="en-US" sz="3200" b="1" spc="-16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600"/>
              </a:lnSpc>
            </a:pPr>
            <a:r>
              <a:rPr lang="en-US" sz="2600" b="1" spc="-1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WORLD HEALTH ORGANISATION (2022), MENTAL HEALTH. </a:t>
            </a:r>
          </a:p>
          <a:p>
            <a:pPr algn="l">
              <a:lnSpc>
                <a:spcPts val="2600"/>
              </a:lnSpc>
              <a:spcBef>
                <a:spcPct val="0"/>
              </a:spcBef>
            </a:pPr>
            <a:r>
              <a:rPr lang="en-US" sz="2600" b="1" spc="-1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URL: HTTPS://WWW.WHO.INT/NEWS-ROOM/FACT-SHEETS/DETAIL/MENTAL-HEALTH-STRENGTHENING-OUR-RESPONSE</a:t>
            </a:r>
          </a:p>
          <a:p>
            <a:pPr algn="l">
              <a:lnSpc>
                <a:spcPts val="2600"/>
              </a:lnSpc>
              <a:spcBef>
                <a:spcPct val="0"/>
              </a:spcBef>
            </a:pPr>
            <a:endParaRPr lang="en-US" sz="2600" b="1" spc="-13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600"/>
              </a:lnSpc>
              <a:spcBef>
                <a:spcPct val="0"/>
              </a:spcBef>
            </a:pPr>
            <a:r>
              <a:rPr lang="en-US" sz="2600" b="1" spc="-1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ÖFFENTLICHES GESUNDHEITSPORTAL ÖSTERREICH (2025), PSYCHISCHE GESUNDHEIT. IN BALANCE BLEIBEN.</a:t>
            </a:r>
          </a:p>
          <a:p>
            <a:pPr algn="l">
              <a:lnSpc>
                <a:spcPts val="2600"/>
              </a:lnSpc>
              <a:spcBef>
                <a:spcPct val="0"/>
              </a:spcBef>
            </a:pPr>
            <a:r>
              <a:rPr lang="en-US" sz="2600" b="1" spc="-1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URL:</a:t>
            </a:r>
          </a:p>
          <a:p>
            <a:pPr algn="l">
              <a:lnSpc>
                <a:spcPts val="2600"/>
              </a:lnSpc>
              <a:spcBef>
                <a:spcPct val="0"/>
              </a:spcBef>
            </a:pPr>
            <a:r>
              <a:rPr lang="en-US" sz="2600" b="1" spc="-1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HTTPS://WWW.GESUNDHEIT.GV.AT/LEBEN/PSYCHE-SEELE/PRAEVENTION/SEELISCHES-GLEICHGEWICHT-BEWAHREN.HTML#PSYCHE-SCHUTZFAKTOREN-RISIKOFAKTOREN</a:t>
            </a:r>
          </a:p>
          <a:p>
            <a:pPr algn="l">
              <a:lnSpc>
                <a:spcPts val="2600"/>
              </a:lnSpc>
              <a:spcBef>
                <a:spcPct val="0"/>
              </a:spcBef>
            </a:pPr>
            <a:endParaRPr lang="en-US" sz="2600" b="1" spc="-13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600"/>
              </a:lnSpc>
              <a:spcBef>
                <a:spcPct val="0"/>
              </a:spcBef>
            </a:pPr>
            <a:r>
              <a:rPr lang="en-US" sz="2600" b="1" spc="-1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AOK GESUNDHEITSMAGAZIN (2022), WAS SCHADET, WAS HILFT MIR? </a:t>
            </a:r>
          </a:p>
          <a:p>
            <a:pPr algn="l">
              <a:lnSpc>
                <a:spcPts val="2600"/>
              </a:lnSpc>
              <a:spcBef>
                <a:spcPct val="0"/>
              </a:spcBef>
            </a:pPr>
            <a:r>
              <a:rPr lang="en-US" sz="2600" b="1" spc="-13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URL: HTTPS://WWW.AOK.DE/PK/MAGAZIN/KOERPER-PSYCHE/PSYCHOLOGIE/PSYCHISCHE-GESUNDHEIT-WAS-SCHADET-UND-WAS-HILFT/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TextBox 12"/>
          <p:cNvSpPr txBox="1"/>
          <p:nvPr/>
        </p:nvSpPr>
        <p:spPr>
          <a:xfrm>
            <a:off x="5171324" y="886483"/>
            <a:ext cx="680196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MENTHAL HEALTH AND YOUTH INITIATIVES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1307" y="3635057"/>
            <a:ext cx="15033900" cy="6017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3200" b="1" spc="-16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REFERENCES - PICTURES</a:t>
            </a:r>
          </a:p>
          <a:p>
            <a:pPr algn="l">
              <a:lnSpc>
                <a:spcPts val="3200"/>
              </a:lnSpc>
            </a:pPr>
            <a:endParaRPr lang="en-US" sz="3200" b="1" spc="-16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200"/>
              </a:lnSpc>
            </a:pPr>
            <a:endParaRPr lang="en-US" sz="3200" b="1" spc="-16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200"/>
              </a:lnSpc>
            </a:pPr>
            <a:r>
              <a:rPr lang="en-US" sz="2200" b="1" spc="-11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HTTPS://PIXABAY.COM/DE/VECTORS/B%C3%BCRO-GESCH%C3%A4FT-WOLKE-ZUSAMMENARBEIT-6905201/</a:t>
            </a:r>
          </a:p>
          <a:p>
            <a:pPr algn="l">
              <a:lnSpc>
                <a:spcPts val="2700"/>
              </a:lnSpc>
            </a:pPr>
            <a:endParaRPr lang="en-US" sz="2200" b="1" spc="-11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700"/>
              </a:lnSpc>
            </a:pPr>
            <a:endParaRPr lang="en-US" sz="2200" b="1" spc="-11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200"/>
              </a:lnSpc>
            </a:pPr>
            <a:r>
              <a:rPr lang="en-US" sz="2200" b="1" spc="-11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HTTPS://PIXABAY.COM/DE/VECTORS/MEDITATION-BUDDHA-MEDITIEREN-3592516/</a:t>
            </a:r>
          </a:p>
          <a:p>
            <a:pPr algn="l">
              <a:lnSpc>
                <a:spcPts val="2200"/>
              </a:lnSpc>
            </a:pPr>
            <a:endParaRPr lang="en-US" sz="2200" b="1" spc="-11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200"/>
              </a:lnSpc>
            </a:pPr>
            <a:endParaRPr lang="en-US" sz="2200" b="1" spc="-11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200"/>
              </a:lnSpc>
            </a:pPr>
            <a:r>
              <a:rPr lang="en-US" sz="2200" b="1" spc="-11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HTTPS://PIXABAY.COM/DE/VECTORS/BALANCE-SKALA-SILHOUETTE-147053/</a:t>
            </a:r>
          </a:p>
          <a:p>
            <a:pPr algn="l">
              <a:lnSpc>
                <a:spcPts val="2200"/>
              </a:lnSpc>
            </a:pPr>
            <a:endParaRPr lang="en-US" sz="2200" b="1" spc="-11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200"/>
              </a:lnSpc>
            </a:pPr>
            <a:endParaRPr lang="en-US" sz="2200" b="1" spc="-11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200"/>
              </a:lnSpc>
            </a:pPr>
            <a:r>
              <a:rPr lang="en-US" sz="2200" b="1" spc="-11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HTTPS://PIXABAY.COM/DE/ILLUSTRATIONS/ZUFRIEDENHEIT-GESUNDHEIT-L%C3%A4CHELN-7196038/</a:t>
            </a:r>
          </a:p>
          <a:p>
            <a:pPr algn="l">
              <a:lnSpc>
                <a:spcPts val="2200"/>
              </a:lnSpc>
            </a:pPr>
            <a:endParaRPr lang="en-US" sz="2200" b="1" spc="-11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200"/>
              </a:lnSpc>
            </a:pPr>
            <a:endParaRPr lang="en-US" sz="2200" b="1" spc="-11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200"/>
              </a:lnSpc>
            </a:pPr>
            <a:r>
              <a:rPr lang="en-US" sz="2200" b="1" spc="-11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HTTPS://PIXABAY.COM/DE/ILLUSTRATIONS/PUZZLE-L%C3%B6SUNG-SYMBOL-PROBLEM-6609449/</a:t>
            </a:r>
          </a:p>
          <a:p>
            <a:pPr algn="l">
              <a:lnSpc>
                <a:spcPts val="2200"/>
              </a:lnSpc>
            </a:pPr>
            <a:endParaRPr lang="en-US" sz="2200" b="1" spc="-11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200"/>
              </a:lnSpc>
              <a:spcBef>
                <a:spcPct val="0"/>
              </a:spcBef>
            </a:pPr>
            <a:endParaRPr lang="en-US" sz="2200" b="1" spc="-11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600"/>
              </a:lnSpc>
              <a:spcBef>
                <a:spcPct val="0"/>
              </a:spcBef>
            </a:pPr>
            <a:endParaRPr lang="en-US" sz="2200" b="1" spc="-11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l">
              <a:lnSpc>
                <a:spcPts val="2600"/>
              </a:lnSpc>
              <a:spcBef>
                <a:spcPct val="0"/>
              </a:spcBef>
            </a:pPr>
            <a:endParaRPr lang="en-US" sz="2200" b="1" spc="-11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5171324" y="886483"/>
            <a:ext cx="680196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MENTHAL HEALTH AND YOUTH INITIATIVES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7664" y="4315983"/>
            <a:ext cx="15117007" cy="7178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4"/>
              </a:lnSpc>
            </a:pPr>
            <a:r>
              <a:rPr lang="en-US" sz="1827" b="1" spc="-91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WHAT DOES  “MENTHAL HEALTH” MEAN?</a:t>
            </a: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r>
              <a:rPr lang="en-US" sz="1827" b="1" spc="-91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MENTHAL HEALTH IS: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STATE OF MENTAL WELL-BEING THAT ENABLES PEOPLE TO COPE WITH THE STRESSES OF LIFE, REALIZE THEIR ABILITIES, LEARN WELL AND WORK WELL, AND CONTRIBUTE TO THEIR COMMUNITY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 COMPONENT OF HEALTH AND WELL-BEING THAT UNDERPINS OUR INDIVIDUAL AND COLLECTIVE ABILITIES TO MAKE DECISIONS, BUILD RELATIONSHIPS AND SHAPE THE WORLD WE LIVE IN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IS A BASIC HUMAN RIGHT. AND IT IS CRUCIAL TO PERSONAL, COMMUNITY AND SOCIO-ECONOMIC DEVELOPMENT 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ABSENCE OF MENTHAL DISORDERS</a:t>
            </a:r>
          </a:p>
          <a:p>
            <a:pPr algn="just">
              <a:lnSpc>
                <a:spcPts val="3654"/>
              </a:lnSpc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(WORLD HEALTHORGANISATION, JUNE 2022)</a:t>
            </a: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842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5171324" y="886483"/>
            <a:ext cx="680196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MENTHAL HEALTH AND YOUTH INITIATIVES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7664" y="4315983"/>
            <a:ext cx="15117007" cy="8093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4"/>
              </a:lnSpc>
            </a:pPr>
            <a:r>
              <a:rPr lang="en-US" sz="1827" b="1" spc="-91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INFLUENCING FACTORS /RISK FACTORS</a:t>
            </a: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THERE ARE SEVERAL ITEMS WHICH HAVE AN INFLUENCE ON THE PERSONAL METHAL HEALTH LEVEL:</a:t>
            </a:r>
          </a:p>
          <a:p>
            <a:pPr marL="394503" lvl="1" indent="-197251" algn="just">
              <a:lnSpc>
                <a:spcPts val="3654"/>
              </a:lnSpc>
              <a:buAutoNum type="arabicPeriod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BIO-PSYCHO-SOCIAL FACTORS (GENES, PERSONALITY, TRAUMATS)</a:t>
            </a:r>
          </a:p>
          <a:p>
            <a:pPr marL="394503" lvl="1" indent="-197251" algn="just">
              <a:lnSpc>
                <a:spcPts val="3654"/>
              </a:lnSpc>
              <a:buAutoNum type="arabicPeriod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INCISIVE EVENTS IN LIFE, E.G. LOSS OF A LOVED ONE</a:t>
            </a:r>
          </a:p>
          <a:p>
            <a:pPr marL="394503" lvl="1" indent="-197251" algn="just">
              <a:lnSpc>
                <a:spcPts val="3654"/>
              </a:lnSpc>
              <a:buAutoNum type="arabicPeriod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PSYCHOLOGICAL STRESS, E.G. CONFLICTS AT WORK</a:t>
            </a:r>
          </a:p>
          <a:p>
            <a:pPr marL="394503" lvl="1" indent="-197251" algn="just">
              <a:lnSpc>
                <a:spcPts val="3654"/>
              </a:lnSpc>
              <a:buAutoNum type="arabicPeriod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LACK OF SOCIAL SUPPORT</a:t>
            </a:r>
          </a:p>
          <a:p>
            <a:pPr marL="394503" lvl="1" indent="-197251" algn="just">
              <a:lnSpc>
                <a:spcPts val="3654"/>
              </a:lnSpc>
              <a:buAutoNum type="arabicPeriod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PROBLEMS WITH PARENT-CHILD BONDING</a:t>
            </a:r>
          </a:p>
          <a:p>
            <a:pPr marL="394503" lvl="1" indent="-197251" algn="just">
              <a:lnSpc>
                <a:spcPts val="3654"/>
              </a:lnSpc>
              <a:buAutoNum type="arabicPeriod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EXPERIENCES OF VIOLENCE</a:t>
            </a: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(GESUNDHEIT.GV.AT.,2025)</a:t>
            </a: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842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TextBox 12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7664" y="4315983"/>
            <a:ext cx="15117007" cy="9007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4"/>
              </a:lnSpc>
            </a:pPr>
            <a:r>
              <a:rPr lang="en-US" sz="1827" b="1" spc="-91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PROTECTIVE FACTORS FOR MENTAL HEALTH</a:t>
            </a: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PERSONAL CHARACTERISTICS OR BEHAVIOUR, E.G. LIFE SKILLS, SELF-CONFIDENCE, SELF-EFFICACY, SEEKING HELP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SOCIAL AND ECONOMIC CONDITIONS, E.G. GOOD EDUCATION 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SOCIAL SUPPORT, E.G. FROM FAMILY OR FRIENDS, SUFFICIENT INCOME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SOCIAL AND ENVIRONMENTAL FACTORS, E.G. HEALTHCARE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RESILIENCE</a:t>
            </a:r>
          </a:p>
          <a:p>
            <a:pPr algn="just">
              <a:lnSpc>
                <a:spcPts val="3654"/>
              </a:lnSpc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(GESUNDHEIT.GV.AT, 2025)</a:t>
            </a: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842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171324" y="886483"/>
            <a:ext cx="680196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MENTHAL HEALTH AND YOUTH INITIATIVES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Freeform 12"/>
          <p:cNvSpPr/>
          <p:nvPr/>
        </p:nvSpPr>
        <p:spPr>
          <a:xfrm>
            <a:off x="13666183" y="1552609"/>
            <a:ext cx="3946506" cy="2896724"/>
          </a:xfrm>
          <a:custGeom>
            <a:avLst/>
            <a:gdLst/>
            <a:ahLst/>
            <a:cxnLst/>
            <a:rect l="l" t="t" r="r" b="b"/>
            <a:pathLst>
              <a:path w="3946506" h="2896724">
                <a:moveTo>
                  <a:pt x="0" y="0"/>
                </a:moveTo>
                <a:lnTo>
                  <a:pt x="3946506" y="0"/>
                </a:lnTo>
                <a:lnTo>
                  <a:pt x="3946506" y="2896724"/>
                </a:lnTo>
                <a:lnTo>
                  <a:pt x="0" y="289672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5171324" y="886483"/>
            <a:ext cx="680196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MENTHAL HEALTH AND YOUTH INITIATIVES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47664" y="4315983"/>
            <a:ext cx="16232771" cy="9921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4"/>
              </a:lnSpc>
            </a:pPr>
            <a:r>
              <a:rPr lang="en-US" sz="1827" b="1" spc="-91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METHODS FOR STRENGHTENING MENTHAL HEALTH</a:t>
            </a: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MINDFULNESS TOWARDS YOURSELF - ASK YOURSELF ABOUT YOUR OWN NEEDS AND DON'T PUT THEM SECOND - THIS DOESN'T EXCLUDE CONSIDERATION FOR OTHERS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LIFESTYLE -  A HEALTHY DIET, REGULAR EXERCISE, A REGULAR DAILY ROUTINE, SUFFICIENT REST AND SLEEP SUPPORT MENTAL HEALTH. AVOIDING SMOKING AND EXCESSIVE ALCOHOL CONSUMPTION ALSO HELPS.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SOCIAL ENGAGEMENT -  SOCIAL ENGAGEMENT CAN HELP YOU TO MAKE YOU HAPPY, STRENGTHENS THE PSYCHE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SEPARATE WORK AND PRIVATE LIFE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AVOID STRESS AND  OVERLOADS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MOVE YOUR BODY - SPORT HELPS TO BALANCE OUT CHALLENGING SITUATIONS AND STRESS</a:t>
            </a: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842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Freeform 12"/>
          <p:cNvSpPr/>
          <p:nvPr/>
        </p:nvSpPr>
        <p:spPr>
          <a:xfrm>
            <a:off x="13139975" y="5328833"/>
            <a:ext cx="3118434" cy="3437456"/>
          </a:xfrm>
          <a:custGeom>
            <a:avLst/>
            <a:gdLst/>
            <a:ahLst/>
            <a:cxnLst/>
            <a:rect l="l" t="t" r="r" b="b"/>
            <a:pathLst>
              <a:path w="3118434" h="3437456">
                <a:moveTo>
                  <a:pt x="0" y="0"/>
                </a:moveTo>
                <a:lnTo>
                  <a:pt x="3118434" y="0"/>
                </a:lnTo>
                <a:lnTo>
                  <a:pt x="3118434" y="3437456"/>
                </a:lnTo>
                <a:lnTo>
                  <a:pt x="0" y="343745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11257" b="-1420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5171324" y="886483"/>
            <a:ext cx="680196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MENTHAL HEALTH AND YOUTH INITIATIVES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21121" y="-133350"/>
            <a:ext cx="13776214" cy="1266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r>
              <a:rPr lang="en-US" sz="1827" b="1" spc="-91">
                <a:solidFill>
                  <a:srgbClr val="009DE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METHODS FOR STRENGHTENING MENTHAL HEALTH</a:t>
            </a: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9DE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USE OF RELAXATION EXCERCISES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STRENGHTENING RESILIENCE</a:t>
            </a:r>
          </a:p>
          <a:p>
            <a:pPr marL="394503" lvl="1" indent="-197251" algn="just">
              <a:lnSpc>
                <a:spcPts val="3654"/>
              </a:lnSpc>
              <a:buFont typeface="Arial"/>
              <a:buChar char="•"/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BEEING CURIOUS - PROVIDES VARIETY AND FOCUSSES ON DIFFERENT AND NEW CONTENT</a:t>
            </a: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r>
              <a:rPr lang="en-US" sz="1827" b="1" spc="-9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       (AOK, HEALTH MAGAZINE, 2022)</a:t>
            </a: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842"/>
              </a:lnSpc>
            </a:pPr>
            <a:endParaRPr lang="en-US" sz="1827" b="1" spc="-9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TextBox 11"/>
          <p:cNvSpPr txBox="1"/>
          <p:nvPr/>
        </p:nvSpPr>
        <p:spPr>
          <a:xfrm>
            <a:off x="5171324" y="886483"/>
            <a:ext cx="680196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MENTHAL HEALTH AND YOUTH INITIATIVES</a:t>
            </a:r>
          </a:p>
        </p:txBody>
      </p:sp>
      <p:sp>
        <p:nvSpPr>
          <p:cNvPr id="12" name="Freeform 12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1121" y="-133350"/>
            <a:ext cx="13776214" cy="10341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ctr">
              <a:lnSpc>
                <a:spcPts val="4454"/>
              </a:lnSpc>
            </a:pPr>
            <a:r>
              <a:rPr lang="en-US" sz="2227" b="1" spc="-1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WITH WELL-BALANCED MENTAL HEALTH, IT IS POSSIBLE TO WITHSTAND STRESSFUL EVERYDAY SITUATIONS AND RESOLVE THEM IN A POSITIVE WAY</a:t>
            </a:r>
          </a:p>
          <a:p>
            <a:pPr algn="ctr">
              <a:lnSpc>
                <a:spcPts val="44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4454"/>
              </a:lnSpc>
            </a:pPr>
            <a:r>
              <a:rPr lang="en-US" sz="2227" b="1" spc="-1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:-)</a:t>
            </a: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842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11253055" y="5537816"/>
            <a:ext cx="3808036" cy="3080609"/>
          </a:xfrm>
          <a:custGeom>
            <a:avLst/>
            <a:gdLst/>
            <a:ahLst/>
            <a:cxnLst/>
            <a:rect l="l" t="t" r="r" b="b"/>
            <a:pathLst>
              <a:path w="3808036" h="3080609">
                <a:moveTo>
                  <a:pt x="0" y="0"/>
                </a:moveTo>
                <a:lnTo>
                  <a:pt x="3808036" y="0"/>
                </a:lnTo>
                <a:lnTo>
                  <a:pt x="3808036" y="3080610"/>
                </a:lnTo>
                <a:lnTo>
                  <a:pt x="0" y="30806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Freeform 12"/>
          <p:cNvSpPr/>
          <p:nvPr/>
        </p:nvSpPr>
        <p:spPr>
          <a:xfrm>
            <a:off x="13661380" y="5879381"/>
            <a:ext cx="2756677" cy="3326836"/>
          </a:xfrm>
          <a:custGeom>
            <a:avLst/>
            <a:gdLst/>
            <a:ahLst/>
            <a:cxnLst/>
            <a:rect l="l" t="t" r="r" b="b"/>
            <a:pathLst>
              <a:path w="2756677" h="3326836">
                <a:moveTo>
                  <a:pt x="0" y="0"/>
                </a:moveTo>
                <a:lnTo>
                  <a:pt x="2756677" y="0"/>
                </a:lnTo>
                <a:lnTo>
                  <a:pt x="2756677" y="3326836"/>
                </a:lnTo>
                <a:lnTo>
                  <a:pt x="0" y="332683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2947" r="-9350" b="-12947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5171324" y="886483"/>
            <a:ext cx="680196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MENTHAL HEALTH AND YOUTH INITIATIVES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7907" y="251"/>
            <a:ext cx="13776214" cy="10036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ctr">
              <a:lnSpc>
                <a:spcPts val="4854"/>
              </a:lnSpc>
            </a:pPr>
            <a:endParaRPr/>
          </a:p>
          <a:p>
            <a:pPr algn="ctr">
              <a:lnSpc>
                <a:spcPts val="4854"/>
              </a:lnSpc>
            </a:pPr>
            <a:endParaRPr/>
          </a:p>
          <a:p>
            <a:pPr algn="ctr">
              <a:lnSpc>
                <a:spcPts val="4854"/>
              </a:lnSpc>
            </a:pPr>
            <a:r>
              <a:rPr lang="en-US" sz="2427" b="1" spc="-12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DISCUSSION:</a:t>
            </a:r>
          </a:p>
          <a:p>
            <a:pPr algn="ctr">
              <a:lnSpc>
                <a:spcPts val="4854"/>
              </a:lnSpc>
            </a:pPr>
            <a:endParaRPr lang="en-US" sz="2427" b="1" spc="-12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4454"/>
              </a:lnSpc>
            </a:pPr>
            <a:r>
              <a:rPr lang="en-US" sz="2227" b="1" u="sng" spc="-1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1:</a:t>
            </a:r>
          </a:p>
          <a:p>
            <a:pPr algn="ctr">
              <a:lnSpc>
                <a:spcPts val="4454"/>
              </a:lnSpc>
            </a:pPr>
            <a:endParaRPr lang="en-US" sz="2227" b="1" u="sng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4454"/>
              </a:lnSpc>
            </a:pPr>
            <a:r>
              <a:rPr lang="en-US" sz="2227" b="1" spc="-1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WHICH STRATEGIES DO YOU HAVE IN ORDER TO AVOID AN OVERLAODING DURING THE YI IMPLEMENTATION AND WHY YOU CHOOSE THIS/THESE STRATEGIES?</a:t>
            </a: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842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3611" y="9040602"/>
            <a:ext cx="995021" cy="1085886"/>
          </a:xfrm>
          <a:custGeom>
            <a:avLst/>
            <a:gdLst/>
            <a:ahLst/>
            <a:cxnLst/>
            <a:rect l="l" t="t" r="r" b="b"/>
            <a:pathLst>
              <a:path w="995021" h="1085886">
                <a:moveTo>
                  <a:pt x="0" y="0"/>
                </a:moveTo>
                <a:lnTo>
                  <a:pt x="995020" y="0"/>
                </a:lnTo>
                <a:lnTo>
                  <a:pt x="995020" y="1085887"/>
                </a:lnTo>
                <a:lnTo>
                  <a:pt x="0" y="10858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874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3" name="Freeform 3"/>
          <p:cNvSpPr/>
          <p:nvPr/>
        </p:nvSpPr>
        <p:spPr>
          <a:xfrm>
            <a:off x="1890131" y="9302193"/>
            <a:ext cx="1886814" cy="638956"/>
          </a:xfrm>
          <a:custGeom>
            <a:avLst/>
            <a:gdLst/>
            <a:ahLst/>
            <a:cxnLst/>
            <a:rect l="l" t="t" r="r" b="b"/>
            <a:pathLst>
              <a:path w="1886814" h="638956">
                <a:moveTo>
                  <a:pt x="0" y="0"/>
                </a:moveTo>
                <a:lnTo>
                  <a:pt x="1886815" y="0"/>
                </a:lnTo>
                <a:lnTo>
                  <a:pt x="1886815" y="638956"/>
                </a:lnTo>
                <a:lnTo>
                  <a:pt x="0" y="638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08" b="-7508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4" name="Freeform 4"/>
          <p:cNvSpPr/>
          <p:nvPr/>
        </p:nvSpPr>
        <p:spPr>
          <a:xfrm>
            <a:off x="4638377" y="9258300"/>
            <a:ext cx="1681730" cy="786140"/>
          </a:xfrm>
          <a:custGeom>
            <a:avLst/>
            <a:gdLst/>
            <a:ahLst/>
            <a:cxnLst/>
            <a:rect l="l" t="t" r="r" b="b"/>
            <a:pathLst>
              <a:path w="1681730" h="786140">
                <a:moveTo>
                  <a:pt x="0" y="0"/>
                </a:moveTo>
                <a:lnTo>
                  <a:pt x="1681730" y="0"/>
                </a:lnTo>
                <a:lnTo>
                  <a:pt x="1681730" y="786140"/>
                </a:lnTo>
                <a:lnTo>
                  <a:pt x="0" y="7861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6190" b="-47731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5" name="Freeform 5"/>
          <p:cNvSpPr/>
          <p:nvPr/>
        </p:nvSpPr>
        <p:spPr>
          <a:xfrm>
            <a:off x="11748291" y="9281637"/>
            <a:ext cx="1669651" cy="659512"/>
          </a:xfrm>
          <a:custGeom>
            <a:avLst/>
            <a:gdLst/>
            <a:ahLst/>
            <a:cxnLst/>
            <a:rect l="l" t="t" r="r" b="b"/>
            <a:pathLst>
              <a:path w="1669651" h="659512">
                <a:moveTo>
                  <a:pt x="0" y="0"/>
                </a:moveTo>
                <a:lnTo>
                  <a:pt x="1669651" y="0"/>
                </a:lnTo>
                <a:lnTo>
                  <a:pt x="1669651" y="659512"/>
                </a:lnTo>
                <a:lnTo>
                  <a:pt x="0" y="659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6" name="Freeform 6"/>
          <p:cNvSpPr/>
          <p:nvPr/>
        </p:nvSpPr>
        <p:spPr>
          <a:xfrm>
            <a:off x="-2232332" y="-1442653"/>
            <a:ext cx="5960478" cy="4733901"/>
          </a:xfrm>
          <a:custGeom>
            <a:avLst/>
            <a:gdLst/>
            <a:ahLst/>
            <a:cxnLst/>
            <a:rect l="l" t="t" r="r" b="b"/>
            <a:pathLst>
              <a:path w="5960478" h="4733901">
                <a:moveTo>
                  <a:pt x="0" y="0"/>
                </a:moveTo>
                <a:lnTo>
                  <a:pt x="5960478" y="0"/>
                </a:lnTo>
                <a:lnTo>
                  <a:pt x="5960478" y="4733901"/>
                </a:lnTo>
                <a:lnTo>
                  <a:pt x="0" y="473390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7494" r="-17494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7" name="Freeform 7"/>
          <p:cNvSpPr/>
          <p:nvPr/>
        </p:nvSpPr>
        <p:spPr>
          <a:xfrm>
            <a:off x="13989442" y="8762591"/>
            <a:ext cx="1268872" cy="1967585"/>
          </a:xfrm>
          <a:custGeom>
            <a:avLst/>
            <a:gdLst/>
            <a:ahLst/>
            <a:cxnLst/>
            <a:rect l="l" t="t" r="r" b="b"/>
            <a:pathLst>
              <a:path w="1268872" h="1967585">
                <a:moveTo>
                  <a:pt x="0" y="0"/>
                </a:moveTo>
                <a:lnTo>
                  <a:pt x="1268872" y="0"/>
                </a:lnTo>
                <a:lnTo>
                  <a:pt x="1268872" y="1967585"/>
                </a:lnTo>
                <a:lnTo>
                  <a:pt x="0" y="196758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06795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8" name="Freeform 8"/>
          <p:cNvSpPr/>
          <p:nvPr/>
        </p:nvSpPr>
        <p:spPr>
          <a:xfrm rot="-10800000">
            <a:off x="-1906998" y="29919"/>
            <a:ext cx="7386240" cy="2860733"/>
          </a:xfrm>
          <a:custGeom>
            <a:avLst/>
            <a:gdLst/>
            <a:ahLst/>
            <a:cxnLst/>
            <a:rect l="l" t="t" r="r" b="b"/>
            <a:pathLst>
              <a:path w="7386240" h="2860733">
                <a:moveTo>
                  <a:pt x="0" y="0"/>
                </a:moveTo>
                <a:lnTo>
                  <a:pt x="7386240" y="0"/>
                </a:lnTo>
                <a:lnTo>
                  <a:pt x="7386240" y="2860732"/>
                </a:lnTo>
                <a:lnTo>
                  <a:pt x="0" y="286073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9" name="Freeform 9"/>
          <p:cNvSpPr/>
          <p:nvPr/>
        </p:nvSpPr>
        <p:spPr>
          <a:xfrm>
            <a:off x="96774" y="0"/>
            <a:ext cx="1501781" cy="1639615"/>
          </a:xfrm>
          <a:custGeom>
            <a:avLst/>
            <a:gdLst/>
            <a:ahLst/>
            <a:cxnLst/>
            <a:rect l="l" t="t" r="r" b="b"/>
            <a:pathLst>
              <a:path w="1501781" h="1639615">
                <a:moveTo>
                  <a:pt x="0" y="0"/>
                </a:moveTo>
                <a:lnTo>
                  <a:pt x="1501780" y="0"/>
                </a:lnTo>
                <a:lnTo>
                  <a:pt x="1501780" y="1639615"/>
                </a:lnTo>
                <a:lnTo>
                  <a:pt x="0" y="163961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0" name="Freeform 10"/>
          <p:cNvSpPr/>
          <p:nvPr/>
        </p:nvSpPr>
        <p:spPr>
          <a:xfrm rot="-5400000">
            <a:off x="13359863" y="4584812"/>
            <a:ext cx="7441144" cy="2881998"/>
          </a:xfrm>
          <a:custGeom>
            <a:avLst/>
            <a:gdLst/>
            <a:ahLst/>
            <a:cxnLst/>
            <a:rect l="l" t="t" r="r" b="b"/>
            <a:pathLst>
              <a:path w="7441144" h="2881998">
                <a:moveTo>
                  <a:pt x="0" y="0"/>
                </a:moveTo>
                <a:lnTo>
                  <a:pt x="7441144" y="0"/>
                </a:lnTo>
                <a:lnTo>
                  <a:pt x="7441144" y="2881998"/>
                </a:lnTo>
                <a:lnTo>
                  <a:pt x="0" y="28819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>
          <a:xfrm>
            <a:off x="15810174" y="9258300"/>
            <a:ext cx="2311656" cy="696623"/>
          </a:xfrm>
          <a:custGeom>
            <a:avLst/>
            <a:gdLst/>
            <a:ahLst/>
            <a:cxnLst/>
            <a:rect l="l" t="t" r="r" b="b"/>
            <a:pathLst>
              <a:path w="2311656" h="696623">
                <a:moveTo>
                  <a:pt x="0" y="0"/>
                </a:moveTo>
                <a:lnTo>
                  <a:pt x="2311656" y="0"/>
                </a:lnTo>
                <a:lnTo>
                  <a:pt x="2311656" y="696623"/>
                </a:lnTo>
                <a:lnTo>
                  <a:pt x="0" y="69662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319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2" name="Freeform 12"/>
          <p:cNvSpPr/>
          <p:nvPr/>
        </p:nvSpPr>
        <p:spPr>
          <a:xfrm>
            <a:off x="13682055" y="5476332"/>
            <a:ext cx="2533747" cy="3286259"/>
          </a:xfrm>
          <a:custGeom>
            <a:avLst/>
            <a:gdLst/>
            <a:ahLst/>
            <a:cxnLst/>
            <a:rect l="l" t="t" r="r" b="b"/>
            <a:pathLst>
              <a:path w="2533747" h="3286259">
                <a:moveTo>
                  <a:pt x="0" y="0"/>
                </a:moveTo>
                <a:lnTo>
                  <a:pt x="2533747" y="0"/>
                </a:lnTo>
                <a:lnTo>
                  <a:pt x="2533747" y="3286259"/>
                </a:lnTo>
                <a:lnTo>
                  <a:pt x="0" y="3286259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652" t="-6241" b="-1582"/>
            </a:stretch>
          </a:blipFill>
        </p:spPr>
        <p:txBody>
          <a:bodyPr/>
          <a:lstStyle/>
          <a:p>
            <a:endParaRPr lang="sl-SI"/>
          </a:p>
        </p:txBody>
      </p:sp>
      <p:sp>
        <p:nvSpPr>
          <p:cNvPr id="13" name="TextBox 13"/>
          <p:cNvSpPr txBox="1"/>
          <p:nvPr/>
        </p:nvSpPr>
        <p:spPr>
          <a:xfrm>
            <a:off x="5171324" y="886483"/>
            <a:ext cx="6801960" cy="939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00"/>
              </a:lnSpc>
            </a:pPr>
            <a:r>
              <a:rPr lang="en-US" sz="3600" b="1" spc="-179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MENTHAL HEALTH AND YOUTH INITIATIVES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34945" y="9407855"/>
            <a:ext cx="4218109" cy="332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349"/>
              </a:lnSpc>
              <a:spcBef>
                <a:spcPct val="0"/>
              </a:spcBef>
            </a:pPr>
            <a:r>
              <a:rPr lang="en-US" sz="964" spc="-48">
                <a:solidFill>
                  <a:srgbClr val="000000"/>
                </a:solidFill>
                <a:latin typeface="Tex Gyre Termes"/>
                <a:ea typeface="Tex Gyre Termes"/>
                <a:cs typeface="Tex Gyre Termes"/>
                <a:sym typeface="Tex Gyre Termes"/>
              </a:rPr>
              <a:t>AGREEMENT NUMBER: 2023-1-DE04-KA220-YOU-000123686 PROGRAMME: ERASMUS+, KEY ACTION 2, COOPERATION PARTNERSHIP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47907" y="251"/>
            <a:ext cx="13776214" cy="10036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just">
              <a:lnSpc>
                <a:spcPts val="3654"/>
              </a:lnSpc>
            </a:pPr>
            <a:endParaRPr/>
          </a:p>
          <a:p>
            <a:pPr algn="ctr">
              <a:lnSpc>
                <a:spcPts val="4854"/>
              </a:lnSpc>
            </a:pPr>
            <a:endParaRPr/>
          </a:p>
          <a:p>
            <a:pPr algn="ctr">
              <a:lnSpc>
                <a:spcPts val="4854"/>
              </a:lnSpc>
            </a:pPr>
            <a:endParaRPr/>
          </a:p>
          <a:p>
            <a:pPr algn="ctr">
              <a:lnSpc>
                <a:spcPts val="4854"/>
              </a:lnSpc>
            </a:pPr>
            <a:r>
              <a:rPr lang="en-US" sz="2427" b="1" spc="-12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DISCUSSION:</a:t>
            </a:r>
          </a:p>
          <a:p>
            <a:pPr algn="ctr">
              <a:lnSpc>
                <a:spcPts val="4854"/>
              </a:lnSpc>
            </a:pPr>
            <a:endParaRPr lang="en-US" sz="2427" b="1" spc="-12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4454"/>
              </a:lnSpc>
            </a:pPr>
            <a:r>
              <a:rPr lang="en-US" sz="2227" b="1" u="sng" spc="-1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 2:</a:t>
            </a:r>
          </a:p>
          <a:p>
            <a:pPr algn="ctr">
              <a:lnSpc>
                <a:spcPts val="4454"/>
              </a:lnSpc>
            </a:pPr>
            <a:endParaRPr lang="en-US" sz="2227" b="1" u="sng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ctr">
              <a:lnSpc>
                <a:spcPts val="4454"/>
              </a:lnSpc>
            </a:pPr>
            <a:r>
              <a:rPr lang="en-US" sz="2227" b="1" spc="-1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AT WHICH STAGES MAY YOU WOULD NEED YOUR STRATEGIES WHILE IMPLEMENT THE YI?</a:t>
            </a:r>
          </a:p>
          <a:p>
            <a:pPr algn="ctr">
              <a:lnSpc>
                <a:spcPts val="4454"/>
              </a:lnSpc>
            </a:pPr>
            <a:r>
              <a:rPr lang="en-US" sz="2227" b="1" spc="-11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EXPLAIN WHY.</a:t>
            </a: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3654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 algn="just">
              <a:lnSpc>
                <a:spcPts val="2842"/>
              </a:lnSpc>
            </a:pPr>
            <a:endParaRPr lang="en-US" sz="2227" b="1" spc="-11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3bcfe3e-7774-4d03-a005-4490aefe5dbf">
      <Terms xmlns="http://schemas.microsoft.com/office/infopath/2007/PartnerControls"/>
    </lcf76f155ced4ddcb4097134ff3c332f>
    <TaxCatchAll xmlns="3ed75cdc-d030-40ab-a9bb-4b7be3d315e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92DE882CF8E6F4287D18E8378D155D8" ma:contentTypeVersion="13" ma:contentTypeDescription="Ustvari nov dokument." ma:contentTypeScope="" ma:versionID="9f7cb47fbb962dcc144a005f73407a0b">
  <xsd:schema xmlns:xsd="http://www.w3.org/2001/XMLSchema" xmlns:xs="http://www.w3.org/2001/XMLSchema" xmlns:p="http://schemas.microsoft.com/office/2006/metadata/properties" xmlns:ns2="23bcfe3e-7774-4d03-a005-4490aefe5dbf" xmlns:ns3="3ed75cdc-d030-40ab-a9bb-4b7be3d315e8" targetNamespace="http://schemas.microsoft.com/office/2006/metadata/properties" ma:root="true" ma:fieldsID="6f9e4cf5aaf3f617cbb88202a558f6a3" ns2:_="" ns3:_="">
    <xsd:import namespace="23bcfe3e-7774-4d03-a005-4490aefe5dbf"/>
    <xsd:import namespace="3ed75cdc-d030-40ab-a9bb-4b7be3d315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bcfe3e-7774-4d03-a005-4490aefe5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Oznake slike" ma:readOnly="false" ma:fieldId="{5cf76f15-5ced-4ddc-b409-7134ff3c332f}" ma:taxonomyMulti="true" ma:sspId="6d09824d-9145-48c6-b8a5-74505710a0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75cdc-d030-40ab-a9bb-4b7be3d315e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722a4b7-7dec-4dbf-82bc-5639804f3e38}" ma:internalName="TaxCatchAll" ma:showField="CatchAllData" ma:web="3ed75cdc-d030-40ab-a9bb-4b7be3d315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C170F0-8C1E-407D-A3E9-E0D4FE319F44}">
  <ds:schemaRefs>
    <ds:schemaRef ds:uri="http://schemas.microsoft.com/office/2006/metadata/properties"/>
    <ds:schemaRef ds:uri="http://schemas.microsoft.com/office/infopath/2007/PartnerControls"/>
    <ds:schemaRef ds:uri="23bcfe3e-7774-4d03-a005-4490aefe5dbf"/>
    <ds:schemaRef ds:uri="3ed75cdc-d030-40ab-a9bb-4b7be3d315e8"/>
  </ds:schemaRefs>
</ds:datastoreItem>
</file>

<file path=customXml/itemProps2.xml><?xml version="1.0" encoding="utf-8"?>
<ds:datastoreItem xmlns:ds="http://schemas.openxmlformats.org/officeDocument/2006/customXml" ds:itemID="{A9B837A4-5739-49B8-A448-EF4C60E84D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0C321E-A088-4458-A3C1-D3E09A1EE7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bcfe3e-7774-4d03-a005-4490aefe5dbf"/>
    <ds:schemaRef ds:uri="3ed75cdc-d030-40ab-a9bb-4b7be3d315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825</Words>
  <Application>Microsoft Office PowerPoint</Application>
  <PresentationFormat>Po meri</PresentationFormat>
  <Paragraphs>196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6" baseType="lpstr">
      <vt:lpstr>Tex Gyre Termes</vt:lpstr>
      <vt:lpstr>Calibri</vt:lpstr>
      <vt:lpstr>Canva Sans Bold</vt:lpstr>
      <vt:lpstr>Arial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GOAT presentation</dc:title>
  <cp:lastModifiedBy>Katja Kolenc</cp:lastModifiedBy>
  <cp:revision>1</cp:revision>
  <dcterms:created xsi:type="dcterms:W3CDTF">2006-08-16T00:00:00Z</dcterms:created>
  <dcterms:modified xsi:type="dcterms:W3CDTF">2025-05-12T13:09:37Z</dcterms:modified>
  <dc:identifier>DAF9VUKhEQM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0x010100292DE882CF8E6F4287D18E8378D155D8</vt:lpwstr>
  </property>
  <property fmtid="{D5CDD505-2E9C-101B-9397-08002B2CF9AE}" pid="3" name="MediaServiceImageTags">
    <vt:lpwstr/>
  </property>
</Properties>
</file>