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x="18288000" cy="10287000"/>
  <p:notesSz cx="6858000" cy="9144000"/>
  <p:embeddedFontLst>
    <p:embeddedFont>
      <p:font typeface="Canva Sans Bold" panose="020B0604020202020204" charset="0"/>
      <p:regular r:id="rId15"/>
    </p:embeddedFont>
    <p:embeddedFont>
      <p:font typeface="Cleanvertising Heavy" panose="020B0604020202020204" charset="0"/>
      <p:regular r:id="rId16"/>
    </p:embeddedFont>
    <p:embeddedFont>
      <p:font typeface="Tex Gyre Termes" panose="020B0604020202020204" charset="-18"/>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7" d="100"/>
          <a:sy n="77" d="100"/>
        </p:scale>
        <p:origin x="112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2"/>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3"/>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4"/>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5"/>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6"/>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7"/>
            <a:stretch>
              <a:fillRect r="-106795"/>
            </a:stretch>
          </a:blipFill>
        </p:spPr>
        <p:txBody>
          <a:bodyPr/>
          <a:lstStyle/>
          <a:p>
            <a:endParaRPr lang="sl-SI"/>
          </a:p>
        </p:txBody>
      </p:sp>
      <p:sp>
        <p:nvSpPr>
          <p:cNvPr id="8" name="Freeform 8"/>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8"/>
            <a:stretch>
              <a:fillRect/>
            </a:stretch>
          </a:blipFill>
        </p:spPr>
        <p:txBody>
          <a:bodyPr/>
          <a:lstStyle/>
          <a:p>
            <a:endParaRPr lang="sl-SI"/>
          </a:p>
        </p:txBody>
      </p:sp>
      <p:sp>
        <p:nvSpPr>
          <p:cNvPr id="9" name="Freeform 9"/>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10" name="Freeform 10"/>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8"/>
            <a:stretch>
              <a:fillRect/>
            </a:stretch>
          </a:blipFill>
        </p:spPr>
        <p:txBody>
          <a:bodyPr/>
          <a:lstStyle/>
          <a:p>
            <a:endParaRPr lang="sl-SI"/>
          </a:p>
        </p:txBody>
      </p:sp>
      <p:sp>
        <p:nvSpPr>
          <p:cNvPr id="11" name="Freeform 11"/>
          <p:cNvSpPr/>
          <p:nvPr/>
        </p:nvSpPr>
        <p:spPr>
          <a:xfrm>
            <a:off x="15810174" y="9258300"/>
            <a:ext cx="2311656" cy="696623"/>
          </a:xfrm>
          <a:custGeom>
            <a:avLst/>
            <a:gdLst/>
            <a:ahLst/>
            <a:cxnLst/>
            <a:rect l="l" t="t" r="r" b="b"/>
            <a:pathLst>
              <a:path w="2311656" h="696623">
                <a:moveTo>
                  <a:pt x="0" y="0"/>
                </a:moveTo>
                <a:lnTo>
                  <a:pt x="2311656" y="0"/>
                </a:lnTo>
                <a:lnTo>
                  <a:pt x="2311656" y="696623"/>
                </a:lnTo>
                <a:lnTo>
                  <a:pt x="0" y="696623"/>
                </a:lnTo>
                <a:lnTo>
                  <a:pt x="0" y="0"/>
                </a:lnTo>
                <a:close/>
              </a:path>
            </a:pathLst>
          </a:custGeom>
          <a:blipFill>
            <a:blip r:embed="rId11"/>
            <a:stretch>
              <a:fillRect l="-5319"/>
            </a:stretch>
          </a:blipFill>
        </p:spPr>
        <p:txBody>
          <a:bodyPr/>
          <a:lstStyle/>
          <a:p>
            <a:endParaRPr lang="sl-SI"/>
          </a:p>
        </p:txBody>
      </p:sp>
      <p:sp>
        <p:nvSpPr>
          <p:cNvPr id="12" name="TextBox 12"/>
          <p:cNvSpPr txBox="1"/>
          <p:nvPr/>
        </p:nvSpPr>
        <p:spPr>
          <a:xfrm>
            <a:off x="3396471" y="3681164"/>
            <a:ext cx="14891529" cy="956316"/>
          </a:xfrm>
          <a:prstGeom prst="rect">
            <a:avLst/>
          </a:prstGeom>
        </p:spPr>
        <p:txBody>
          <a:bodyPr lIns="0" tIns="0" rIns="0" bIns="0" rtlCol="0" anchor="t">
            <a:spAutoFit/>
          </a:bodyPr>
          <a:lstStyle/>
          <a:p>
            <a:pPr algn="just">
              <a:lnSpc>
                <a:spcPts val="7799"/>
              </a:lnSpc>
            </a:pPr>
            <a:r>
              <a:rPr lang="en-US" sz="3899" b="1" spc="-194">
                <a:solidFill>
                  <a:srgbClr val="000000"/>
                </a:solidFill>
                <a:latin typeface="Cleanvertising Heavy"/>
                <a:ea typeface="Cleanvertising Heavy"/>
                <a:cs typeface="Cleanvertising Heavy"/>
                <a:sym typeface="Cleanvertising Heavy"/>
              </a:rPr>
              <a:t>DIGITAL HEALTH, SOCIAL MEDIAS AND YOUTH INITIATIVES</a:t>
            </a:r>
          </a:p>
        </p:txBody>
      </p:sp>
      <p:sp>
        <p:nvSpPr>
          <p:cNvPr id="13" name="TextBox 13"/>
          <p:cNvSpPr txBox="1"/>
          <p:nvPr/>
        </p:nvSpPr>
        <p:spPr>
          <a:xfrm>
            <a:off x="7034945" y="9407855"/>
            <a:ext cx="4218109" cy="332330"/>
          </a:xfrm>
          <a:prstGeom prst="rect">
            <a:avLst/>
          </a:prstGeom>
        </p:spPr>
        <p:txBody>
          <a:bodyPr lIns="0" tIns="0" rIns="0" bIns="0" rtlCol="0" anchor="t">
            <a:spAutoFit/>
          </a:bodyPr>
          <a:lstStyle/>
          <a:p>
            <a:pPr marL="0" lvl="0" indent="0" algn="ctr">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2"/>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3"/>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4"/>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5"/>
            <a:stretch>
              <a:fillRect/>
            </a:stretch>
          </a:blipFill>
        </p:spPr>
        <p:txBody>
          <a:bodyPr/>
          <a:lstStyle/>
          <a:p>
            <a:endParaRPr lang="sl-SI"/>
          </a:p>
        </p:txBody>
      </p:sp>
      <p:sp>
        <p:nvSpPr>
          <p:cNvPr id="6" name="TextBox 6"/>
          <p:cNvSpPr txBox="1"/>
          <p:nvPr/>
        </p:nvSpPr>
        <p:spPr>
          <a:xfrm>
            <a:off x="1084831" y="3646242"/>
            <a:ext cx="17037000" cy="5667232"/>
          </a:xfrm>
          <a:prstGeom prst="rect">
            <a:avLst/>
          </a:prstGeom>
        </p:spPr>
        <p:txBody>
          <a:bodyPr lIns="0" tIns="0" rIns="0" bIns="0" rtlCol="0" anchor="t">
            <a:spAutoFit/>
          </a:bodyPr>
          <a:lstStyle/>
          <a:p>
            <a:pPr algn="just">
              <a:lnSpc>
                <a:spcPts val="4952"/>
              </a:lnSpc>
            </a:pPr>
            <a:endParaRPr/>
          </a:p>
          <a:p>
            <a:pPr algn="just">
              <a:lnSpc>
                <a:spcPts val="4952"/>
              </a:lnSpc>
            </a:pPr>
            <a:r>
              <a:rPr lang="en-US" sz="2476" b="1" spc="-123">
                <a:solidFill>
                  <a:srgbClr val="EB1A35"/>
                </a:solidFill>
                <a:latin typeface="Canva Sans Bold"/>
                <a:ea typeface="Canva Sans Bold"/>
                <a:cs typeface="Canva Sans Bold"/>
                <a:sym typeface="Canva Sans Bold"/>
              </a:rPr>
              <a:t> </a:t>
            </a:r>
            <a:r>
              <a:rPr lang="en-US" sz="2476" b="1" spc="-123">
                <a:solidFill>
                  <a:srgbClr val="000000"/>
                </a:solidFill>
                <a:latin typeface="Canva Sans Bold"/>
                <a:ea typeface="Canva Sans Bold"/>
                <a:cs typeface="Canva Sans Bold"/>
                <a:sym typeface="Canva Sans Bold"/>
              </a:rPr>
              <a:t>REFERENCES PICTURES</a:t>
            </a:r>
          </a:p>
          <a:p>
            <a:pPr algn="just">
              <a:lnSpc>
                <a:spcPts val="4952"/>
              </a:lnSpc>
            </a:pPr>
            <a:endParaRPr lang="en-US" sz="2476" b="1" spc="-123">
              <a:solidFill>
                <a:srgbClr val="000000"/>
              </a:solidFill>
              <a:latin typeface="Canva Sans Bold"/>
              <a:ea typeface="Canva Sans Bold"/>
              <a:cs typeface="Canva Sans Bold"/>
              <a:sym typeface="Canva Sans Bold"/>
            </a:endParaRPr>
          </a:p>
          <a:p>
            <a:pPr algn="just">
              <a:lnSpc>
                <a:spcPts val="4952"/>
              </a:lnSpc>
            </a:pPr>
            <a:r>
              <a:rPr lang="en-US" sz="2476" b="1" spc="-123">
                <a:solidFill>
                  <a:srgbClr val="000000"/>
                </a:solidFill>
                <a:latin typeface="Canva Sans Bold"/>
                <a:ea typeface="Canva Sans Bold"/>
                <a:cs typeface="Canva Sans Bold"/>
                <a:sym typeface="Canva Sans Bold"/>
              </a:rPr>
              <a:t>HTTPS://WWW.ISTOCKPHOTO.COM/DE/FOTO/R%C3%BCCKANSICHT-EINER-KAUKASISCHEN-FRAU-DIE-EINEN-ANIMIERTEN-INHALTSSTROM-ANSIEHT-GM2163203155-583564224</a:t>
            </a:r>
          </a:p>
          <a:p>
            <a:pPr algn="just">
              <a:lnSpc>
                <a:spcPts val="4952"/>
              </a:lnSpc>
            </a:pPr>
            <a:endParaRPr lang="en-US" sz="2476" b="1" spc="-123">
              <a:solidFill>
                <a:srgbClr val="000000"/>
              </a:solidFill>
              <a:latin typeface="Canva Sans Bold"/>
              <a:ea typeface="Canva Sans Bold"/>
              <a:cs typeface="Canva Sans Bold"/>
              <a:sym typeface="Canva Sans Bold"/>
            </a:endParaRPr>
          </a:p>
          <a:p>
            <a:pPr algn="just">
              <a:lnSpc>
                <a:spcPts val="4952"/>
              </a:lnSpc>
            </a:pPr>
            <a:endParaRPr lang="en-US" sz="2476" b="1" spc="-123">
              <a:solidFill>
                <a:srgbClr val="000000"/>
              </a:solidFill>
              <a:latin typeface="Canva Sans Bold"/>
              <a:ea typeface="Canva Sans Bold"/>
              <a:cs typeface="Canva Sans Bold"/>
              <a:sym typeface="Canva Sans Bold"/>
            </a:endParaRPr>
          </a:p>
          <a:p>
            <a:pPr algn="just">
              <a:lnSpc>
                <a:spcPts val="4952"/>
              </a:lnSpc>
            </a:pPr>
            <a:endParaRPr lang="en-US" sz="2476" b="1" spc="-123">
              <a:solidFill>
                <a:srgbClr val="000000"/>
              </a:solidFill>
              <a:latin typeface="Canva Sans Bold"/>
              <a:ea typeface="Canva Sans Bold"/>
              <a:cs typeface="Canva Sans Bold"/>
              <a:sym typeface="Canva Sans Bold"/>
            </a:endParaRPr>
          </a:p>
          <a:p>
            <a:pPr algn="just">
              <a:lnSpc>
                <a:spcPts val="2552"/>
              </a:lnSpc>
            </a:pPr>
            <a:endParaRPr lang="en-US" sz="2476" b="1" spc="-123">
              <a:solidFill>
                <a:srgbClr val="000000"/>
              </a:solidFill>
              <a:latin typeface="Canva Sans Bold"/>
              <a:ea typeface="Canva Sans Bold"/>
              <a:cs typeface="Canva Sans Bold"/>
              <a:sym typeface="Canva Sans Bold"/>
            </a:endParaRPr>
          </a:p>
          <a:p>
            <a:pPr algn="just">
              <a:lnSpc>
                <a:spcPts val="2552"/>
              </a:lnSpc>
            </a:pPr>
            <a:endParaRPr lang="en-US" sz="2476" b="1" spc="-123">
              <a:solidFill>
                <a:srgbClr val="000000"/>
              </a:solidFill>
              <a:latin typeface="Canva Sans Bold"/>
              <a:ea typeface="Canva Sans Bold"/>
              <a:cs typeface="Canva Sans Bold"/>
              <a:sym typeface="Canva Sans Bold"/>
            </a:endParaRPr>
          </a:p>
        </p:txBody>
      </p:sp>
      <p:sp>
        <p:nvSpPr>
          <p:cNvPr id="7" name="Freeform 7"/>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6"/>
            <a:stretch>
              <a:fillRect l="-17494" r="-17494"/>
            </a:stretch>
          </a:blipFill>
        </p:spPr>
        <p:txBody>
          <a:bodyPr/>
          <a:lstStyle/>
          <a:p>
            <a:endParaRPr lang="sl-SI"/>
          </a:p>
        </p:txBody>
      </p:sp>
      <p:sp>
        <p:nvSpPr>
          <p:cNvPr id="8" name="Freeform 8"/>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7"/>
            <a:stretch>
              <a:fillRect r="-106795"/>
            </a:stretch>
          </a:blipFill>
        </p:spPr>
        <p:txBody>
          <a:bodyPr/>
          <a:lstStyle/>
          <a:p>
            <a:endParaRPr lang="sl-SI"/>
          </a:p>
        </p:txBody>
      </p:sp>
      <p:sp>
        <p:nvSpPr>
          <p:cNvPr id="9" name="Freeform 9"/>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8"/>
            <a:stretch>
              <a:fillRect/>
            </a:stretch>
          </a:blipFill>
        </p:spPr>
        <p:txBody>
          <a:bodyPr/>
          <a:lstStyle/>
          <a:p>
            <a:endParaRPr lang="sl-SI"/>
          </a:p>
        </p:txBody>
      </p:sp>
      <p:sp>
        <p:nvSpPr>
          <p:cNvPr id="10" name="Freeform 10"/>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11" name="Freeform 11"/>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8"/>
            <a:stretch>
              <a:fillRect/>
            </a:stretch>
          </a:blipFill>
        </p:spPr>
        <p:txBody>
          <a:bodyPr/>
          <a:lstStyle/>
          <a:p>
            <a:endParaRPr lang="sl-SI"/>
          </a:p>
        </p:txBody>
      </p:sp>
      <p:sp>
        <p:nvSpPr>
          <p:cNvPr id="12" name="TextBox 12"/>
          <p:cNvSpPr txBox="1"/>
          <p:nvPr/>
        </p:nvSpPr>
        <p:spPr>
          <a:xfrm>
            <a:off x="6320107" y="886483"/>
            <a:ext cx="5653177" cy="1396365"/>
          </a:xfrm>
          <a:prstGeom prst="rect">
            <a:avLst/>
          </a:prstGeom>
        </p:spPr>
        <p:txBody>
          <a:bodyPr lIns="0" tIns="0" rIns="0" bIns="0" rtlCol="0" anchor="t">
            <a:spAutoFit/>
          </a:bodyPr>
          <a:lstStyle/>
          <a:p>
            <a:pPr marL="0" lvl="0" indent="0" algn="ctr">
              <a:lnSpc>
                <a:spcPts val="3600"/>
              </a:lnSpc>
            </a:pPr>
            <a:r>
              <a:rPr lang="en-US" sz="3600" b="1" spc="-179">
                <a:solidFill>
                  <a:srgbClr val="000000"/>
                </a:solidFill>
                <a:latin typeface="Canva Sans Bold"/>
                <a:ea typeface="Canva Sans Bold"/>
                <a:cs typeface="Canva Sans Bold"/>
                <a:sym typeface="Canva Sans Bold"/>
              </a:rPr>
              <a:t>DIGITAL HEALTH, SOCIAL MEDIAS AND YOUTH INITIATIVES</a:t>
            </a:r>
          </a:p>
        </p:txBody>
      </p:sp>
      <p:sp>
        <p:nvSpPr>
          <p:cNvPr id="13" name="Freeform 13"/>
          <p:cNvSpPr/>
          <p:nvPr/>
        </p:nvSpPr>
        <p:spPr>
          <a:xfrm>
            <a:off x="15810174" y="9258300"/>
            <a:ext cx="2311656" cy="696623"/>
          </a:xfrm>
          <a:custGeom>
            <a:avLst/>
            <a:gdLst/>
            <a:ahLst/>
            <a:cxnLst/>
            <a:rect l="l" t="t" r="r" b="b"/>
            <a:pathLst>
              <a:path w="2311656" h="696623">
                <a:moveTo>
                  <a:pt x="0" y="0"/>
                </a:moveTo>
                <a:lnTo>
                  <a:pt x="2311656" y="0"/>
                </a:lnTo>
                <a:lnTo>
                  <a:pt x="2311656" y="696623"/>
                </a:lnTo>
                <a:lnTo>
                  <a:pt x="0" y="696623"/>
                </a:lnTo>
                <a:lnTo>
                  <a:pt x="0" y="0"/>
                </a:lnTo>
                <a:close/>
              </a:path>
            </a:pathLst>
          </a:custGeom>
          <a:blipFill>
            <a:blip r:embed="rId11"/>
            <a:stretch>
              <a:fillRect l="-5319"/>
            </a:stretch>
          </a:blipFill>
        </p:spPr>
        <p:txBody>
          <a:bodyPr/>
          <a:lstStyle/>
          <a:p>
            <a:endParaRPr lang="sl-SI"/>
          </a:p>
        </p:txBody>
      </p:sp>
      <p:sp>
        <p:nvSpPr>
          <p:cNvPr id="14" name="TextBox 14"/>
          <p:cNvSpPr txBox="1"/>
          <p:nvPr/>
        </p:nvSpPr>
        <p:spPr>
          <a:xfrm>
            <a:off x="7034945" y="9407855"/>
            <a:ext cx="4218109" cy="332330"/>
          </a:xfrm>
          <a:prstGeom prst="rect">
            <a:avLst/>
          </a:prstGeom>
        </p:spPr>
        <p:txBody>
          <a:bodyPr lIns="0" tIns="0" rIns="0" bIns="0" rtlCol="0" anchor="t">
            <a:spAutoFit/>
          </a:bodyPr>
          <a:lstStyle/>
          <a:p>
            <a:pPr marL="0" lvl="0" indent="0" algn="ctr">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2"/>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3"/>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4"/>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5"/>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6"/>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7"/>
            <a:stretch>
              <a:fillRect r="-106795"/>
            </a:stretch>
          </a:blipFill>
        </p:spPr>
        <p:txBody>
          <a:bodyPr/>
          <a:lstStyle/>
          <a:p>
            <a:endParaRPr lang="sl-SI"/>
          </a:p>
        </p:txBody>
      </p:sp>
      <p:sp>
        <p:nvSpPr>
          <p:cNvPr id="8" name="Freeform 8"/>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8"/>
            <a:stretch>
              <a:fillRect/>
            </a:stretch>
          </a:blipFill>
        </p:spPr>
        <p:txBody>
          <a:bodyPr/>
          <a:lstStyle/>
          <a:p>
            <a:endParaRPr lang="sl-SI"/>
          </a:p>
        </p:txBody>
      </p:sp>
      <p:sp>
        <p:nvSpPr>
          <p:cNvPr id="9" name="Freeform 9"/>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10" name="Freeform 10"/>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8"/>
            <a:stretch>
              <a:fillRect/>
            </a:stretch>
          </a:blipFill>
        </p:spPr>
        <p:txBody>
          <a:bodyPr/>
          <a:lstStyle/>
          <a:p>
            <a:endParaRPr lang="sl-SI"/>
          </a:p>
        </p:txBody>
      </p:sp>
      <p:sp>
        <p:nvSpPr>
          <p:cNvPr id="11" name="Freeform 11"/>
          <p:cNvSpPr/>
          <p:nvPr/>
        </p:nvSpPr>
        <p:spPr>
          <a:xfrm>
            <a:off x="15810174" y="9258300"/>
            <a:ext cx="2311656" cy="696623"/>
          </a:xfrm>
          <a:custGeom>
            <a:avLst/>
            <a:gdLst/>
            <a:ahLst/>
            <a:cxnLst/>
            <a:rect l="l" t="t" r="r" b="b"/>
            <a:pathLst>
              <a:path w="2311656" h="696623">
                <a:moveTo>
                  <a:pt x="0" y="0"/>
                </a:moveTo>
                <a:lnTo>
                  <a:pt x="2311656" y="0"/>
                </a:lnTo>
                <a:lnTo>
                  <a:pt x="2311656" y="696623"/>
                </a:lnTo>
                <a:lnTo>
                  <a:pt x="0" y="696623"/>
                </a:lnTo>
                <a:lnTo>
                  <a:pt x="0" y="0"/>
                </a:lnTo>
                <a:close/>
              </a:path>
            </a:pathLst>
          </a:custGeom>
          <a:blipFill>
            <a:blip r:embed="rId11"/>
            <a:stretch>
              <a:fillRect l="-5319"/>
            </a:stretch>
          </a:blipFill>
        </p:spPr>
        <p:txBody>
          <a:bodyPr/>
          <a:lstStyle/>
          <a:p>
            <a:endParaRPr lang="sl-SI"/>
          </a:p>
        </p:txBody>
      </p:sp>
      <p:sp>
        <p:nvSpPr>
          <p:cNvPr id="12" name="Freeform 12"/>
          <p:cNvSpPr/>
          <p:nvPr/>
        </p:nvSpPr>
        <p:spPr>
          <a:xfrm>
            <a:off x="12604877" y="455221"/>
            <a:ext cx="3885207" cy="3516941"/>
          </a:xfrm>
          <a:custGeom>
            <a:avLst/>
            <a:gdLst/>
            <a:ahLst/>
            <a:cxnLst/>
            <a:rect l="l" t="t" r="r" b="b"/>
            <a:pathLst>
              <a:path w="3885207" h="3516941">
                <a:moveTo>
                  <a:pt x="0" y="0"/>
                </a:moveTo>
                <a:lnTo>
                  <a:pt x="3885206" y="0"/>
                </a:lnTo>
                <a:lnTo>
                  <a:pt x="3885206" y="3516940"/>
                </a:lnTo>
                <a:lnTo>
                  <a:pt x="0" y="3516940"/>
                </a:lnTo>
                <a:lnTo>
                  <a:pt x="0" y="0"/>
                </a:lnTo>
                <a:close/>
              </a:path>
            </a:pathLst>
          </a:custGeom>
          <a:blipFill>
            <a:blip r:embed="rId12"/>
            <a:stretch>
              <a:fillRect/>
            </a:stretch>
          </a:blipFill>
        </p:spPr>
        <p:txBody>
          <a:bodyPr/>
          <a:lstStyle/>
          <a:p>
            <a:endParaRPr lang="sl-SI"/>
          </a:p>
        </p:txBody>
      </p:sp>
      <p:sp>
        <p:nvSpPr>
          <p:cNvPr id="13" name="TextBox 13"/>
          <p:cNvSpPr txBox="1"/>
          <p:nvPr/>
        </p:nvSpPr>
        <p:spPr>
          <a:xfrm>
            <a:off x="6320107" y="886483"/>
            <a:ext cx="5653177" cy="1396365"/>
          </a:xfrm>
          <a:prstGeom prst="rect">
            <a:avLst/>
          </a:prstGeom>
        </p:spPr>
        <p:txBody>
          <a:bodyPr lIns="0" tIns="0" rIns="0" bIns="0" rtlCol="0" anchor="t">
            <a:spAutoFit/>
          </a:bodyPr>
          <a:lstStyle/>
          <a:p>
            <a:pPr marL="0" lvl="0" indent="0" algn="ctr">
              <a:lnSpc>
                <a:spcPts val="3600"/>
              </a:lnSpc>
            </a:pPr>
            <a:r>
              <a:rPr lang="en-US" sz="3600" b="1" spc="-179">
                <a:solidFill>
                  <a:srgbClr val="000000"/>
                </a:solidFill>
                <a:latin typeface="Canva Sans Bold"/>
                <a:ea typeface="Canva Sans Bold"/>
                <a:cs typeface="Canva Sans Bold"/>
                <a:sym typeface="Canva Sans Bold"/>
              </a:rPr>
              <a:t>DIGITAL HEALTH, SOCIAL MEDIAS AND YOUTH INITIATIVES</a:t>
            </a:r>
          </a:p>
        </p:txBody>
      </p:sp>
      <p:sp>
        <p:nvSpPr>
          <p:cNvPr id="14" name="TextBox 14"/>
          <p:cNvSpPr txBox="1"/>
          <p:nvPr/>
        </p:nvSpPr>
        <p:spPr>
          <a:xfrm>
            <a:off x="7034945" y="9407855"/>
            <a:ext cx="4218109" cy="332330"/>
          </a:xfrm>
          <a:prstGeom prst="rect">
            <a:avLst/>
          </a:prstGeom>
        </p:spPr>
        <p:txBody>
          <a:bodyPr lIns="0" tIns="0" rIns="0" bIns="0" rtlCol="0" anchor="t">
            <a:spAutoFit/>
          </a:bodyPr>
          <a:lstStyle/>
          <a:p>
            <a:pPr marL="0" lvl="0" indent="0" algn="ctr">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
        <p:nvSpPr>
          <p:cNvPr id="15" name="TextBox 15"/>
          <p:cNvSpPr txBox="1"/>
          <p:nvPr/>
        </p:nvSpPr>
        <p:spPr>
          <a:xfrm>
            <a:off x="1598554" y="3630929"/>
            <a:ext cx="14891529" cy="6656071"/>
          </a:xfrm>
          <a:prstGeom prst="rect">
            <a:avLst/>
          </a:prstGeom>
        </p:spPr>
        <p:txBody>
          <a:bodyPr lIns="0" tIns="0" rIns="0" bIns="0" rtlCol="0" anchor="t">
            <a:spAutoFit/>
          </a:bodyPr>
          <a:lstStyle/>
          <a:p>
            <a:pPr algn="just">
              <a:lnSpc>
                <a:spcPts val="3599"/>
              </a:lnSpc>
            </a:pPr>
            <a:r>
              <a:rPr lang="en-US" sz="1799" b="1" spc="-89">
                <a:solidFill>
                  <a:srgbClr val="009DE0"/>
                </a:solidFill>
                <a:latin typeface="Canva Sans Bold"/>
                <a:ea typeface="Canva Sans Bold"/>
                <a:cs typeface="Canva Sans Bold"/>
                <a:sym typeface="Canva Sans Bold"/>
              </a:rPr>
              <a:t>WHAT MEANS “DIGITAL HEALTH”?</a:t>
            </a:r>
          </a:p>
          <a:p>
            <a:pPr algn="just">
              <a:lnSpc>
                <a:spcPts val="3599"/>
              </a:lnSpc>
            </a:pPr>
            <a:endParaRPr lang="en-US" sz="1799" b="1" spc="-89">
              <a:solidFill>
                <a:srgbClr val="009DE0"/>
              </a:solidFill>
              <a:latin typeface="Canva Sans Bold"/>
              <a:ea typeface="Canva Sans Bold"/>
              <a:cs typeface="Canva Sans Bold"/>
              <a:sym typeface="Canva Sans Bold"/>
            </a:endParaRPr>
          </a:p>
          <a:p>
            <a:pPr marL="388618" lvl="1" indent="-194309" algn="just">
              <a:lnSpc>
                <a:spcPts val="3599"/>
              </a:lnSpc>
              <a:buFont typeface="Arial"/>
              <a:buChar char="•"/>
            </a:pPr>
            <a:r>
              <a:rPr lang="en-US" sz="1799" b="1" spc="-89">
                <a:solidFill>
                  <a:srgbClr val="000000"/>
                </a:solidFill>
                <a:latin typeface="Canva Sans Bold"/>
                <a:ea typeface="Canva Sans Bold"/>
                <a:cs typeface="Canva Sans Bold"/>
                <a:sym typeface="Canva Sans Bold"/>
              </a:rPr>
              <a:t>IS THE INTERDISCIPLINARY COMBINATION OF HEALTH, HEALTHCARE, LIFE AND SOCIETY WITH DIGITAL TECHNOLOGIES IN ORDER TO IMPROVE THE EFFICIENCY OF HEALTHCARE AND TO BE ABLE TO USE MEDICINES MORE INDIVIDUALLY AND EFFECTIVELY.</a:t>
            </a:r>
          </a:p>
          <a:p>
            <a:pPr algn="just">
              <a:lnSpc>
                <a:spcPts val="3599"/>
              </a:lnSpc>
            </a:pPr>
            <a:r>
              <a:rPr lang="en-US" sz="1799" b="1" spc="-89">
                <a:solidFill>
                  <a:srgbClr val="000000"/>
                </a:solidFill>
                <a:latin typeface="Canva Sans Bold"/>
                <a:ea typeface="Canva Sans Bold"/>
                <a:cs typeface="Canva Sans Bold"/>
                <a:sym typeface="Canva Sans Bold"/>
              </a:rPr>
              <a:t>         (BUNDESINSTITUT FÜR ÖFFENTLICHE GESUNDHEIT, 2020)</a:t>
            </a:r>
          </a:p>
          <a:p>
            <a:pPr algn="just">
              <a:lnSpc>
                <a:spcPts val="3599"/>
              </a:lnSpc>
            </a:pPr>
            <a:endParaRPr lang="en-US" sz="1799" b="1" spc="-89">
              <a:solidFill>
                <a:srgbClr val="000000"/>
              </a:solidFill>
              <a:latin typeface="Canva Sans Bold"/>
              <a:ea typeface="Canva Sans Bold"/>
              <a:cs typeface="Canva Sans Bold"/>
              <a:sym typeface="Canva Sans Bold"/>
            </a:endParaRPr>
          </a:p>
          <a:p>
            <a:pPr algn="just">
              <a:lnSpc>
                <a:spcPts val="3599"/>
              </a:lnSpc>
            </a:pPr>
            <a:r>
              <a:rPr lang="en-US" sz="1799" b="1" spc="-89">
                <a:solidFill>
                  <a:srgbClr val="009DE0"/>
                </a:solidFill>
                <a:latin typeface="Canva Sans Bold"/>
                <a:ea typeface="Canva Sans Bold"/>
                <a:cs typeface="Canva Sans Bold"/>
                <a:sym typeface="Canva Sans Bold"/>
              </a:rPr>
              <a:t>WHAT MEANS “SOCIAL MEDIA”?</a:t>
            </a:r>
          </a:p>
          <a:p>
            <a:pPr algn="just">
              <a:lnSpc>
                <a:spcPts val="3599"/>
              </a:lnSpc>
            </a:pPr>
            <a:endParaRPr lang="en-US" sz="1799" b="1" spc="-89">
              <a:solidFill>
                <a:srgbClr val="009DE0"/>
              </a:solidFill>
              <a:latin typeface="Canva Sans Bold"/>
              <a:ea typeface="Canva Sans Bold"/>
              <a:cs typeface="Canva Sans Bold"/>
              <a:sym typeface="Canva Sans Bold"/>
            </a:endParaRPr>
          </a:p>
          <a:p>
            <a:pPr marL="388618" lvl="1" indent="-194309" algn="just">
              <a:lnSpc>
                <a:spcPts val="3599"/>
              </a:lnSpc>
              <a:buFont typeface="Arial"/>
              <a:buChar char="•"/>
            </a:pPr>
            <a:r>
              <a:rPr lang="en-US" sz="1799" b="1" spc="-89">
                <a:solidFill>
                  <a:srgbClr val="000000"/>
                </a:solidFill>
                <a:latin typeface="Canva Sans Bold"/>
                <a:ea typeface="Canva Sans Bold"/>
                <a:cs typeface="Canva Sans Bold"/>
                <a:sym typeface="Canva Sans Bold"/>
              </a:rPr>
              <a:t>ENABLES PEOPLE TO MAKE INFORMATION OF ALL KINDS ACCESSIBLE AND, BASED ON THIS, TO ESTABLISH AND/OR MAINTAIN SOCIAL RELATIONSHIPS”  (BAVARIAN RESEARCH INSTITUTE FOR DIGITAL TRANSFORMATION)</a:t>
            </a:r>
          </a:p>
          <a:p>
            <a:pPr algn="just">
              <a:lnSpc>
                <a:spcPts val="3599"/>
              </a:lnSpc>
            </a:pPr>
            <a:endParaRPr lang="en-US" sz="1799" b="1" spc="-89">
              <a:solidFill>
                <a:srgbClr val="000000"/>
              </a:solidFill>
              <a:latin typeface="Canva Sans Bold"/>
              <a:ea typeface="Canva Sans Bold"/>
              <a:cs typeface="Canva Sans Bold"/>
              <a:sym typeface="Canva Sans Bold"/>
            </a:endParaRPr>
          </a:p>
          <a:p>
            <a:pPr algn="just">
              <a:lnSpc>
                <a:spcPts val="3599"/>
              </a:lnSpc>
            </a:pPr>
            <a:r>
              <a:rPr lang="en-US" sz="1799" b="1" spc="-89">
                <a:solidFill>
                  <a:srgbClr val="000000"/>
                </a:solidFill>
                <a:latin typeface="Canva Sans Bold"/>
                <a:ea typeface="Canva Sans Bold"/>
                <a:cs typeface="Canva Sans Bold"/>
                <a:sym typeface="Canva Sans Bold"/>
              </a:rPr>
              <a:t>  </a:t>
            </a:r>
          </a:p>
          <a:p>
            <a:pPr algn="just">
              <a:lnSpc>
                <a:spcPts val="3599"/>
              </a:lnSpc>
            </a:pPr>
            <a:endParaRPr lang="en-US" sz="1799" b="1" spc="-89">
              <a:solidFill>
                <a:srgbClr val="000000"/>
              </a:solidFill>
              <a:latin typeface="Canva Sans Bold"/>
              <a:ea typeface="Canva Sans Bold"/>
              <a:cs typeface="Canva Sans Bold"/>
              <a:sym typeface="Canva Sans Bold"/>
            </a:endParaRPr>
          </a:p>
          <a:p>
            <a:pPr algn="just">
              <a:lnSpc>
                <a:spcPts val="3599"/>
              </a:lnSpc>
            </a:pPr>
            <a:endParaRPr lang="en-US" sz="1799" b="1" spc="-89">
              <a:solidFill>
                <a:srgbClr val="000000"/>
              </a:solidFill>
              <a:latin typeface="Canva Sans Bold"/>
              <a:ea typeface="Canva Sans Bold"/>
              <a:cs typeface="Canva Sans Bold"/>
              <a:sym typeface="Canva Sans Bold"/>
            </a:endParaRPr>
          </a:p>
          <a:p>
            <a:pPr algn="just">
              <a:lnSpc>
                <a:spcPts val="3599"/>
              </a:lnSpc>
            </a:pPr>
            <a:endParaRPr lang="en-US" sz="1799" b="1" spc="-89">
              <a:solidFill>
                <a:srgbClr val="000000"/>
              </a:solidFill>
              <a:latin typeface="Canva Sans Bold"/>
              <a:ea typeface="Canva Sans Bold"/>
              <a:cs typeface="Canva Sans Bold"/>
              <a:sym typeface="Canva Sans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2"/>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3"/>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4"/>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5"/>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6"/>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7"/>
            <a:stretch>
              <a:fillRect r="-106795"/>
            </a:stretch>
          </a:blipFill>
        </p:spPr>
        <p:txBody>
          <a:bodyPr/>
          <a:lstStyle/>
          <a:p>
            <a:endParaRPr lang="sl-SI"/>
          </a:p>
        </p:txBody>
      </p:sp>
      <p:sp>
        <p:nvSpPr>
          <p:cNvPr id="8" name="Freeform 8"/>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8"/>
            <a:stretch>
              <a:fillRect/>
            </a:stretch>
          </a:blipFill>
        </p:spPr>
        <p:txBody>
          <a:bodyPr/>
          <a:lstStyle/>
          <a:p>
            <a:endParaRPr lang="sl-SI"/>
          </a:p>
        </p:txBody>
      </p:sp>
      <p:sp>
        <p:nvSpPr>
          <p:cNvPr id="9" name="Freeform 9"/>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10" name="Freeform 10"/>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8"/>
            <a:stretch>
              <a:fillRect/>
            </a:stretch>
          </a:blipFill>
        </p:spPr>
        <p:txBody>
          <a:bodyPr/>
          <a:lstStyle/>
          <a:p>
            <a:endParaRPr lang="sl-SI"/>
          </a:p>
        </p:txBody>
      </p:sp>
      <p:sp>
        <p:nvSpPr>
          <p:cNvPr id="11" name="TextBox 11"/>
          <p:cNvSpPr txBox="1"/>
          <p:nvPr/>
        </p:nvSpPr>
        <p:spPr>
          <a:xfrm>
            <a:off x="6320107" y="886483"/>
            <a:ext cx="5653177" cy="1396365"/>
          </a:xfrm>
          <a:prstGeom prst="rect">
            <a:avLst/>
          </a:prstGeom>
        </p:spPr>
        <p:txBody>
          <a:bodyPr lIns="0" tIns="0" rIns="0" bIns="0" rtlCol="0" anchor="t">
            <a:spAutoFit/>
          </a:bodyPr>
          <a:lstStyle/>
          <a:p>
            <a:pPr marL="0" lvl="0" indent="0" algn="ctr">
              <a:lnSpc>
                <a:spcPts val="3600"/>
              </a:lnSpc>
            </a:pPr>
            <a:r>
              <a:rPr lang="en-US" sz="3600" b="1" spc="-179">
                <a:solidFill>
                  <a:srgbClr val="000000"/>
                </a:solidFill>
                <a:latin typeface="Canva Sans Bold"/>
                <a:ea typeface="Canva Sans Bold"/>
                <a:cs typeface="Canva Sans Bold"/>
                <a:sym typeface="Canva Sans Bold"/>
              </a:rPr>
              <a:t>DIGITAL HEALTH, SOCIAL MEDIAS AND YOUTH INITIATIVES</a:t>
            </a:r>
          </a:p>
        </p:txBody>
      </p:sp>
      <p:sp>
        <p:nvSpPr>
          <p:cNvPr id="12" name="Freeform 12"/>
          <p:cNvSpPr/>
          <p:nvPr/>
        </p:nvSpPr>
        <p:spPr>
          <a:xfrm>
            <a:off x="15810174" y="9258300"/>
            <a:ext cx="2311656" cy="696623"/>
          </a:xfrm>
          <a:custGeom>
            <a:avLst/>
            <a:gdLst/>
            <a:ahLst/>
            <a:cxnLst/>
            <a:rect l="l" t="t" r="r" b="b"/>
            <a:pathLst>
              <a:path w="2311656" h="696623">
                <a:moveTo>
                  <a:pt x="0" y="0"/>
                </a:moveTo>
                <a:lnTo>
                  <a:pt x="2311656" y="0"/>
                </a:lnTo>
                <a:lnTo>
                  <a:pt x="2311656" y="696623"/>
                </a:lnTo>
                <a:lnTo>
                  <a:pt x="0" y="696623"/>
                </a:lnTo>
                <a:lnTo>
                  <a:pt x="0" y="0"/>
                </a:lnTo>
                <a:close/>
              </a:path>
            </a:pathLst>
          </a:custGeom>
          <a:blipFill>
            <a:blip r:embed="rId11"/>
            <a:stretch>
              <a:fillRect l="-5319"/>
            </a:stretch>
          </a:blipFill>
        </p:spPr>
        <p:txBody>
          <a:bodyPr/>
          <a:lstStyle/>
          <a:p>
            <a:endParaRPr lang="sl-SI"/>
          </a:p>
        </p:txBody>
      </p:sp>
      <p:sp>
        <p:nvSpPr>
          <p:cNvPr id="13" name="TextBox 13"/>
          <p:cNvSpPr txBox="1"/>
          <p:nvPr/>
        </p:nvSpPr>
        <p:spPr>
          <a:xfrm>
            <a:off x="7034945" y="9407855"/>
            <a:ext cx="4218109" cy="332330"/>
          </a:xfrm>
          <a:prstGeom prst="rect">
            <a:avLst/>
          </a:prstGeom>
        </p:spPr>
        <p:txBody>
          <a:bodyPr lIns="0" tIns="0" rIns="0" bIns="0" rtlCol="0" anchor="t">
            <a:spAutoFit/>
          </a:bodyPr>
          <a:lstStyle/>
          <a:p>
            <a:pPr marL="0" lvl="0" indent="0" algn="ctr">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
        <p:nvSpPr>
          <p:cNvPr id="14" name="TextBox 14"/>
          <p:cNvSpPr txBox="1"/>
          <p:nvPr/>
        </p:nvSpPr>
        <p:spPr>
          <a:xfrm>
            <a:off x="1540940" y="2411595"/>
            <a:ext cx="15206120" cy="5359035"/>
          </a:xfrm>
          <a:prstGeom prst="rect">
            <a:avLst/>
          </a:prstGeom>
        </p:spPr>
        <p:txBody>
          <a:bodyPr lIns="0" tIns="0" rIns="0" bIns="0" rtlCol="0" anchor="t">
            <a:spAutoFit/>
          </a:bodyPr>
          <a:lstStyle/>
          <a:p>
            <a:pPr algn="just">
              <a:lnSpc>
                <a:spcPts val="2546"/>
              </a:lnSpc>
            </a:pPr>
            <a:r>
              <a:rPr lang="en-US" sz="1273" b="1" spc="-63">
                <a:solidFill>
                  <a:srgbClr val="009DE0"/>
                </a:solidFill>
                <a:latin typeface="Canva Sans Bold"/>
                <a:ea typeface="Canva Sans Bold"/>
                <a:cs typeface="Canva Sans Bold"/>
                <a:sym typeface="Canva Sans Bold"/>
              </a:rPr>
              <a:t>POSITIVE ASPECTS OF SOCIAL MEDIA  AND DIGITALISATION</a:t>
            </a:r>
          </a:p>
          <a:p>
            <a:pPr algn="just">
              <a:lnSpc>
                <a:spcPts val="2546"/>
              </a:lnSpc>
            </a:pPr>
            <a:endParaRPr lang="en-US" sz="1273" b="1" spc="-63">
              <a:solidFill>
                <a:srgbClr val="009DE0"/>
              </a:solidFill>
              <a:latin typeface="Canva Sans Bold"/>
              <a:ea typeface="Canva Sans Bold"/>
              <a:cs typeface="Canva Sans Bold"/>
              <a:sym typeface="Canva Sans Bold"/>
            </a:endParaRPr>
          </a:p>
          <a:p>
            <a:pPr marL="274908" lvl="1" indent="-137454" algn="just">
              <a:lnSpc>
                <a:spcPts val="2546"/>
              </a:lnSpc>
              <a:buFont typeface="Arial"/>
              <a:buChar char="•"/>
            </a:pPr>
            <a:r>
              <a:rPr lang="en-US" sz="1273" b="1" spc="-63">
                <a:solidFill>
                  <a:srgbClr val="009DE0"/>
                </a:solidFill>
                <a:latin typeface="Canva Sans Bold"/>
                <a:ea typeface="Canva Sans Bold"/>
                <a:cs typeface="Canva Sans Bold"/>
                <a:sym typeface="Canva Sans Bold"/>
              </a:rPr>
              <a:t>IMPROVING USERS’ MENTAL HEALTH </a:t>
            </a:r>
            <a:r>
              <a:rPr lang="en-US" sz="1273" b="1" spc="-63">
                <a:solidFill>
                  <a:srgbClr val="000000"/>
                </a:solidFill>
                <a:latin typeface="Canva Sans Bold"/>
                <a:ea typeface="Canva Sans Bold"/>
                <a:cs typeface="Canva Sans Bold"/>
                <a:sym typeface="Canva Sans Bold"/>
              </a:rPr>
              <a:t>- NETWORKING WITH OTHERS LEADS TO A SENSE OF COMMUNITY, REDUCES FEELINGS OF LONELINESS AND SOCIAL ISOLATION, WHICH IS REFLECTED IN BETTER MENTHAL HEALTH</a:t>
            </a:r>
          </a:p>
          <a:p>
            <a:pPr marL="274908" lvl="1" indent="-137454" algn="just">
              <a:lnSpc>
                <a:spcPts val="2546"/>
              </a:lnSpc>
              <a:buFont typeface="Arial"/>
              <a:buChar char="•"/>
            </a:pPr>
            <a:r>
              <a:rPr lang="en-US" sz="1273" b="1" spc="-63">
                <a:solidFill>
                  <a:srgbClr val="009DE0"/>
                </a:solidFill>
                <a:latin typeface="Canva Sans Bold"/>
                <a:ea typeface="Canva Sans Bold"/>
                <a:cs typeface="Canva Sans Bold"/>
                <a:sym typeface="Canva Sans Bold"/>
              </a:rPr>
              <a:t>PROVIDING AN OUTLET FOR CREATIVITY</a:t>
            </a:r>
            <a:r>
              <a:rPr lang="en-US" sz="1273" b="1" spc="-63">
                <a:solidFill>
                  <a:srgbClr val="000000"/>
                </a:solidFill>
                <a:latin typeface="Canva Sans Bold"/>
                <a:ea typeface="Canva Sans Bold"/>
                <a:cs typeface="Canva Sans Bold"/>
                <a:sym typeface="Canva Sans Bold"/>
              </a:rPr>
              <a:t> - SOCIAL MEDIA OFFERS A WIDE RANGE OF OPPORTUNITIES FOR ART, INNOVATION AND CREATIVITY. IT ALSO CREATES AN EXCHANGE PLATFORM FOR EVERY TOPIC IN OUR SOCIETY</a:t>
            </a:r>
          </a:p>
          <a:p>
            <a:pPr marL="274908" lvl="1" indent="-137454" algn="just">
              <a:lnSpc>
                <a:spcPts val="2546"/>
              </a:lnSpc>
              <a:buFont typeface="Arial"/>
              <a:buChar char="•"/>
            </a:pPr>
            <a:r>
              <a:rPr lang="en-US" sz="1273" b="1" spc="-63">
                <a:solidFill>
                  <a:srgbClr val="009DE0"/>
                </a:solidFill>
                <a:latin typeface="Canva Sans Bold"/>
                <a:ea typeface="Canva Sans Bold"/>
                <a:cs typeface="Canva Sans Bold"/>
                <a:sym typeface="Canva Sans Bold"/>
              </a:rPr>
              <a:t>OFFERING OPPORTUNITIES FOR PROFESSIONAL NETWORKING</a:t>
            </a:r>
            <a:r>
              <a:rPr lang="en-US" sz="1273" b="1" spc="-63">
                <a:solidFill>
                  <a:srgbClr val="000000"/>
                </a:solidFill>
                <a:latin typeface="Canva Sans Bold"/>
                <a:ea typeface="Canva Sans Bold"/>
                <a:cs typeface="Canva Sans Bold"/>
                <a:sym typeface="Canva Sans Bold"/>
              </a:rPr>
              <a:t> -  PEOPLE CAN EXPAND THEIR SOCIAL NETWORKS AND THEY CAN GET IN CONTACT WITH PEOPLE, WHO THEY NEVER MEET</a:t>
            </a:r>
          </a:p>
          <a:p>
            <a:pPr marL="274908" lvl="1" indent="-137454" algn="just">
              <a:lnSpc>
                <a:spcPts val="2546"/>
              </a:lnSpc>
              <a:buFont typeface="Arial"/>
              <a:buChar char="•"/>
            </a:pPr>
            <a:r>
              <a:rPr lang="en-US" sz="1273" b="1" spc="-63">
                <a:solidFill>
                  <a:srgbClr val="009DE0"/>
                </a:solidFill>
                <a:latin typeface="Canva Sans Bold"/>
                <a:ea typeface="Canva Sans Bold"/>
                <a:cs typeface="Canva Sans Bold"/>
                <a:sym typeface="Canva Sans Bold"/>
              </a:rPr>
              <a:t>CREATING EDUCATIONAL OPPORTUNITIES AND SOCIAL AWARENESS </a:t>
            </a:r>
            <a:r>
              <a:rPr lang="en-US" sz="1273" b="1" spc="-63">
                <a:solidFill>
                  <a:srgbClr val="000000"/>
                </a:solidFill>
                <a:latin typeface="Canva Sans Bold"/>
                <a:ea typeface="Canva Sans Bold"/>
                <a:cs typeface="Canva Sans Bold"/>
                <a:sym typeface="Canva Sans Bold"/>
              </a:rPr>
              <a:t>- DIGITAL OPPORTUNITIES PROVIDES A WIDE RANGE OF EDUCATIONAL RESOURCES (SEMINARS, WORKSHOPS) AND MAKE LEARNING ACCESSIBLE  TO AN INTERNATIONAL AUDIENCE</a:t>
            </a:r>
          </a:p>
          <a:p>
            <a:pPr marL="274908" lvl="1" indent="-137454" algn="just">
              <a:lnSpc>
                <a:spcPts val="2546"/>
              </a:lnSpc>
              <a:buFont typeface="Arial"/>
              <a:buChar char="•"/>
            </a:pPr>
            <a:r>
              <a:rPr lang="en-US" sz="1273" b="1" spc="-63">
                <a:solidFill>
                  <a:srgbClr val="009DE0"/>
                </a:solidFill>
                <a:latin typeface="Canva Sans Bold"/>
                <a:ea typeface="Canva Sans Bold"/>
                <a:cs typeface="Canva Sans Bold"/>
                <a:sym typeface="Canva Sans Bold"/>
              </a:rPr>
              <a:t>BUILDING NEW BUSINESS OPPORTUNITIES AND MARKETING CHANNELS</a:t>
            </a:r>
            <a:r>
              <a:rPr lang="en-US" sz="1273" b="1" spc="-63">
                <a:solidFill>
                  <a:srgbClr val="000000"/>
                </a:solidFill>
                <a:latin typeface="Canva Sans Bold"/>
                <a:ea typeface="Canva Sans Bold"/>
                <a:cs typeface="Canva Sans Bold"/>
                <a:sym typeface="Canva Sans Bold"/>
              </a:rPr>
              <a:t> - USING SOCIAL MEDIA PLATFORMS FOR BRAND ADVERTISING, MARKETING CAMPAIGNS AND CUSTOMER LOYALTY. WITH THE HELP OF ARTIFICIAL INTELLIGENCE (AI) AND ALGORITHMS, USERS' SEARCH ACTIVITY ON AN ADVERTISING OR SEARCH PAGE IS DIRECTED TO BRANDS ON SOCIAL MEDIA SITES</a:t>
            </a:r>
          </a:p>
          <a:p>
            <a:pPr algn="just">
              <a:lnSpc>
                <a:spcPts val="2546"/>
              </a:lnSpc>
            </a:pPr>
            <a:endParaRPr lang="en-US" sz="1273" b="1" spc="-63">
              <a:solidFill>
                <a:srgbClr val="000000"/>
              </a:solidFill>
              <a:latin typeface="Canva Sans Bold"/>
              <a:ea typeface="Canva Sans Bold"/>
              <a:cs typeface="Canva Sans Bold"/>
              <a:sym typeface="Canva Sans Bold"/>
            </a:endParaRPr>
          </a:p>
          <a:p>
            <a:pPr algn="just">
              <a:lnSpc>
                <a:spcPts val="2546"/>
              </a:lnSpc>
            </a:pPr>
            <a:r>
              <a:rPr lang="en-US" sz="1273" b="1" spc="-63">
                <a:solidFill>
                  <a:srgbClr val="000000"/>
                </a:solidFill>
                <a:latin typeface="Canva Sans Bold"/>
                <a:ea typeface="Canva Sans Bold"/>
                <a:cs typeface="Canva Sans Bold"/>
                <a:sym typeface="Canva Sans Bold"/>
              </a:rPr>
              <a:t>(AMERICAN PUBLIC UNIVERSITY, 2022)</a:t>
            </a:r>
          </a:p>
          <a:p>
            <a:pPr algn="just">
              <a:lnSpc>
                <a:spcPts val="2546"/>
              </a:lnSpc>
            </a:pPr>
            <a:endParaRPr lang="en-US" sz="1273" b="1" spc="-63">
              <a:solidFill>
                <a:srgbClr val="000000"/>
              </a:solidFill>
              <a:latin typeface="Canva Sans Bold"/>
              <a:ea typeface="Canva Sans Bold"/>
              <a:cs typeface="Canva Sans Bold"/>
              <a:sym typeface="Canva Sans Bold"/>
            </a:endParaRPr>
          </a:p>
          <a:p>
            <a:pPr algn="just">
              <a:lnSpc>
                <a:spcPts val="2546"/>
              </a:lnSpc>
            </a:pPr>
            <a:endParaRPr lang="en-US" sz="1273" b="1" spc="-63">
              <a:solidFill>
                <a:srgbClr val="000000"/>
              </a:solidFill>
              <a:latin typeface="Canva Sans Bold"/>
              <a:ea typeface="Canva Sans Bold"/>
              <a:cs typeface="Canva Sans Bold"/>
              <a:sym typeface="Canva Sans Bold"/>
            </a:endParaRPr>
          </a:p>
          <a:p>
            <a:pPr algn="just">
              <a:lnSpc>
                <a:spcPts val="2546"/>
              </a:lnSpc>
            </a:pPr>
            <a:endParaRPr lang="en-US" sz="1273" b="1" spc="-63">
              <a:solidFill>
                <a:srgbClr val="000000"/>
              </a:solidFill>
              <a:latin typeface="Canva Sans Bold"/>
              <a:ea typeface="Canva Sans Bold"/>
              <a:cs typeface="Canva Sans Bold"/>
              <a:sym typeface="Canva Sans Bold"/>
            </a:endParaRPr>
          </a:p>
          <a:p>
            <a:pPr algn="just">
              <a:lnSpc>
                <a:spcPts val="2546"/>
              </a:lnSpc>
            </a:pPr>
            <a:endParaRPr lang="en-US" sz="1273" b="1" spc="-63">
              <a:solidFill>
                <a:srgbClr val="000000"/>
              </a:solidFill>
              <a:latin typeface="Canva Sans Bold"/>
              <a:ea typeface="Canva Sans Bold"/>
              <a:cs typeface="Canva Sans Bold"/>
              <a:sym typeface="Canva Sa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2"/>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3"/>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4"/>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5"/>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6"/>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7"/>
            <a:stretch>
              <a:fillRect r="-106795"/>
            </a:stretch>
          </a:blipFill>
        </p:spPr>
        <p:txBody>
          <a:bodyPr/>
          <a:lstStyle/>
          <a:p>
            <a:endParaRPr lang="sl-SI"/>
          </a:p>
        </p:txBody>
      </p:sp>
      <p:sp>
        <p:nvSpPr>
          <p:cNvPr id="8" name="Freeform 8"/>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8"/>
            <a:stretch>
              <a:fillRect/>
            </a:stretch>
          </a:blipFill>
        </p:spPr>
        <p:txBody>
          <a:bodyPr/>
          <a:lstStyle/>
          <a:p>
            <a:endParaRPr lang="sl-SI"/>
          </a:p>
        </p:txBody>
      </p:sp>
      <p:sp>
        <p:nvSpPr>
          <p:cNvPr id="9" name="Freeform 9"/>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10" name="Freeform 10"/>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8"/>
            <a:stretch>
              <a:fillRect/>
            </a:stretch>
          </a:blipFill>
        </p:spPr>
        <p:txBody>
          <a:bodyPr/>
          <a:lstStyle/>
          <a:p>
            <a:endParaRPr lang="sl-SI"/>
          </a:p>
        </p:txBody>
      </p:sp>
      <p:sp>
        <p:nvSpPr>
          <p:cNvPr id="11" name="TextBox 11"/>
          <p:cNvSpPr txBox="1"/>
          <p:nvPr/>
        </p:nvSpPr>
        <p:spPr>
          <a:xfrm>
            <a:off x="6320107" y="886483"/>
            <a:ext cx="5653177" cy="1396365"/>
          </a:xfrm>
          <a:prstGeom prst="rect">
            <a:avLst/>
          </a:prstGeom>
        </p:spPr>
        <p:txBody>
          <a:bodyPr lIns="0" tIns="0" rIns="0" bIns="0" rtlCol="0" anchor="t">
            <a:spAutoFit/>
          </a:bodyPr>
          <a:lstStyle/>
          <a:p>
            <a:pPr marL="0" lvl="0" indent="0" algn="ctr">
              <a:lnSpc>
                <a:spcPts val="3600"/>
              </a:lnSpc>
            </a:pPr>
            <a:r>
              <a:rPr lang="en-US" sz="3600" b="1" spc="-179">
                <a:solidFill>
                  <a:srgbClr val="000000"/>
                </a:solidFill>
                <a:latin typeface="Canva Sans Bold"/>
                <a:ea typeface="Canva Sans Bold"/>
                <a:cs typeface="Canva Sans Bold"/>
                <a:sym typeface="Canva Sans Bold"/>
              </a:rPr>
              <a:t>DIGITAL HEALTH, SOCIAL MEDIAS AND YOUTH INITIATIVES</a:t>
            </a:r>
          </a:p>
        </p:txBody>
      </p:sp>
      <p:sp>
        <p:nvSpPr>
          <p:cNvPr id="12" name="Freeform 12"/>
          <p:cNvSpPr/>
          <p:nvPr/>
        </p:nvSpPr>
        <p:spPr>
          <a:xfrm>
            <a:off x="15810174" y="9258300"/>
            <a:ext cx="2311656" cy="696623"/>
          </a:xfrm>
          <a:custGeom>
            <a:avLst/>
            <a:gdLst/>
            <a:ahLst/>
            <a:cxnLst/>
            <a:rect l="l" t="t" r="r" b="b"/>
            <a:pathLst>
              <a:path w="2311656" h="696623">
                <a:moveTo>
                  <a:pt x="0" y="0"/>
                </a:moveTo>
                <a:lnTo>
                  <a:pt x="2311656" y="0"/>
                </a:lnTo>
                <a:lnTo>
                  <a:pt x="2311656" y="696623"/>
                </a:lnTo>
                <a:lnTo>
                  <a:pt x="0" y="696623"/>
                </a:lnTo>
                <a:lnTo>
                  <a:pt x="0" y="0"/>
                </a:lnTo>
                <a:close/>
              </a:path>
            </a:pathLst>
          </a:custGeom>
          <a:blipFill>
            <a:blip r:embed="rId11"/>
            <a:stretch>
              <a:fillRect l="-5319"/>
            </a:stretch>
          </a:blipFill>
        </p:spPr>
        <p:txBody>
          <a:bodyPr/>
          <a:lstStyle/>
          <a:p>
            <a:endParaRPr lang="sl-SI"/>
          </a:p>
        </p:txBody>
      </p:sp>
      <p:sp>
        <p:nvSpPr>
          <p:cNvPr id="13" name="TextBox 13"/>
          <p:cNvSpPr txBox="1"/>
          <p:nvPr/>
        </p:nvSpPr>
        <p:spPr>
          <a:xfrm>
            <a:off x="7034945" y="9407855"/>
            <a:ext cx="4218109" cy="332330"/>
          </a:xfrm>
          <a:prstGeom prst="rect">
            <a:avLst/>
          </a:prstGeom>
        </p:spPr>
        <p:txBody>
          <a:bodyPr lIns="0" tIns="0" rIns="0" bIns="0" rtlCol="0" anchor="t">
            <a:spAutoFit/>
          </a:bodyPr>
          <a:lstStyle/>
          <a:p>
            <a:pPr marL="0" lvl="0" indent="0" algn="ctr">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
        <p:nvSpPr>
          <p:cNvPr id="14" name="TextBox 14"/>
          <p:cNvSpPr txBox="1"/>
          <p:nvPr/>
        </p:nvSpPr>
        <p:spPr>
          <a:xfrm>
            <a:off x="1598554" y="2441094"/>
            <a:ext cx="14040882" cy="5210637"/>
          </a:xfrm>
          <a:prstGeom prst="rect">
            <a:avLst/>
          </a:prstGeom>
        </p:spPr>
        <p:txBody>
          <a:bodyPr lIns="0" tIns="0" rIns="0" bIns="0" rtlCol="0" anchor="t">
            <a:spAutoFit/>
          </a:bodyPr>
          <a:lstStyle/>
          <a:p>
            <a:pPr algn="just">
              <a:lnSpc>
                <a:spcPts val="2601"/>
              </a:lnSpc>
            </a:pPr>
            <a:r>
              <a:rPr lang="en-US" sz="1300" b="1" spc="-65">
                <a:solidFill>
                  <a:srgbClr val="009DE0"/>
                </a:solidFill>
                <a:latin typeface="Canva Sans Bold"/>
                <a:ea typeface="Canva Sans Bold"/>
                <a:cs typeface="Canva Sans Bold"/>
                <a:sym typeface="Canva Sans Bold"/>
              </a:rPr>
              <a:t>NEGATIVE ASPECTS OF SOCIAL MEDIA  AND DIGITALISATION</a:t>
            </a:r>
          </a:p>
          <a:p>
            <a:pPr algn="just">
              <a:lnSpc>
                <a:spcPts val="2601"/>
              </a:lnSpc>
            </a:pPr>
            <a:endParaRPr lang="en-US" sz="1300" b="1" spc="-65">
              <a:solidFill>
                <a:srgbClr val="009DE0"/>
              </a:solidFill>
              <a:latin typeface="Canva Sans Bold"/>
              <a:ea typeface="Canva Sans Bold"/>
              <a:cs typeface="Canva Sans Bold"/>
              <a:sym typeface="Canva Sans Bold"/>
            </a:endParaRPr>
          </a:p>
          <a:p>
            <a:pPr marL="280874" lvl="1" indent="-140437" algn="just">
              <a:lnSpc>
                <a:spcPts val="2601"/>
              </a:lnSpc>
              <a:buFont typeface="Arial"/>
              <a:buChar char="•"/>
            </a:pPr>
            <a:r>
              <a:rPr lang="en-US" sz="1300" b="1" spc="-65">
                <a:solidFill>
                  <a:srgbClr val="009DE0"/>
                </a:solidFill>
                <a:latin typeface="Canva Sans Bold"/>
                <a:ea typeface="Canva Sans Bold"/>
                <a:cs typeface="Canva Sans Bold"/>
                <a:sym typeface="Canva Sans Bold"/>
              </a:rPr>
              <a:t>CYBERBULLYING</a:t>
            </a:r>
            <a:r>
              <a:rPr lang="en-US" sz="1300" b="1" spc="-65">
                <a:solidFill>
                  <a:srgbClr val="000000"/>
                </a:solidFill>
                <a:latin typeface="Canva Sans Bold"/>
                <a:ea typeface="Canva Sans Bold"/>
                <a:cs typeface="Canva Sans Bold"/>
                <a:sym typeface="Canva Sans Bold"/>
              </a:rPr>
              <a:t> - CYBERBULLYING, WHICH CAN BE DESCRIBED AS AN ATTACK ON ANOTHER PERSON, MANIFESTS ITSELF IN VARIOUS FORMS SUCH AS </a:t>
            </a:r>
            <a:r>
              <a:rPr lang="en-US" sz="1300" b="1" spc="-65">
                <a:solidFill>
                  <a:srgbClr val="EB1A35"/>
                </a:solidFill>
                <a:latin typeface="Canva Sans Bold"/>
                <a:ea typeface="Canva Sans Bold"/>
                <a:cs typeface="Canva Sans Bold"/>
                <a:sym typeface="Canva Sans Bold"/>
              </a:rPr>
              <a:t>EMBARRASSING COMMENTS, NEGATIVE POSTS OR PHOTOS, COMPROMISING SEXUAL IMAGES (WHICH MIGHT BE FAKE), USING SOCIAL MEDIA TO SPREAD RUMORS</a:t>
            </a:r>
          </a:p>
          <a:p>
            <a:pPr marL="280874" lvl="1" indent="-140437" algn="just">
              <a:lnSpc>
                <a:spcPts val="2601"/>
              </a:lnSpc>
              <a:buFont typeface="Arial"/>
              <a:buChar char="•"/>
            </a:pPr>
            <a:r>
              <a:rPr lang="en-US" sz="1300" b="1" spc="-65">
                <a:solidFill>
                  <a:srgbClr val="009DE0"/>
                </a:solidFill>
                <a:latin typeface="Canva Sans Bold"/>
                <a:ea typeface="Canva Sans Bold"/>
                <a:cs typeface="Canva Sans Bold"/>
                <a:sym typeface="Canva Sans Bold"/>
              </a:rPr>
              <a:t>DOXXING</a:t>
            </a:r>
            <a:r>
              <a:rPr lang="en-US" sz="1300" b="1" spc="-65">
                <a:solidFill>
                  <a:srgbClr val="000000"/>
                </a:solidFill>
                <a:latin typeface="Canva Sans Bold"/>
                <a:ea typeface="Canva Sans Bold"/>
                <a:cs typeface="Canva Sans Bold"/>
                <a:sym typeface="Canva Sans Bold"/>
              </a:rPr>
              <a:t> - PRIVACY INVATION EBABLED BY SOCIAL MEDIA OR “THE UNAUTHORIZED COLLECTION AND PUBLIC DISTRIBUTION OF PERSONALLY IDENTIFYING INFORMATION OR PRIVATE MATERIAL FOR MALICIOUS PURPOSES.” (MAX SHERIDAN)</a:t>
            </a:r>
          </a:p>
          <a:p>
            <a:pPr marL="280874" lvl="1" indent="-140437" algn="just">
              <a:lnSpc>
                <a:spcPts val="2601"/>
              </a:lnSpc>
              <a:buFont typeface="Arial"/>
              <a:buChar char="•"/>
            </a:pPr>
            <a:r>
              <a:rPr lang="en-US" sz="1300" b="1" spc="-65">
                <a:solidFill>
                  <a:srgbClr val="009DE0"/>
                </a:solidFill>
                <a:latin typeface="Canva Sans Bold"/>
                <a:ea typeface="Canva Sans Bold"/>
                <a:cs typeface="Canva Sans Bold"/>
                <a:sym typeface="Canva Sans Bold"/>
              </a:rPr>
              <a:t>ADICTION</a:t>
            </a:r>
            <a:r>
              <a:rPr lang="en-US" sz="1300" b="1" spc="-65">
                <a:solidFill>
                  <a:srgbClr val="000000"/>
                </a:solidFill>
                <a:latin typeface="Canva Sans Bold"/>
                <a:ea typeface="Canva Sans Bold"/>
                <a:cs typeface="Canva Sans Bold"/>
                <a:sym typeface="Canva Sans Bold"/>
              </a:rPr>
              <a:t> - EXCESSIVE USE OF SOCIAL MEDIA</a:t>
            </a:r>
          </a:p>
          <a:p>
            <a:pPr marL="280874" lvl="1" indent="-140437" algn="just">
              <a:lnSpc>
                <a:spcPts val="2601"/>
              </a:lnSpc>
              <a:buFont typeface="Arial"/>
              <a:buChar char="•"/>
            </a:pPr>
            <a:r>
              <a:rPr lang="en-US" sz="1300" b="1" spc="-65">
                <a:solidFill>
                  <a:srgbClr val="009DE0"/>
                </a:solidFill>
                <a:latin typeface="Canva Sans Bold"/>
                <a:ea typeface="Canva Sans Bold"/>
                <a:cs typeface="Canva Sans Bold"/>
                <a:sym typeface="Canva Sans Bold"/>
              </a:rPr>
              <a:t>SOCIAL COMPARISON WITH OTHERS</a:t>
            </a:r>
          </a:p>
          <a:p>
            <a:pPr marL="280874" lvl="1" indent="-140437" algn="just">
              <a:lnSpc>
                <a:spcPts val="2601"/>
              </a:lnSpc>
              <a:buFont typeface="Arial"/>
              <a:buChar char="•"/>
            </a:pPr>
            <a:r>
              <a:rPr lang="en-US" sz="1300" b="1" spc="-65">
                <a:solidFill>
                  <a:srgbClr val="009DE0"/>
                </a:solidFill>
                <a:latin typeface="Canva Sans Bold"/>
                <a:ea typeface="Canva Sans Bold"/>
                <a:cs typeface="Canva Sans Bold"/>
                <a:sym typeface="Canva Sans Bold"/>
              </a:rPr>
              <a:t>TIME SPENT</a:t>
            </a:r>
            <a:r>
              <a:rPr lang="en-US" sz="1300" b="1" spc="-65">
                <a:solidFill>
                  <a:srgbClr val="000000"/>
                </a:solidFill>
                <a:latin typeface="Canva Sans Bold"/>
                <a:ea typeface="Canva Sans Bold"/>
                <a:cs typeface="Canva Sans Bold"/>
                <a:sym typeface="Canva Sans Bold"/>
              </a:rPr>
              <a:t> - THE MORE TIME SPENT ON DIGITAL MEDIA, THE LESS TIME THERE IS FOR SLEEP, EATING, EXERCISE, REAL SOCIAL CONTACT</a:t>
            </a:r>
          </a:p>
          <a:p>
            <a:pPr marL="280874" lvl="1" indent="-140437" algn="just">
              <a:lnSpc>
                <a:spcPts val="2601"/>
              </a:lnSpc>
              <a:buFont typeface="Arial"/>
              <a:buChar char="•"/>
            </a:pPr>
            <a:r>
              <a:rPr lang="en-US" sz="1300" b="1" spc="-65">
                <a:solidFill>
                  <a:srgbClr val="009DE0"/>
                </a:solidFill>
                <a:latin typeface="Canva Sans Bold"/>
                <a:ea typeface="Canva Sans Bold"/>
                <a:cs typeface="Canva Sans Bold"/>
                <a:sym typeface="Canva Sans Bold"/>
              </a:rPr>
              <a:t>SENSORY OVERLOAD </a:t>
            </a:r>
            <a:r>
              <a:rPr lang="en-US" sz="1300" b="1" spc="-65">
                <a:solidFill>
                  <a:srgbClr val="000000"/>
                </a:solidFill>
                <a:latin typeface="Canva Sans Bold"/>
                <a:ea typeface="Canva Sans Bold"/>
                <a:cs typeface="Canva Sans Bold"/>
                <a:sym typeface="Canva Sans Bold"/>
              </a:rPr>
              <a:t>- THE BRAIN CAN ONLY ABSORB A CERTAIN AMOUNT OF STIMULI, BUT FREE ACCESS TO THE INTERNET CAUSES A PERMANENT SENSORY OVERLOAD, WHICH EVERYONE SHOULD DEAL WITH IN A HEALTHY WAY</a:t>
            </a:r>
          </a:p>
          <a:p>
            <a:pPr algn="just">
              <a:lnSpc>
                <a:spcPts val="2601"/>
              </a:lnSpc>
            </a:pPr>
            <a:endParaRPr lang="en-US" sz="1300" b="1" spc="-65">
              <a:solidFill>
                <a:srgbClr val="000000"/>
              </a:solidFill>
              <a:latin typeface="Canva Sans Bold"/>
              <a:ea typeface="Canva Sans Bold"/>
              <a:cs typeface="Canva Sans Bold"/>
              <a:sym typeface="Canva Sans Bold"/>
            </a:endParaRPr>
          </a:p>
          <a:p>
            <a:pPr algn="just">
              <a:lnSpc>
                <a:spcPts val="2601"/>
              </a:lnSpc>
            </a:pPr>
            <a:r>
              <a:rPr lang="en-US" sz="1300" b="1" spc="-65">
                <a:solidFill>
                  <a:srgbClr val="000000"/>
                </a:solidFill>
                <a:latin typeface="Canva Sans Bold"/>
                <a:ea typeface="Canva Sans Bold"/>
                <a:cs typeface="Canva Sans Bold"/>
                <a:sym typeface="Canva Sans Bold"/>
              </a:rPr>
              <a:t>( AMERICAN PUBLIC UNIVERSITY, 2022)/ 8AOK HEALTH MAGAZIN 2021)</a:t>
            </a:r>
          </a:p>
          <a:p>
            <a:pPr algn="just">
              <a:lnSpc>
                <a:spcPts val="2601"/>
              </a:lnSpc>
            </a:pPr>
            <a:endParaRPr lang="en-US" sz="1300" b="1" spc="-65">
              <a:solidFill>
                <a:srgbClr val="000000"/>
              </a:solidFill>
              <a:latin typeface="Canva Sans Bold"/>
              <a:ea typeface="Canva Sans Bold"/>
              <a:cs typeface="Canva Sans Bold"/>
              <a:sym typeface="Canva Sans Bold"/>
            </a:endParaRPr>
          </a:p>
          <a:p>
            <a:pPr algn="just">
              <a:lnSpc>
                <a:spcPts val="2601"/>
              </a:lnSpc>
            </a:pPr>
            <a:endParaRPr lang="en-US" sz="1300" b="1" spc="-65">
              <a:solidFill>
                <a:srgbClr val="000000"/>
              </a:solidFill>
              <a:latin typeface="Canva Sans Bold"/>
              <a:ea typeface="Canva Sans Bold"/>
              <a:cs typeface="Canva Sans Bold"/>
              <a:sym typeface="Canva Sans Bold"/>
            </a:endParaRPr>
          </a:p>
          <a:p>
            <a:pPr algn="just">
              <a:lnSpc>
                <a:spcPts val="2601"/>
              </a:lnSpc>
            </a:pPr>
            <a:endParaRPr lang="en-US" sz="1300" b="1" spc="-65">
              <a:solidFill>
                <a:srgbClr val="000000"/>
              </a:solidFill>
              <a:latin typeface="Canva Sans Bold"/>
              <a:ea typeface="Canva Sans Bold"/>
              <a:cs typeface="Canva Sans Bold"/>
              <a:sym typeface="Canva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2"/>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3"/>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4"/>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5"/>
            <a:stretch>
              <a:fillRect/>
            </a:stretch>
          </a:blipFill>
        </p:spPr>
        <p:txBody>
          <a:bodyPr/>
          <a:lstStyle/>
          <a:p>
            <a:endParaRPr lang="sl-SI"/>
          </a:p>
        </p:txBody>
      </p:sp>
      <p:sp>
        <p:nvSpPr>
          <p:cNvPr id="6" name="TextBox 6"/>
          <p:cNvSpPr txBox="1"/>
          <p:nvPr/>
        </p:nvSpPr>
        <p:spPr>
          <a:xfrm>
            <a:off x="847664" y="4014395"/>
            <a:ext cx="16118338" cy="2213465"/>
          </a:xfrm>
          <a:prstGeom prst="rect">
            <a:avLst/>
          </a:prstGeom>
        </p:spPr>
        <p:txBody>
          <a:bodyPr lIns="0" tIns="0" rIns="0" bIns="0" rtlCol="0" anchor="t">
            <a:spAutoFit/>
          </a:bodyPr>
          <a:lstStyle/>
          <a:p>
            <a:pPr algn="just">
              <a:lnSpc>
                <a:spcPts val="2552"/>
              </a:lnSpc>
            </a:pPr>
            <a:endParaRPr/>
          </a:p>
          <a:p>
            <a:pPr algn="just">
              <a:lnSpc>
                <a:spcPts val="2552"/>
              </a:lnSpc>
            </a:pPr>
            <a:endParaRPr/>
          </a:p>
          <a:p>
            <a:pPr algn="just">
              <a:lnSpc>
                <a:spcPts val="4932"/>
              </a:lnSpc>
            </a:pPr>
            <a:r>
              <a:rPr lang="en-US" sz="2466" b="1" spc="-123">
                <a:solidFill>
                  <a:srgbClr val="000000"/>
                </a:solidFill>
                <a:latin typeface="Canva Sans Bold"/>
                <a:ea typeface="Canva Sans Bold"/>
                <a:cs typeface="Canva Sans Bold"/>
                <a:sym typeface="Canva Sans Bold"/>
              </a:rPr>
              <a:t>                                                            </a:t>
            </a:r>
            <a:r>
              <a:rPr lang="en-US" sz="2466" b="1" spc="-123">
                <a:solidFill>
                  <a:srgbClr val="FF5757"/>
                </a:solidFill>
                <a:latin typeface="Canva Sans Bold"/>
                <a:ea typeface="Canva Sans Bold"/>
                <a:cs typeface="Canva Sans Bold"/>
                <a:sym typeface="Canva Sans Bold"/>
              </a:rPr>
              <a:t>WHAT DOES A HEALTHY DIGITAL APPROACH (TO SOCIAL MEDIA) MEAN TO YOU? </a:t>
            </a:r>
          </a:p>
          <a:p>
            <a:pPr algn="just">
              <a:lnSpc>
                <a:spcPts val="2552"/>
              </a:lnSpc>
            </a:pPr>
            <a:endParaRPr lang="en-US" sz="2466" b="1" spc="-123">
              <a:solidFill>
                <a:srgbClr val="FF5757"/>
              </a:solidFill>
              <a:latin typeface="Canva Sans Bold"/>
              <a:ea typeface="Canva Sans Bold"/>
              <a:cs typeface="Canva Sans Bold"/>
              <a:sym typeface="Canva Sans Bold"/>
            </a:endParaRPr>
          </a:p>
          <a:p>
            <a:pPr algn="just">
              <a:lnSpc>
                <a:spcPts val="2552"/>
              </a:lnSpc>
            </a:pPr>
            <a:endParaRPr lang="en-US" sz="2466" b="1" spc="-123">
              <a:solidFill>
                <a:srgbClr val="FF5757"/>
              </a:solidFill>
              <a:latin typeface="Canva Sans Bold"/>
              <a:ea typeface="Canva Sans Bold"/>
              <a:cs typeface="Canva Sans Bold"/>
              <a:sym typeface="Canva Sans Bold"/>
            </a:endParaRPr>
          </a:p>
          <a:p>
            <a:pPr algn="just">
              <a:lnSpc>
                <a:spcPts val="2552"/>
              </a:lnSpc>
            </a:pPr>
            <a:endParaRPr lang="en-US" sz="2466" b="1" spc="-123">
              <a:solidFill>
                <a:srgbClr val="FF5757"/>
              </a:solidFill>
              <a:latin typeface="Canva Sans Bold"/>
              <a:ea typeface="Canva Sans Bold"/>
              <a:cs typeface="Canva Sans Bold"/>
              <a:sym typeface="Canva Sans Bold"/>
            </a:endParaRPr>
          </a:p>
        </p:txBody>
      </p:sp>
      <p:sp>
        <p:nvSpPr>
          <p:cNvPr id="7" name="Freeform 7"/>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6"/>
            <a:stretch>
              <a:fillRect l="-17494" r="-17494"/>
            </a:stretch>
          </a:blipFill>
        </p:spPr>
        <p:txBody>
          <a:bodyPr/>
          <a:lstStyle/>
          <a:p>
            <a:endParaRPr lang="sl-SI"/>
          </a:p>
        </p:txBody>
      </p:sp>
      <p:sp>
        <p:nvSpPr>
          <p:cNvPr id="8" name="Freeform 8"/>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7"/>
            <a:stretch>
              <a:fillRect r="-106795"/>
            </a:stretch>
          </a:blipFill>
        </p:spPr>
        <p:txBody>
          <a:bodyPr/>
          <a:lstStyle/>
          <a:p>
            <a:endParaRPr lang="sl-SI"/>
          </a:p>
        </p:txBody>
      </p:sp>
      <p:sp>
        <p:nvSpPr>
          <p:cNvPr id="9" name="Freeform 9"/>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8"/>
            <a:stretch>
              <a:fillRect/>
            </a:stretch>
          </a:blipFill>
        </p:spPr>
        <p:txBody>
          <a:bodyPr/>
          <a:lstStyle/>
          <a:p>
            <a:endParaRPr lang="sl-SI"/>
          </a:p>
        </p:txBody>
      </p:sp>
      <p:sp>
        <p:nvSpPr>
          <p:cNvPr id="10" name="Freeform 10"/>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11" name="Freeform 11"/>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8"/>
            <a:stretch>
              <a:fillRect/>
            </a:stretch>
          </a:blipFill>
        </p:spPr>
        <p:txBody>
          <a:bodyPr/>
          <a:lstStyle/>
          <a:p>
            <a:endParaRPr lang="sl-SI"/>
          </a:p>
        </p:txBody>
      </p:sp>
      <p:sp>
        <p:nvSpPr>
          <p:cNvPr id="12" name="TextBox 12"/>
          <p:cNvSpPr txBox="1"/>
          <p:nvPr/>
        </p:nvSpPr>
        <p:spPr>
          <a:xfrm>
            <a:off x="6320107" y="886483"/>
            <a:ext cx="5653177" cy="1396365"/>
          </a:xfrm>
          <a:prstGeom prst="rect">
            <a:avLst/>
          </a:prstGeom>
        </p:spPr>
        <p:txBody>
          <a:bodyPr lIns="0" tIns="0" rIns="0" bIns="0" rtlCol="0" anchor="t">
            <a:spAutoFit/>
          </a:bodyPr>
          <a:lstStyle/>
          <a:p>
            <a:pPr marL="0" lvl="0" indent="0" algn="ctr">
              <a:lnSpc>
                <a:spcPts val="3600"/>
              </a:lnSpc>
            </a:pPr>
            <a:r>
              <a:rPr lang="en-US" sz="3600" b="1" spc="-179">
                <a:solidFill>
                  <a:srgbClr val="000000"/>
                </a:solidFill>
                <a:latin typeface="Canva Sans Bold"/>
                <a:ea typeface="Canva Sans Bold"/>
                <a:cs typeface="Canva Sans Bold"/>
                <a:sym typeface="Canva Sans Bold"/>
              </a:rPr>
              <a:t>DIGITAL HEALTH, SOCIAL MEDIAS AND YOUTH INITIATIVES</a:t>
            </a:r>
          </a:p>
        </p:txBody>
      </p:sp>
      <p:sp>
        <p:nvSpPr>
          <p:cNvPr id="13" name="Freeform 13"/>
          <p:cNvSpPr/>
          <p:nvPr/>
        </p:nvSpPr>
        <p:spPr>
          <a:xfrm>
            <a:off x="15810174" y="9258300"/>
            <a:ext cx="2311656" cy="696623"/>
          </a:xfrm>
          <a:custGeom>
            <a:avLst/>
            <a:gdLst/>
            <a:ahLst/>
            <a:cxnLst/>
            <a:rect l="l" t="t" r="r" b="b"/>
            <a:pathLst>
              <a:path w="2311656" h="696623">
                <a:moveTo>
                  <a:pt x="0" y="0"/>
                </a:moveTo>
                <a:lnTo>
                  <a:pt x="2311656" y="0"/>
                </a:lnTo>
                <a:lnTo>
                  <a:pt x="2311656" y="696623"/>
                </a:lnTo>
                <a:lnTo>
                  <a:pt x="0" y="696623"/>
                </a:lnTo>
                <a:lnTo>
                  <a:pt x="0" y="0"/>
                </a:lnTo>
                <a:close/>
              </a:path>
            </a:pathLst>
          </a:custGeom>
          <a:blipFill>
            <a:blip r:embed="rId11"/>
            <a:stretch>
              <a:fillRect l="-5319"/>
            </a:stretch>
          </a:blipFill>
        </p:spPr>
        <p:txBody>
          <a:bodyPr/>
          <a:lstStyle/>
          <a:p>
            <a:endParaRPr lang="sl-SI"/>
          </a:p>
        </p:txBody>
      </p:sp>
      <p:sp>
        <p:nvSpPr>
          <p:cNvPr id="14" name="TextBox 14"/>
          <p:cNvSpPr txBox="1"/>
          <p:nvPr/>
        </p:nvSpPr>
        <p:spPr>
          <a:xfrm>
            <a:off x="7034945" y="9407855"/>
            <a:ext cx="4218109" cy="332330"/>
          </a:xfrm>
          <a:prstGeom prst="rect">
            <a:avLst/>
          </a:prstGeom>
        </p:spPr>
        <p:txBody>
          <a:bodyPr lIns="0" tIns="0" rIns="0" bIns="0" rtlCol="0" anchor="t">
            <a:spAutoFit/>
          </a:bodyPr>
          <a:lstStyle/>
          <a:p>
            <a:pPr marL="0" lvl="0" indent="0" algn="ctr">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2"/>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3"/>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4"/>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5"/>
            <a:stretch>
              <a:fillRect/>
            </a:stretch>
          </a:blipFill>
        </p:spPr>
        <p:txBody>
          <a:bodyPr/>
          <a:lstStyle/>
          <a:p>
            <a:endParaRPr lang="sl-SI"/>
          </a:p>
        </p:txBody>
      </p:sp>
      <p:sp>
        <p:nvSpPr>
          <p:cNvPr id="6" name="TextBox 6"/>
          <p:cNvSpPr txBox="1"/>
          <p:nvPr/>
        </p:nvSpPr>
        <p:spPr>
          <a:xfrm>
            <a:off x="847664" y="1722192"/>
            <a:ext cx="16118338" cy="6737840"/>
          </a:xfrm>
          <a:prstGeom prst="rect">
            <a:avLst/>
          </a:prstGeom>
        </p:spPr>
        <p:txBody>
          <a:bodyPr lIns="0" tIns="0" rIns="0" bIns="0" rtlCol="0" anchor="t">
            <a:spAutoFit/>
          </a:bodyPr>
          <a:lstStyle/>
          <a:p>
            <a:pPr algn="just">
              <a:lnSpc>
                <a:spcPts val="2552"/>
              </a:lnSpc>
            </a:pPr>
            <a:endParaRPr/>
          </a:p>
          <a:p>
            <a:pPr algn="just">
              <a:lnSpc>
                <a:spcPts val="2552"/>
              </a:lnSpc>
            </a:pPr>
            <a:endParaRPr/>
          </a:p>
          <a:p>
            <a:pPr algn="just">
              <a:lnSpc>
                <a:spcPts val="4532"/>
              </a:lnSpc>
            </a:pPr>
            <a:r>
              <a:rPr lang="en-US" sz="2266" b="1" spc="-113">
                <a:solidFill>
                  <a:srgbClr val="000000"/>
                </a:solidFill>
                <a:latin typeface="Canva Sans Bold"/>
                <a:ea typeface="Canva Sans Bold"/>
                <a:cs typeface="Canva Sans Bold"/>
                <a:sym typeface="Canva Sans Bold"/>
              </a:rPr>
              <a:t>  STRATEGIES FOR A GOOD AND WELL-BALANCED DIGITAL SOCIAL CONSUMPTION</a:t>
            </a:r>
          </a:p>
          <a:p>
            <a:pPr algn="just">
              <a:lnSpc>
                <a:spcPts val="4532"/>
              </a:lnSpc>
            </a:pPr>
            <a:endParaRPr lang="en-US" sz="2266" b="1" spc="-113">
              <a:solidFill>
                <a:srgbClr val="000000"/>
              </a:solidFill>
              <a:latin typeface="Canva Sans Bold"/>
              <a:ea typeface="Canva Sans Bold"/>
              <a:cs typeface="Canva Sans Bold"/>
              <a:sym typeface="Canva Sans Bold"/>
            </a:endParaRPr>
          </a:p>
          <a:p>
            <a:pPr marL="489323" lvl="1" indent="-244661" algn="just">
              <a:lnSpc>
                <a:spcPts val="4532"/>
              </a:lnSpc>
              <a:buFont typeface="Arial"/>
              <a:buChar char="•"/>
            </a:pPr>
            <a:r>
              <a:rPr lang="en-US" sz="2266" b="1" spc="-113">
                <a:solidFill>
                  <a:srgbClr val="009DE0"/>
                </a:solidFill>
                <a:latin typeface="Canva Sans Bold"/>
                <a:ea typeface="Canva Sans Bold"/>
                <a:cs typeface="Canva Sans Bold"/>
                <a:sym typeface="Canva Sans Bold"/>
              </a:rPr>
              <a:t>RECOGNIZE AUTHENTICITY</a:t>
            </a:r>
            <a:r>
              <a:rPr lang="en-US" sz="2266" b="1" spc="-113">
                <a:solidFill>
                  <a:srgbClr val="000000"/>
                </a:solidFill>
                <a:latin typeface="Canva Sans Bold"/>
                <a:ea typeface="Canva Sans Bold"/>
                <a:cs typeface="Canva Sans Bold"/>
                <a:sym typeface="Canva Sans Bold"/>
              </a:rPr>
              <a:t> - RECOGNIZE THAT MANY DEPICTIONS HAVE BEEN EMBELLISHED AND OFTEN DO NOT REPRESENT REAL LIFE</a:t>
            </a:r>
          </a:p>
          <a:p>
            <a:pPr marL="489323" lvl="1" indent="-244661" algn="just">
              <a:lnSpc>
                <a:spcPts val="4532"/>
              </a:lnSpc>
              <a:buFont typeface="Arial"/>
              <a:buChar char="•"/>
            </a:pPr>
            <a:r>
              <a:rPr lang="en-US" sz="2266" b="1" spc="-113">
                <a:solidFill>
                  <a:srgbClr val="009DE0"/>
                </a:solidFill>
                <a:latin typeface="Canva Sans Bold"/>
                <a:ea typeface="Canva Sans Bold"/>
                <a:cs typeface="Canva Sans Bold"/>
                <a:sym typeface="Canva Sans Bold"/>
              </a:rPr>
              <a:t>FOCUS ON REAL LIFE</a:t>
            </a:r>
            <a:r>
              <a:rPr lang="en-US" sz="2266" b="1" spc="-113">
                <a:solidFill>
                  <a:srgbClr val="000000"/>
                </a:solidFill>
                <a:latin typeface="Canva Sans Bold"/>
                <a:ea typeface="Canva Sans Bold"/>
                <a:cs typeface="Canva Sans Bold"/>
                <a:sym typeface="Canva Sans Bold"/>
              </a:rPr>
              <a:t>, BECAUSE THIS IS WHERE ACTION AND INTERACTION WITH OTHERS TAKES PLACE</a:t>
            </a:r>
          </a:p>
          <a:p>
            <a:pPr marL="489323" lvl="1" indent="-244661" algn="just">
              <a:lnSpc>
                <a:spcPts val="4532"/>
              </a:lnSpc>
              <a:buFont typeface="Arial"/>
              <a:buChar char="•"/>
            </a:pPr>
            <a:r>
              <a:rPr lang="en-US" sz="2266" b="1" spc="-113">
                <a:solidFill>
                  <a:srgbClr val="009DE0"/>
                </a:solidFill>
                <a:latin typeface="Canva Sans Bold"/>
                <a:ea typeface="Canva Sans Bold"/>
                <a:cs typeface="Canva Sans Bold"/>
                <a:sym typeface="Canva Sans Bold"/>
              </a:rPr>
              <a:t>TAKE A BREAK</a:t>
            </a:r>
            <a:r>
              <a:rPr lang="en-US" sz="2266" b="1" spc="-113">
                <a:solidFill>
                  <a:srgbClr val="000000"/>
                </a:solidFill>
                <a:latin typeface="Canva Sans Bold"/>
                <a:ea typeface="Canva Sans Bold"/>
                <a:cs typeface="Canva Sans Bold"/>
                <a:sym typeface="Canva Sans Bold"/>
              </a:rPr>
              <a:t> FROM THE INTERNET. A DIGITAL DETOX IS ALSO USEFUL SOMETIMES</a:t>
            </a:r>
          </a:p>
          <a:p>
            <a:pPr marL="489323" lvl="1" indent="-244661" algn="just">
              <a:lnSpc>
                <a:spcPts val="4532"/>
              </a:lnSpc>
              <a:buFont typeface="Arial"/>
              <a:buChar char="•"/>
            </a:pPr>
            <a:r>
              <a:rPr lang="en-US" sz="2266" b="1" spc="-113">
                <a:solidFill>
                  <a:srgbClr val="009DE0"/>
                </a:solidFill>
                <a:latin typeface="Canva Sans Bold"/>
                <a:ea typeface="Canva Sans Bold"/>
                <a:cs typeface="Canva Sans Bold"/>
                <a:sym typeface="Canva Sans Bold"/>
              </a:rPr>
              <a:t>REFRAIN FROM TAKING YOUR CELL PHONE OR OTHER DIGITAL DEVICES TO BED WITH YOU</a:t>
            </a:r>
            <a:r>
              <a:rPr lang="en-US" sz="2266" b="1" spc="-113">
                <a:solidFill>
                  <a:srgbClr val="000000"/>
                </a:solidFill>
                <a:latin typeface="Canva Sans Bold"/>
                <a:ea typeface="Canva Sans Bold"/>
                <a:cs typeface="Canva Sans Bold"/>
                <a:sym typeface="Canva Sans Bold"/>
              </a:rPr>
              <a:t>. IT IS BEST TO SWITCH OFF ALL DIGITAL DEVICES 30 MINUTES BEFORE GOING TO BED, AS YOUR BODY AND MIND NEED A CERTAIN AMOUNT OF TIME TO SWITCH OFF.</a:t>
            </a:r>
          </a:p>
          <a:p>
            <a:pPr algn="just">
              <a:lnSpc>
                <a:spcPts val="2552"/>
              </a:lnSpc>
            </a:pPr>
            <a:endParaRPr lang="en-US" sz="2266" b="1" spc="-113">
              <a:solidFill>
                <a:srgbClr val="000000"/>
              </a:solidFill>
              <a:latin typeface="Canva Sans Bold"/>
              <a:ea typeface="Canva Sans Bold"/>
              <a:cs typeface="Canva Sans Bold"/>
              <a:sym typeface="Canva Sans Bold"/>
            </a:endParaRPr>
          </a:p>
          <a:p>
            <a:pPr algn="just">
              <a:lnSpc>
                <a:spcPts val="2552"/>
              </a:lnSpc>
            </a:pPr>
            <a:endParaRPr lang="en-US" sz="2266" b="1" spc="-113">
              <a:solidFill>
                <a:srgbClr val="000000"/>
              </a:solidFill>
              <a:latin typeface="Canva Sans Bold"/>
              <a:ea typeface="Canva Sans Bold"/>
              <a:cs typeface="Canva Sans Bold"/>
              <a:sym typeface="Canva Sans Bold"/>
            </a:endParaRPr>
          </a:p>
          <a:p>
            <a:pPr algn="just">
              <a:lnSpc>
                <a:spcPts val="2552"/>
              </a:lnSpc>
            </a:pPr>
            <a:endParaRPr lang="en-US" sz="2266" b="1" spc="-113">
              <a:solidFill>
                <a:srgbClr val="000000"/>
              </a:solidFill>
              <a:latin typeface="Canva Sans Bold"/>
              <a:ea typeface="Canva Sans Bold"/>
              <a:cs typeface="Canva Sans Bold"/>
              <a:sym typeface="Canva Sans Bold"/>
            </a:endParaRPr>
          </a:p>
        </p:txBody>
      </p:sp>
      <p:sp>
        <p:nvSpPr>
          <p:cNvPr id="7" name="Freeform 7"/>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6"/>
            <a:stretch>
              <a:fillRect l="-17494" r="-17494"/>
            </a:stretch>
          </a:blipFill>
        </p:spPr>
        <p:txBody>
          <a:bodyPr/>
          <a:lstStyle/>
          <a:p>
            <a:endParaRPr lang="sl-SI"/>
          </a:p>
        </p:txBody>
      </p:sp>
      <p:sp>
        <p:nvSpPr>
          <p:cNvPr id="8" name="Freeform 8"/>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7"/>
            <a:stretch>
              <a:fillRect r="-106795"/>
            </a:stretch>
          </a:blipFill>
        </p:spPr>
        <p:txBody>
          <a:bodyPr/>
          <a:lstStyle/>
          <a:p>
            <a:endParaRPr lang="sl-SI"/>
          </a:p>
        </p:txBody>
      </p:sp>
      <p:sp>
        <p:nvSpPr>
          <p:cNvPr id="9" name="Freeform 9"/>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8"/>
            <a:stretch>
              <a:fillRect/>
            </a:stretch>
          </a:blipFill>
        </p:spPr>
        <p:txBody>
          <a:bodyPr/>
          <a:lstStyle/>
          <a:p>
            <a:endParaRPr lang="sl-SI"/>
          </a:p>
        </p:txBody>
      </p:sp>
      <p:sp>
        <p:nvSpPr>
          <p:cNvPr id="10" name="Freeform 10"/>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11" name="Freeform 11"/>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8"/>
            <a:stretch>
              <a:fillRect/>
            </a:stretch>
          </a:blipFill>
        </p:spPr>
        <p:txBody>
          <a:bodyPr/>
          <a:lstStyle/>
          <a:p>
            <a:endParaRPr lang="sl-SI"/>
          </a:p>
        </p:txBody>
      </p:sp>
      <p:sp>
        <p:nvSpPr>
          <p:cNvPr id="12" name="TextBox 12"/>
          <p:cNvSpPr txBox="1"/>
          <p:nvPr/>
        </p:nvSpPr>
        <p:spPr>
          <a:xfrm>
            <a:off x="6320107" y="886483"/>
            <a:ext cx="5653177" cy="1396365"/>
          </a:xfrm>
          <a:prstGeom prst="rect">
            <a:avLst/>
          </a:prstGeom>
        </p:spPr>
        <p:txBody>
          <a:bodyPr lIns="0" tIns="0" rIns="0" bIns="0" rtlCol="0" anchor="t">
            <a:spAutoFit/>
          </a:bodyPr>
          <a:lstStyle/>
          <a:p>
            <a:pPr marL="0" lvl="0" indent="0" algn="ctr">
              <a:lnSpc>
                <a:spcPts val="3600"/>
              </a:lnSpc>
            </a:pPr>
            <a:r>
              <a:rPr lang="en-US" sz="3600" b="1" spc="-179">
                <a:solidFill>
                  <a:srgbClr val="000000"/>
                </a:solidFill>
                <a:latin typeface="Canva Sans Bold"/>
                <a:ea typeface="Canva Sans Bold"/>
                <a:cs typeface="Canva Sans Bold"/>
                <a:sym typeface="Canva Sans Bold"/>
              </a:rPr>
              <a:t>DIGITAL HEALTH, SOCIAL MEDIAS AND YOUTH INITIATIVES</a:t>
            </a:r>
          </a:p>
        </p:txBody>
      </p:sp>
      <p:sp>
        <p:nvSpPr>
          <p:cNvPr id="13" name="Freeform 13"/>
          <p:cNvSpPr/>
          <p:nvPr/>
        </p:nvSpPr>
        <p:spPr>
          <a:xfrm>
            <a:off x="15810174" y="9258300"/>
            <a:ext cx="2311656" cy="696623"/>
          </a:xfrm>
          <a:custGeom>
            <a:avLst/>
            <a:gdLst/>
            <a:ahLst/>
            <a:cxnLst/>
            <a:rect l="l" t="t" r="r" b="b"/>
            <a:pathLst>
              <a:path w="2311656" h="696623">
                <a:moveTo>
                  <a:pt x="0" y="0"/>
                </a:moveTo>
                <a:lnTo>
                  <a:pt x="2311656" y="0"/>
                </a:lnTo>
                <a:lnTo>
                  <a:pt x="2311656" y="696623"/>
                </a:lnTo>
                <a:lnTo>
                  <a:pt x="0" y="696623"/>
                </a:lnTo>
                <a:lnTo>
                  <a:pt x="0" y="0"/>
                </a:lnTo>
                <a:close/>
              </a:path>
            </a:pathLst>
          </a:custGeom>
          <a:blipFill>
            <a:blip r:embed="rId11"/>
            <a:stretch>
              <a:fillRect l="-5319"/>
            </a:stretch>
          </a:blipFill>
        </p:spPr>
        <p:txBody>
          <a:bodyPr/>
          <a:lstStyle/>
          <a:p>
            <a:endParaRPr lang="sl-SI"/>
          </a:p>
        </p:txBody>
      </p:sp>
      <p:sp>
        <p:nvSpPr>
          <p:cNvPr id="14" name="TextBox 14"/>
          <p:cNvSpPr txBox="1"/>
          <p:nvPr/>
        </p:nvSpPr>
        <p:spPr>
          <a:xfrm>
            <a:off x="7034945" y="9407855"/>
            <a:ext cx="4218109" cy="332330"/>
          </a:xfrm>
          <a:prstGeom prst="rect">
            <a:avLst/>
          </a:prstGeom>
        </p:spPr>
        <p:txBody>
          <a:bodyPr lIns="0" tIns="0" rIns="0" bIns="0" rtlCol="0" anchor="t">
            <a:spAutoFit/>
          </a:bodyPr>
          <a:lstStyle/>
          <a:p>
            <a:pPr marL="0" lvl="0" indent="0" algn="ctr">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2"/>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3"/>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4"/>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5"/>
            <a:stretch>
              <a:fillRect/>
            </a:stretch>
          </a:blipFill>
        </p:spPr>
        <p:txBody>
          <a:bodyPr/>
          <a:lstStyle/>
          <a:p>
            <a:endParaRPr lang="sl-SI"/>
          </a:p>
        </p:txBody>
      </p:sp>
      <p:sp>
        <p:nvSpPr>
          <p:cNvPr id="6" name="TextBox 6"/>
          <p:cNvSpPr txBox="1"/>
          <p:nvPr/>
        </p:nvSpPr>
        <p:spPr>
          <a:xfrm>
            <a:off x="1084831" y="3722442"/>
            <a:ext cx="16118338" cy="3051665"/>
          </a:xfrm>
          <a:prstGeom prst="rect">
            <a:avLst/>
          </a:prstGeom>
        </p:spPr>
        <p:txBody>
          <a:bodyPr lIns="0" tIns="0" rIns="0" bIns="0" rtlCol="0" anchor="t">
            <a:spAutoFit/>
          </a:bodyPr>
          <a:lstStyle/>
          <a:p>
            <a:pPr algn="just">
              <a:lnSpc>
                <a:spcPts val="2552"/>
              </a:lnSpc>
            </a:pPr>
            <a:endParaRPr/>
          </a:p>
          <a:p>
            <a:pPr algn="just">
              <a:lnSpc>
                <a:spcPts val="6732"/>
              </a:lnSpc>
            </a:pPr>
            <a:endParaRPr/>
          </a:p>
          <a:p>
            <a:pPr algn="just">
              <a:lnSpc>
                <a:spcPts val="4952"/>
              </a:lnSpc>
            </a:pPr>
            <a:r>
              <a:rPr lang="en-US" sz="2476" b="1" spc="-123">
                <a:solidFill>
                  <a:srgbClr val="EB1A35"/>
                </a:solidFill>
                <a:latin typeface="Canva Sans Bold"/>
                <a:ea typeface="Canva Sans Bold"/>
                <a:cs typeface="Canva Sans Bold"/>
                <a:sym typeface="Canva Sans Bold"/>
              </a:rPr>
              <a:t>                                          HOW WOULD YOU DISSEMINATE YOUR YOUTH INITIATIVE USING DIGITAL MEDIA?</a:t>
            </a:r>
          </a:p>
          <a:p>
            <a:pPr algn="just">
              <a:lnSpc>
                <a:spcPts val="4952"/>
              </a:lnSpc>
            </a:pPr>
            <a:endParaRPr lang="en-US" sz="2476" b="1" spc="-123">
              <a:solidFill>
                <a:srgbClr val="EB1A35"/>
              </a:solidFill>
              <a:latin typeface="Canva Sans Bold"/>
              <a:ea typeface="Canva Sans Bold"/>
              <a:cs typeface="Canva Sans Bold"/>
              <a:sym typeface="Canva Sans Bold"/>
            </a:endParaRPr>
          </a:p>
          <a:p>
            <a:pPr algn="just">
              <a:lnSpc>
                <a:spcPts val="2552"/>
              </a:lnSpc>
            </a:pPr>
            <a:endParaRPr lang="en-US" sz="2476" b="1" spc="-123">
              <a:solidFill>
                <a:srgbClr val="EB1A35"/>
              </a:solidFill>
              <a:latin typeface="Canva Sans Bold"/>
              <a:ea typeface="Canva Sans Bold"/>
              <a:cs typeface="Canva Sans Bold"/>
              <a:sym typeface="Canva Sans Bold"/>
            </a:endParaRPr>
          </a:p>
          <a:p>
            <a:pPr algn="just">
              <a:lnSpc>
                <a:spcPts val="2552"/>
              </a:lnSpc>
            </a:pPr>
            <a:endParaRPr lang="en-US" sz="2476" b="1" spc="-123">
              <a:solidFill>
                <a:srgbClr val="EB1A35"/>
              </a:solidFill>
              <a:latin typeface="Canva Sans Bold"/>
              <a:ea typeface="Canva Sans Bold"/>
              <a:cs typeface="Canva Sans Bold"/>
              <a:sym typeface="Canva Sans Bold"/>
            </a:endParaRPr>
          </a:p>
        </p:txBody>
      </p:sp>
      <p:sp>
        <p:nvSpPr>
          <p:cNvPr id="7" name="Freeform 7"/>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6"/>
            <a:stretch>
              <a:fillRect l="-17494" r="-17494"/>
            </a:stretch>
          </a:blipFill>
        </p:spPr>
        <p:txBody>
          <a:bodyPr/>
          <a:lstStyle/>
          <a:p>
            <a:endParaRPr lang="sl-SI"/>
          </a:p>
        </p:txBody>
      </p:sp>
      <p:sp>
        <p:nvSpPr>
          <p:cNvPr id="8" name="Freeform 8"/>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7"/>
            <a:stretch>
              <a:fillRect r="-106795"/>
            </a:stretch>
          </a:blipFill>
        </p:spPr>
        <p:txBody>
          <a:bodyPr/>
          <a:lstStyle/>
          <a:p>
            <a:endParaRPr lang="sl-SI"/>
          </a:p>
        </p:txBody>
      </p:sp>
      <p:sp>
        <p:nvSpPr>
          <p:cNvPr id="9" name="Freeform 9"/>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8"/>
            <a:stretch>
              <a:fillRect/>
            </a:stretch>
          </a:blipFill>
        </p:spPr>
        <p:txBody>
          <a:bodyPr/>
          <a:lstStyle/>
          <a:p>
            <a:endParaRPr lang="sl-SI"/>
          </a:p>
        </p:txBody>
      </p:sp>
      <p:sp>
        <p:nvSpPr>
          <p:cNvPr id="10" name="Freeform 10"/>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11" name="Freeform 11"/>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8"/>
            <a:stretch>
              <a:fillRect/>
            </a:stretch>
          </a:blipFill>
        </p:spPr>
        <p:txBody>
          <a:bodyPr/>
          <a:lstStyle/>
          <a:p>
            <a:endParaRPr lang="sl-SI"/>
          </a:p>
        </p:txBody>
      </p:sp>
      <p:sp>
        <p:nvSpPr>
          <p:cNvPr id="12" name="TextBox 12"/>
          <p:cNvSpPr txBox="1"/>
          <p:nvPr/>
        </p:nvSpPr>
        <p:spPr>
          <a:xfrm>
            <a:off x="6320107" y="886483"/>
            <a:ext cx="5653177" cy="1396365"/>
          </a:xfrm>
          <a:prstGeom prst="rect">
            <a:avLst/>
          </a:prstGeom>
        </p:spPr>
        <p:txBody>
          <a:bodyPr lIns="0" tIns="0" rIns="0" bIns="0" rtlCol="0" anchor="t">
            <a:spAutoFit/>
          </a:bodyPr>
          <a:lstStyle/>
          <a:p>
            <a:pPr marL="0" lvl="0" indent="0" algn="ctr">
              <a:lnSpc>
                <a:spcPts val="3600"/>
              </a:lnSpc>
            </a:pPr>
            <a:r>
              <a:rPr lang="en-US" sz="3600" b="1" spc="-179">
                <a:solidFill>
                  <a:srgbClr val="000000"/>
                </a:solidFill>
                <a:latin typeface="Canva Sans Bold"/>
                <a:ea typeface="Canva Sans Bold"/>
                <a:cs typeface="Canva Sans Bold"/>
                <a:sym typeface="Canva Sans Bold"/>
              </a:rPr>
              <a:t>DIGITAL HEALTH, SOCIAL MEDIAS AND YOUTH INITIATIVES</a:t>
            </a:r>
          </a:p>
        </p:txBody>
      </p:sp>
      <p:sp>
        <p:nvSpPr>
          <p:cNvPr id="13" name="Freeform 13"/>
          <p:cNvSpPr/>
          <p:nvPr/>
        </p:nvSpPr>
        <p:spPr>
          <a:xfrm>
            <a:off x="15810174" y="9258300"/>
            <a:ext cx="2311656" cy="696623"/>
          </a:xfrm>
          <a:custGeom>
            <a:avLst/>
            <a:gdLst/>
            <a:ahLst/>
            <a:cxnLst/>
            <a:rect l="l" t="t" r="r" b="b"/>
            <a:pathLst>
              <a:path w="2311656" h="696623">
                <a:moveTo>
                  <a:pt x="0" y="0"/>
                </a:moveTo>
                <a:lnTo>
                  <a:pt x="2311656" y="0"/>
                </a:lnTo>
                <a:lnTo>
                  <a:pt x="2311656" y="696623"/>
                </a:lnTo>
                <a:lnTo>
                  <a:pt x="0" y="696623"/>
                </a:lnTo>
                <a:lnTo>
                  <a:pt x="0" y="0"/>
                </a:lnTo>
                <a:close/>
              </a:path>
            </a:pathLst>
          </a:custGeom>
          <a:blipFill>
            <a:blip r:embed="rId11"/>
            <a:stretch>
              <a:fillRect l="-5319"/>
            </a:stretch>
          </a:blipFill>
        </p:spPr>
        <p:txBody>
          <a:bodyPr/>
          <a:lstStyle/>
          <a:p>
            <a:endParaRPr lang="sl-SI"/>
          </a:p>
        </p:txBody>
      </p:sp>
      <p:sp>
        <p:nvSpPr>
          <p:cNvPr id="14" name="TextBox 14"/>
          <p:cNvSpPr txBox="1"/>
          <p:nvPr/>
        </p:nvSpPr>
        <p:spPr>
          <a:xfrm>
            <a:off x="7034945" y="9407855"/>
            <a:ext cx="4218109" cy="332330"/>
          </a:xfrm>
          <a:prstGeom prst="rect">
            <a:avLst/>
          </a:prstGeom>
        </p:spPr>
        <p:txBody>
          <a:bodyPr lIns="0" tIns="0" rIns="0" bIns="0" rtlCol="0" anchor="t">
            <a:spAutoFit/>
          </a:bodyPr>
          <a:lstStyle/>
          <a:p>
            <a:pPr marL="0" lvl="0" indent="0" algn="ctr">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2"/>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3"/>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4"/>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5"/>
            <a:stretch>
              <a:fillRect/>
            </a:stretch>
          </a:blipFill>
        </p:spPr>
        <p:txBody>
          <a:bodyPr/>
          <a:lstStyle/>
          <a:p>
            <a:endParaRPr lang="sl-SI"/>
          </a:p>
        </p:txBody>
      </p:sp>
      <p:sp>
        <p:nvSpPr>
          <p:cNvPr id="6" name="TextBox 6"/>
          <p:cNvSpPr txBox="1"/>
          <p:nvPr/>
        </p:nvSpPr>
        <p:spPr>
          <a:xfrm>
            <a:off x="1084831" y="3646242"/>
            <a:ext cx="17037000" cy="3781282"/>
          </a:xfrm>
          <a:prstGeom prst="rect">
            <a:avLst/>
          </a:prstGeom>
        </p:spPr>
        <p:txBody>
          <a:bodyPr lIns="0" tIns="0" rIns="0" bIns="0" rtlCol="0" anchor="t">
            <a:spAutoFit/>
          </a:bodyPr>
          <a:lstStyle/>
          <a:p>
            <a:pPr algn="just">
              <a:lnSpc>
                <a:spcPts val="4952"/>
              </a:lnSpc>
            </a:pPr>
            <a:endParaRPr/>
          </a:p>
          <a:p>
            <a:pPr algn="just">
              <a:lnSpc>
                <a:spcPts val="4952"/>
              </a:lnSpc>
            </a:pPr>
            <a:r>
              <a:rPr lang="en-US" sz="2476" b="1" spc="-123">
                <a:solidFill>
                  <a:srgbClr val="EB1A35"/>
                </a:solidFill>
                <a:latin typeface="Canva Sans Bold"/>
                <a:ea typeface="Canva Sans Bold"/>
                <a:cs typeface="Canva Sans Bold"/>
                <a:sym typeface="Canva Sans Bold"/>
              </a:rPr>
              <a:t> WHAT HEALTHY WAY OF USING DIGITAL SOCIAL MEDIA WOULD YOU CHOOSE IF YOU KNEW THAT YOUR YOUTH</a:t>
            </a:r>
          </a:p>
          <a:p>
            <a:pPr algn="just">
              <a:lnSpc>
                <a:spcPts val="4952"/>
              </a:lnSpc>
            </a:pPr>
            <a:r>
              <a:rPr lang="en-US" sz="2476" b="1" spc="-123">
                <a:solidFill>
                  <a:srgbClr val="EB1A35"/>
                </a:solidFill>
                <a:latin typeface="Canva Sans Bold"/>
                <a:ea typeface="Canva Sans Bold"/>
                <a:cs typeface="Canva Sans Bold"/>
                <a:sym typeface="Canva Sans Bold"/>
              </a:rPr>
              <a:t> INITIATIVE NEEDED PUBLIC OPINION TO BE PROMOTED?</a:t>
            </a:r>
          </a:p>
          <a:p>
            <a:pPr algn="just">
              <a:lnSpc>
                <a:spcPts val="4952"/>
              </a:lnSpc>
            </a:pPr>
            <a:endParaRPr lang="en-US" sz="2476" b="1" spc="-123">
              <a:solidFill>
                <a:srgbClr val="EB1A35"/>
              </a:solidFill>
              <a:latin typeface="Canva Sans Bold"/>
              <a:ea typeface="Canva Sans Bold"/>
              <a:cs typeface="Canva Sans Bold"/>
              <a:sym typeface="Canva Sans Bold"/>
            </a:endParaRPr>
          </a:p>
          <a:p>
            <a:pPr algn="just">
              <a:lnSpc>
                <a:spcPts val="4952"/>
              </a:lnSpc>
            </a:pPr>
            <a:endParaRPr lang="en-US" sz="2476" b="1" spc="-123">
              <a:solidFill>
                <a:srgbClr val="EB1A35"/>
              </a:solidFill>
              <a:latin typeface="Canva Sans Bold"/>
              <a:ea typeface="Canva Sans Bold"/>
              <a:cs typeface="Canva Sans Bold"/>
              <a:sym typeface="Canva Sans Bold"/>
            </a:endParaRPr>
          </a:p>
          <a:p>
            <a:pPr algn="just">
              <a:lnSpc>
                <a:spcPts val="2552"/>
              </a:lnSpc>
            </a:pPr>
            <a:endParaRPr lang="en-US" sz="2476" b="1" spc="-123">
              <a:solidFill>
                <a:srgbClr val="EB1A35"/>
              </a:solidFill>
              <a:latin typeface="Canva Sans Bold"/>
              <a:ea typeface="Canva Sans Bold"/>
              <a:cs typeface="Canva Sans Bold"/>
              <a:sym typeface="Canva Sans Bold"/>
            </a:endParaRPr>
          </a:p>
          <a:p>
            <a:pPr algn="just">
              <a:lnSpc>
                <a:spcPts val="2552"/>
              </a:lnSpc>
            </a:pPr>
            <a:endParaRPr lang="en-US" sz="2476" b="1" spc="-123">
              <a:solidFill>
                <a:srgbClr val="EB1A35"/>
              </a:solidFill>
              <a:latin typeface="Canva Sans Bold"/>
              <a:ea typeface="Canva Sans Bold"/>
              <a:cs typeface="Canva Sans Bold"/>
              <a:sym typeface="Canva Sans Bold"/>
            </a:endParaRPr>
          </a:p>
        </p:txBody>
      </p:sp>
      <p:sp>
        <p:nvSpPr>
          <p:cNvPr id="7" name="Freeform 7"/>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6"/>
            <a:stretch>
              <a:fillRect l="-17494" r="-17494"/>
            </a:stretch>
          </a:blipFill>
        </p:spPr>
        <p:txBody>
          <a:bodyPr/>
          <a:lstStyle/>
          <a:p>
            <a:endParaRPr lang="sl-SI"/>
          </a:p>
        </p:txBody>
      </p:sp>
      <p:sp>
        <p:nvSpPr>
          <p:cNvPr id="8" name="Freeform 8"/>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7"/>
            <a:stretch>
              <a:fillRect r="-106795"/>
            </a:stretch>
          </a:blipFill>
        </p:spPr>
        <p:txBody>
          <a:bodyPr/>
          <a:lstStyle/>
          <a:p>
            <a:endParaRPr lang="sl-SI"/>
          </a:p>
        </p:txBody>
      </p:sp>
      <p:sp>
        <p:nvSpPr>
          <p:cNvPr id="9" name="Freeform 9"/>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8"/>
            <a:stretch>
              <a:fillRect/>
            </a:stretch>
          </a:blipFill>
        </p:spPr>
        <p:txBody>
          <a:bodyPr/>
          <a:lstStyle/>
          <a:p>
            <a:endParaRPr lang="sl-SI"/>
          </a:p>
        </p:txBody>
      </p:sp>
      <p:sp>
        <p:nvSpPr>
          <p:cNvPr id="10" name="Freeform 10"/>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11" name="Freeform 11"/>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8"/>
            <a:stretch>
              <a:fillRect/>
            </a:stretch>
          </a:blipFill>
        </p:spPr>
        <p:txBody>
          <a:bodyPr/>
          <a:lstStyle/>
          <a:p>
            <a:endParaRPr lang="sl-SI"/>
          </a:p>
        </p:txBody>
      </p:sp>
      <p:sp>
        <p:nvSpPr>
          <p:cNvPr id="12" name="TextBox 12"/>
          <p:cNvSpPr txBox="1"/>
          <p:nvPr/>
        </p:nvSpPr>
        <p:spPr>
          <a:xfrm>
            <a:off x="6320107" y="886483"/>
            <a:ext cx="5653177" cy="1396365"/>
          </a:xfrm>
          <a:prstGeom prst="rect">
            <a:avLst/>
          </a:prstGeom>
        </p:spPr>
        <p:txBody>
          <a:bodyPr lIns="0" tIns="0" rIns="0" bIns="0" rtlCol="0" anchor="t">
            <a:spAutoFit/>
          </a:bodyPr>
          <a:lstStyle/>
          <a:p>
            <a:pPr marL="0" lvl="0" indent="0" algn="ctr">
              <a:lnSpc>
                <a:spcPts val="3600"/>
              </a:lnSpc>
            </a:pPr>
            <a:r>
              <a:rPr lang="en-US" sz="3600" b="1" spc="-179">
                <a:solidFill>
                  <a:srgbClr val="000000"/>
                </a:solidFill>
                <a:latin typeface="Canva Sans Bold"/>
                <a:ea typeface="Canva Sans Bold"/>
                <a:cs typeface="Canva Sans Bold"/>
                <a:sym typeface="Canva Sans Bold"/>
              </a:rPr>
              <a:t>DIGITAL HEALTH, SOCIAL MEDIAS AND YOUTH INITIATIVES</a:t>
            </a:r>
          </a:p>
        </p:txBody>
      </p:sp>
      <p:sp>
        <p:nvSpPr>
          <p:cNvPr id="13" name="Freeform 13"/>
          <p:cNvSpPr/>
          <p:nvPr/>
        </p:nvSpPr>
        <p:spPr>
          <a:xfrm>
            <a:off x="15810174" y="9258300"/>
            <a:ext cx="2311656" cy="696623"/>
          </a:xfrm>
          <a:custGeom>
            <a:avLst/>
            <a:gdLst/>
            <a:ahLst/>
            <a:cxnLst/>
            <a:rect l="l" t="t" r="r" b="b"/>
            <a:pathLst>
              <a:path w="2311656" h="696623">
                <a:moveTo>
                  <a:pt x="0" y="0"/>
                </a:moveTo>
                <a:lnTo>
                  <a:pt x="2311656" y="0"/>
                </a:lnTo>
                <a:lnTo>
                  <a:pt x="2311656" y="696623"/>
                </a:lnTo>
                <a:lnTo>
                  <a:pt x="0" y="696623"/>
                </a:lnTo>
                <a:lnTo>
                  <a:pt x="0" y="0"/>
                </a:lnTo>
                <a:close/>
              </a:path>
            </a:pathLst>
          </a:custGeom>
          <a:blipFill>
            <a:blip r:embed="rId11"/>
            <a:stretch>
              <a:fillRect l="-5319"/>
            </a:stretch>
          </a:blipFill>
        </p:spPr>
        <p:txBody>
          <a:bodyPr/>
          <a:lstStyle/>
          <a:p>
            <a:endParaRPr lang="sl-SI"/>
          </a:p>
        </p:txBody>
      </p:sp>
      <p:sp>
        <p:nvSpPr>
          <p:cNvPr id="14" name="TextBox 14"/>
          <p:cNvSpPr txBox="1"/>
          <p:nvPr/>
        </p:nvSpPr>
        <p:spPr>
          <a:xfrm>
            <a:off x="7034945" y="9407855"/>
            <a:ext cx="4218109" cy="332330"/>
          </a:xfrm>
          <a:prstGeom prst="rect">
            <a:avLst/>
          </a:prstGeom>
        </p:spPr>
        <p:txBody>
          <a:bodyPr lIns="0" tIns="0" rIns="0" bIns="0" rtlCol="0" anchor="t">
            <a:spAutoFit/>
          </a:bodyPr>
          <a:lstStyle/>
          <a:p>
            <a:pPr marL="0" lvl="0" indent="0" algn="ctr">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3611" y="9040602"/>
            <a:ext cx="995021" cy="1085886"/>
          </a:xfrm>
          <a:custGeom>
            <a:avLst/>
            <a:gdLst/>
            <a:ahLst/>
            <a:cxnLst/>
            <a:rect l="l" t="t" r="r" b="b"/>
            <a:pathLst>
              <a:path w="995021" h="1085886">
                <a:moveTo>
                  <a:pt x="0" y="0"/>
                </a:moveTo>
                <a:lnTo>
                  <a:pt x="995020" y="0"/>
                </a:lnTo>
                <a:lnTo>
                  <a:pt x="995020" y="1085887"/>
                </a:lnTo>
                <a:lnTo>
                  <a:pt x="0" y="1085887"/>
                </a:lnTo>
                <a:lnTo>
                  <a:pt x="0" y="0"/>
                </a:lnTo>
                <a:close/>
              </a:path>
            </a:pathLst>
          </a:custGeom>
          <a:blipFill>
            <a:blip r:embed="rId2"/>
            <a:stretch>
              <a:fillRect r="-8741"/>
            </a:stretch>
          </a:blipFill>
        </p:spPr>
        <p:txBody>
          <a:bodyPr/>
          <a:lstStyle/>
          <a:p>
            <a:endParaRPr lang="sl-SI"/>
          </a:p>
        </p:txBody>
      </p:sp>
      <p:sp>
        <p:nvSpPr>
          <p:cNvPr id="3" name="Freeform 3"/>
          <p:cNvSpPr/>
          <p:nvPr/>
        </p:nvSpPr>
        <p:spPr>
          <a:xfrm>
            <a:off x="1890131" y="9302193"/>
            <a:ext cx="1886814" cy="638956"/>
          </a:xfrm>
          <a:custGeom>
            <a:avLst/>
            <a:gdLst/>
            <a:ahLst/>
            <a:cxnLst/>
            <a:rect l="l" t="t" r="r" b="b"/>
            <a:pathLst>
              <a:path w="1886814" h="638956">
                <a:moveTo>
                  <a:pt x="0" y="0"/>
                </a:moveTo>
                <a:lnTo>
                  <a:pt x="1886815" y="0"/>
                </a:lnTo>
                <a:lnTo>
                  <a:pt x="1886815" y="638956"/>
                </a:lnTo>
                <a:lnTo>
                  <a:pt x="0" y="638956"/>
                </a:lnTo>
                <a:lnTo>
                  <a:pt x="0" y="0"/>
                </a:lnTo>
                <a:close/>
              </a:path>
            </a:pathLst>
          </a:custGeom>
          <a:blipFill>
            <a:blip r:embed="rId3"/>
            <a:stretch>
              <a:fillRect t="-7508" b="-7508"/>
            </a:stretch>
          </a:blipFill>
        </p:spPr>
        <p:txBody>
          <a:bodyPr/>
          <a:lstStyle/>
          <a:p>
            <a:endParaRPr lang="sl-SI"/>
          </a:p>
        </p:txBody>
      </p:sp>
      <p:sp>
        <p:nvSpPr>
          <p:cNvPr id="4" name="Freeform 4"/>
          <p:cNvSpPr/>
          <p:nvPr/>
        </p:nvSpPr>
        <p:spPr>
          <a:xfrm>
            <a:off x="4638377" y="9258300"/>
            <a:ext cx="1681730" cy="786140"/>
          </a:xfrm>
          <a:custGeom>
            <a:avLst/>
            <a:gdLst/>
            <a:ahLst/>
            <a:cxnLst/>
            <a:rect l="l" t="t" r="r" b="b"/>
            <a:pathLst>
              <a:path w="1681730" h="786140">
                <a:moveTo>
                  <a:pt x="0" y="0"/>
                </a:moveTo>
                <a:lnTo>
                  <a:pt x="1681730" y="0"/>
                </a:lnTo>
                <a:lnTo>
                  <a:pt x="1681730" y="786140"/>
                </a:lnTo>
                <a:lnTo>
                  <a:pt x="0" y="786140"/>
                </a:lnTo>
                <a:lnTo>
                  <a:pt x="0" y="0"/>
                </a:lnTo>
                <a:close/>
              </a:path>
            </a:pathLst>
          </a:custGeom>
          <a:blipFill>
            <a:blip r:embed="rId4"/>
            <a:stretch>
              <a:fillRect t="-66190" b="-47731"/>
            </a:stretch>
          </a:blipFill>
        </p:spPr>
        <p:txBody>
          <a:bodyPr/>
          <a:lstStyle/>
          <a:p>
            <a:endParaRPr lang="sl-SI"/>
          </a:p>
        </p:txBody>
      </p:sp>
      <p:sp>
        <p:nvSpPr>
          <p:cNvPr id="5" name="Freeform 5"/>
          <p:cNvSpPr/>
          <p:nvPr/>
        </p:nvSpPr>
        <p:spPr>
          <a:xfrm>
            <a:off x="11748291" y="9281637"/>
            <a:ext cx="1669651" cy="659512"/>
          </a:xfrm>
          <a:custGeom>
            <a:avLst/>
            <a:gdLst/>
            <a:ahLst/>
            <a:cxnLst/>
            <a:rect l="l" t="t" r="r" b="b"/>
            <a:pathLst>
              <a:path w="1669651" h="659512">
                <a:moveTo>
                  <a:pt x="0" y="0"/>
                </a:moveTo>
                <a:lnTo>
                  <a:pt x="1669651" y="0"/>
                </a:lnTo>
                <a:lnTo>
                  <a:pt x="1669651" y="659512"/>
                </a:lnTo>
                <a:lnTo>
                  <a:pt x="0" y="659512"/>
                </a:lnTo>
                <a:lnTo>
                  <a:pt x="0" y="0"/>
                </a:lnTo>
                <a:close/>
              </a:path>
            </a:pathLst>
          </a:custGeom>
          <a:blipFill>
            <a:blip r:embed="rId5"/>
            <a:stretch>
              <a:fillRect/>
            </a:stretch>
          </a:blipFill>
        </p:spPr>
        <p:txBody>
          <a:bodyPr/>
          <a:lstStyle/>
          <a:p>
            <a:endParaRPr lang="sl-SI"/>
          </a:p>
        </p:txBody>
      </p:sp>
      <p:sp>
        <p:nvSpPr>
          <p:cNvPr id="6" name="Freeform 6"/>
          <p:cNvSpPr/>
          <p:nvPr/>
        </p:nvSpPr>
        <p:spPr>
          <a:xfrm>
            <a:off x="-2232332" y="-1442653"/>
            <a:ext cx="5960478" cy="4733901"/>
          </a:xfrm>
          <a:custGeom>
            <a:avLst/>
            <a:gdLst/>
            <a:ahLst/>
            <a:cxnLst/>
            <a:rect l="l" t="t" r="r" b="b"/>
            <a:pathLst>
              <a:path w="5960478" h="4733901">
                <a:moveTo>
                  <a:pt x="0" y="0"/>
                </a:moveTo>
                <a:lnTo>
                  <a:pt x="5960478" y="0"/>
                </a:lnTo>
                <a:lnTo>
                  <a:pt x="5960478" y="4733901"/>
                </a:lnTo>
                <a:lnTo>
                  <a:pt x="0" y="4733901"/>
                </a:lnTo>
                <a:lnTo>
                  <a:pt x="0" y="0"/>
                </a:lnTo>
                <a:close/>
              </a:path>
            </a:pathLst>
          </a:custGeom>
          <a:blipFill>
            <a:blip r:embed="rId6"/>
            <a:stretch>
              <a:fillRect l="-17494" r="-17494"/>
            </a:stretch>
          </a:blipFill>
        </p:spPr>
        <p:txBody>
          <a:bodyPr/>
          <a:lstStyle/>
          <a:p>
            <a:endParaRPr lang="sl-SI"/>
          </a:p>
        </p:txBody>
      </p:sp>
      <p:sp>
        <p:nvSpPr>
          <p:cNvPr id="7" name="Freeform 7"/>
          <p:cNvSpPr/>
          <p:nvPr/>
        </p:nvSpPr>
        <p:spPr>
          <a:xfrm>
            <a:off x="13989442" y="8762591"/>
            <a:ext cx="1268872" cy="1967585"/>
          </a:xfrm>
          <a:custGeom>
            <a:avLst/>
            <a:gdLst/>
            <a:ahLst/>
            <a:cxnLst/>
            <a:rect l="l" t="t" r="r" b="b"/>
            <a:pathLst>
              <a:path w="1268872" h="1967585">
                <a:moveTo>
                  <a:pt x="0" y="0"/>
                </a:moveTo>
                <a:lnTo>
                  <a:pt x="1268872" y="0"/>
                </a:lnTo>
                <a:lnTo>
                  <a:pt x="1268872" y="1967585"/>
                </a:lnTo>
                <a:lnTo>
                  <a:pt x="0" y="1967585"/>
                </a:lnTo>
                <a:lnTo>
                  <a:pt x="0" y="0"/>
                </a:lnTo>
                <a:close/>
              </a:path>
            </a:pathLst>
          </a:custGeom>
          <a:blipFill>
            <a:blip r:embed="rId7"/>
            <a:stretch>
              <a:fillRect r="-106795"/>
            </a:stretch>
          </a:blipFill>
        </p:spPr>
        <p:txBody>
          <a:bodyPr/>
          <a:lstStyle/>
          <a:p>
            <a:endParaRPr lang="sl-SI"/>
          </a:p>
        </p:txBody>
      </p:sp>
      <p:sp>
        <p:nvSpPr>
          <p:cNvPr id="8" name="TextBox 8"/>
          <p:cNvSpPr txBox="1"/>
          <p:nvPr/>
        </p:nvSpPr>
        <p:spPr>
          <a:xfrm>
            <a:off x="1084831" y="1276422"/>
            <a:ext cx="17037000" cy="11039332"/>
          </a:xfrm>
          <a:prstGeom prst="rect">
            <a:avLst/>
          </a:prstGeom>
        </p:spPr>
        <p:txBody>
          <a:bodyPr lIns="0" tIns="0" rIns="0" bIns="0" rtlCol="0" anchor="t">
            <a:spAutoFit/>
          </a:bodyPr>
          <a:lstStyle/>
          <a:p>
            <a:pPr algn="just">
              <a:lnSpc>
                <a:spcPts val="4952"/>
              </a:lnSpc>
            </a:pPr>
            <a:endParaRPr/>
          </a:p>
          <a:p>
            <a:pPr algn="just">
              <a:lnSpc>
                <a:spcPts val="4952"/>
              </a:lnSpc>
            </a:pPr>
            <a:r>
              <a:rPr lang="en-US" sz="2476" b="1" spc="-123">
                <a:solidFill>
                  <a:srgbClr val="000000"/>
                </a:solidFill>
                <a:latin typeface="Canva Sans Bold"/>
                <a:ea typeface="Canva Sans Bold"/>
                <a:cs typeface="Canva Sans Bold"/>
                <a:sym typeface="Canva Sans Bold"/>
              </a:rPr>
              <a:t>REFERENCES</a:t>
            </a:r>
          </a:p>
          <a:p>
            <a:pPr algn="just">
              <a:lnSpc>
                <a:spcPts val="4352"/>
              </a:lnSpc>
            </a:pPr>
            <a:r>
              <a:rPr lang="en-US" sz="2176" b="1" spc="-108">
                <a:solidFill>
                  <a:srgbClr val="000000"/>
                </a:solidFill>
                <a:latin typeface="Canva Sans Bold"/>
                <a:ea typeface="Canva Sans Bold"/>
                <a:cs typeface="Canva Sans Bold"/>
                <a:sym typeface="Canva Sans Bold"/>
              </a:rPr>
              <a:t>LINDA C. ASHAR, J.D., (2024). SOCIAL MEDIA IMPACT.HOW SOCIAL MEDIA SITE AFFECT SOCIETY.</a:t>
            </a:r>
          </a:p>
          <a:p>
            <a:pPr algn="just">
              <a:lnSpc>
                <a:spcPts val="4352"/>
              </a:lnSpc>
            </a:pPr>
            <a:r>
              <a:rPr lang="en-US" sz="2176" b="1" spc="-108">
                <a:solidFill>
                  <a:srgbClr val="000000"/>
                </a:solidFill>
                <a:latin typeface="Canva Sans Bold"/>
                <a:ea typeface="Canva Sans Bold"/>
                <a:cs typeface="Canva Sans Bold"/>
                <a:sym typeface="Canva Sans Bold"/>
              </a:rPr>
              <a:t>URL:HTTPS://WWW.APU.APUS.EDU/AREA-OF-STUDY/BUSINESS-AND-MANAGEMENT/RESOURCES/HOW-SOCIAL-MEDIA-SITES-AFFECT-SOCIETY/</a:t>
            </a:r>
          </a:p>
          <a:p>
            <a:pPr algn="just">
              <a:lnSpc>
                <a:spcPts val="4352"/>
              </a:lnSpc>
            </a:pPr>
            <a:endParaRPr lang="en-US" sz="2176" b="1" spc="-108">
              <a:solidFill>
                <a:srgbClr val="000000"/>
              </a:solidFill>
              <a:latin typeface="Canva Sans Bold"/>
              <a:ea typeface="Canva Sans Bold"/>
              <a:cs typeface="Canva Sans Bold"/>
              <a:sym typeface="Canva Sans Bold"/>
            </a:endParaRPr>
          </a:p>
          <a:p>
            <a:pPr algn="just">
              <a:lnSpc>
                <a:spcPts val="4352"/>
              </a:lnSpc>
            </a:pPr>
            <a:r>
              <a:rPr lang="en-US" sz="2176" b="1" spc="-108">
                <a:solidFill>
                  <a:srgbClr val="000000"/>
                </a:solidFill>
                <a:latin typeface="Canva Sans Bold"/>
                <a:ea typeface="Canva Sans Bold"/>
                <a:cs typeface="Canva Sans Bold"/>
                <a:sym typeface="Canva Sans Bold"/>
              </a:rPr>
              <a:t>AOK HEALTH MAGAZIN (2021). SOUVERÄN MIT SOZIALEN MEDIEN UMGEHEN, URL:HTTPS://WWW.AOK.DE/PK/MAGAZIN/KOERPER-PSYCHE/PSYCHOLOGIE/DER-EINFLUSS-SOZIALER-MEDIEN-AUF-DIE-PSYCHE/</a:t>
            </a:r>
          </a:p>
          <a:p>
            <a:pPr algn="just">
              <a:lnSpc>
                <a:spcPts val="4352"/>
              </a:lnSpc>
            </a:pPr>
            <a:endParaRPr lang="en-US" sz="2176" b="1" spc="-108">
              <a:solidFill>
                <a:srgbClr val="000000"/>
              </a:solidFill>
              <a:latin typeface="Canva Sans Bold"/>
              <a:ea typeface="Canva Sans Bold"/>
              <a:cs typeface="Canva Sans Bold"/>
              <a:sym typeface="Canva Sans Bold"/>
            </a:endParaRPr>
          </a:p>
          <a:p>
            <a:pPr algn="just">
              <a:lnSpc>
                <a:spcPts val="4352"/>
              </a:lnSpc>
            </a:pPr>
            <a:r>
              <a:rPr lang="en-US" sz="2176" b="1" spc="-108">
                <a:solidFill>
                  <a:srgbClr val="000000"/>
                </a:solidFill>
                <a:latin typeface="Canva Sans Bold"/>
                <a:ea typeface="Canva Sans Bold"/>
                <a:cs typeface="Canva Sans Bold"/>
                <a:sym typeface="Canva Sans Bold"/>
              </a:rPr>
              <a:t>LUDWIGS, STEFAN/ NÖCKER, GUIDO (2020).SOCIAL MEDIA. GESUNDHEITSFÖRDERUNG MIT DIGITALEN MEDIEN.</a:t>
            </a:r>
          </a:p>
          <a:p>
            <a:pPr algn="just">
              <a:lnSpc>
                <a:spcPts val="4352"/>
              </a:lnSpc>
            </a:pPr>
            <a:r>
              <a:rPr lang="en-US" sz="2176" b="1" spc="-108">
                <a:solidFill>
                  <a:srgbClr val="000000"/>
                </a:solidFill>
                <a:latin typeface="Canva Sans Bold"/>
                <a:ea typeface="Canva Sans Bold"/>
                <a:cs typeface="Canva Sans Bold"/>
                <a:sym typeface="Canva Sans Bold"/>
              </a:rPr>
              <a:t>URL:HTTPS://LEITBEGRIFFE.BZGA.DE/ALPHABETISCHES-VERZEICHNIS/SOCIAL-MEDIA-GESUNDHEITSFOERDERUNG-MIT-DIGITALEN-MEDIEN/</a:t>
            </a:r>
          </a:p>
          <a:p>
            <a:pPr algn="just">
              <a:lnSpc>
                <a:spcPts val="4352"/>
              </a:lnSpc>
            </a:pPr>
            <a:endParaRPr lang="en-US" sz="2176" b="1" spc="-108">
              <a:solidFill>
                <a:srgbClr val="000000"/>
              </a:solidFill>
              <a:latin typeface="Canva Sans Bold"/>
              <a:ea typeface="Canva Sans Bold"/>
              <a:cs typeface="Canva Sans Bold"/>
              <a:sym typeface="Canva Sans Bold"/>
            </a:endParaRPr>
          </a:p>
          <a:p>
            <a:pPr algn="just">
              <a:lnSpc>
                <a:spcPts val="4352"/>
              </a:lnSpc>
            </a:pPr>
            <a:r>
              <a:rPr lang="en-US" sz="2176" b="1" spc="-108">
                <a:solidFill>
                  <a:srgbClr val="000000"/>
                </a:solidFill>
                <a:latin typeface="Canva Sans Bold"/>
                <a:ea typeface="Canva Sans Bold"/>
                <a:cs typeface="Canva Sans Bold"/>
                <a:sym typeface="Canva Sans Bold"/>
              </a:rPr>
              <a:t>BAVARIAN INSTITUTE FOR DIGITAL TRANSFORMATION. SOCIAL MEDIA.URL: HTTPS://EN.BIDT.DIGITAL/GLOSSARY/SOCIAL-MEDIA/</a:t>
            </a:r>
          </a:p>
          <a:p>
            <a:pPr algn="just">
              <a:lnSpc>
                <a:spcPts val="4952"/>
              </a:lnSpc>
            </a:pPr>
            <a:endParaRPr lang="en-US" sz="2176" b="1" spc="-108">
              <a:solidFill>
                <a:srgbClr val="000000"/>
              </a:solidFill>
              <a:latin typeface="Canva Sans Bold"/>
              <a:ea typeface="Canva Sans Bold"/>
              <a:cs typeface="Canva Sans Bold"/>
              <a:sym typeface="Canva Sans Bold"/>
            </a:endParaRPr>
          </a:p>
          <a:p>
            <a:pPr algn="just">
              <a:lnSpc>
                <a:spcPts val="4952"/>
              </a:lnSpc>
            </a:pPr>
            <a:endParaRPr lang="en-US" sz="2176" b="1" spc="-108">
              <a:solidFill>
                <a:srgbClr val="000000"/>
              </a:solidFill>
              <a:latin typeface="Canva Sans Bold"/>
              <a:ea typeface="Canva Sans Bold"/>
              <a:cs typeface="Canva Sans Bold"/>
              <a:sym typeface="Canva Sans Bold"/>
            </a:endParaRPr>
          </a:p>
          <a:p>
            <a:pPr algn="just">
              <a:lnSpc>
                <a:spcPts val="4952"/>
              </a:lnSpc>
            </a:pPr>
            <a:endParaRPr lang="en-US" sz="2176" b="1" spc="-108">
              <a:solidFill>
                <a:srgbClr val="000000"/>
              </a:solidFill>
              <a:latin typeface="Canva Sans Bold"/>
              <a:ea typeface="Canva Sans Bold"/>
              <a:cs typeface="Canva Sans Bold"/>
              <a:sym typeface="Canva Sans Bold"/>
            </a:endParaRPr>
          </a:p>
          <a:p>
            <a:pPr algn="just">
              <a:lnSpc>
                <a:spcPts val="4952"/>
              </a:lnSpc>
            </a:pPr>
            <a:endParaRPr lang="en-US" sz="2176" b="1" spc="-108">
              <a:solidFill>
                <a:srgbClr val="000000"/>
              </a:solidFill>
              <a:latin typeface="Canva Sans Bold"/>
              <a:ea typeface="Canva Sans Bold"/>
              <a:cs typeface="Canva Sans Bold"/>
              <a:sym typeface="Canva Sans Bold"/>
            </a:endParaRPr>
          </a:p>
          <a:p>
            <a:pPr algn="just">
              <a:lnSpc>
                <a:spcPts val="2552"/>
              </a:lnSpc>
            </a:pPr>
            <a:endParaRPr lang="en-US" sz="2176" b="1" spc="-108">
              <a:solidFill>
                <a:srgbClr val="000000"/>
              </a:solidFill>
              <a:latin typeface="Canva Sans Bold"/>
              <a:ea typeface="Canva Sans Bold"/>
              <a:cs typeface="Canva Sans Bold"/>
              <a:sym typeface="Canva Sans Bold"/>
            </a:endParaRPr>
          </a:p>
          <a:p>
            <a:pPr algn="just">
              <a:lnSpc>
                <a:spcPts val="2552"/>
              </a:lnSpc>
            </a:pPr>
            <a:endParaRPr lang="en-US" sz="2176" b="1" spc="-108">
              <a:solidFill>
                <a:srgbClr val="000000"/>
              </a:solidFill>
              <a:latin typeface="Canva Sans Bold"/>
              <a:ea typeface="Canva Sans Bold"/>
              <a:cs typeface="Canva Sans Bold"/>
              <a:sym typeface="Canva Sans Bold"/>
            </a:endParaRPr>
          </a:p>
        </p:txBody>
      </p:sp>
      <p:sp>
        <p:nvSpPr>
          <p:cNvPr id="9" name="Freeform 9"/>
          <p:cNvSpPr/>
          <p:nvPr/>
        </p:nvSpPr>
        <p:spPr>
          <a:xfrm rot="-10800000">
            <a:off x="-1906998" y="29919"/>
            <a:ext cx="7386240" cy="2860733"/>
          </a:xfrm>
          <a:custGeom>
            <a:avLst/>
            <a:gdLst/>
            <a:ahLst/>
            <a:cxnLst/>
            <a:rect l="l" t="t" r="r" b="b"/>
            <a:pathLst>
              <a:path w="7386240" h="2860733">
                <a:moveTo>
                  <a:pt x="0" y="0"/>
                </a:moveTo>
                <a:lnTo>
                  <a:pt x="7386240" y="0"/>
                </a:lnTo>
                <a:lnTo>
                  <a:pt x="7386240" y="2860732"/>
                </a:lnTo>
                <a:lnTo>
                  <a:pt x="0" y="2860732"/>
                </a:lnTo>
                <a:lnTo>
                  <a:pt x="0" y="0"/>
                </a:lnTo>
                <a:close/>
              </a:path>
            </a:pathLst>
          </a:custGeom>
          <a:blipFill>
            <a:blip r:embed="rId8"/>
            <a:stretch>
              <a:fillRect/>
            </a:stretch>
          </a:blipFill>
        </p:spPr>
        <p:txBody>
          <a:bodyPr/>
          <a:lstStyle/>
          <a:p>
            <a:endParaRPr lang="sl-SI"/>
          </a:p>
        </p:txBody>
      </p:sp>
      <p:sp>
        <p:nvSpPr>
          <p:cNvPr id="10" name="Freeform 10"/>
          <p:cNvSpPr/>
          <p:nvPr/>
        </p:nvSpPr>
        <p:spPr>
          <a:xfrm>
            <a:off x="96774" y="0"/>
            <a:ext cx="1501781" cy="1639615"/>
          </a:xfrm>
          <a:custGeom>
            <a:avLst/>
            <a:gdLst/>
            <a:ahLst/>
            <a:cxnLst/>
            <a:rect l="l" t="t" r="r" b="b"/>
            <a:pathLst>
              <a:path w="1501781" h="1639615">
                <a:moveTo>
                  <a:pt x="0" y="0"/>
                </a:moveTo>
                <a:lnTo>
                  <a:pt x="1501780" y="0"/>
                </a:lnTo>
                <a:lnTo>
                  <a:pt x="1501780" y="1639615"/>
                </a:lnTo>
                <a:lnTo>
                  <a:pt x="0" y="16396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sl-SI"/>
          </a:p>
        </p:txBody>
      </p:sp>
      <p:sp>
        <p:nvSpPr>
          <p:cNvPr id="11" name="Freeform 11"/>
          <p:cNvSpPr/>
          <p:nvPr/>
        </p:nvSpPr>
        <p:spPr>
          <a:xfrm rot="-5400000">
            <a:off x="13359863" y="4584812"/>
            <a:ext cx="7441144" cy="2881998"/>
          </a:xfrm>
          <a:custGeom>
            <a:avLst/>
            <a:gdLst/>
            <a:ahLst/>
            <a:cxnLst/>
            <a:rect l="l" t="t" r="r" b="b"/>
            <a:pathLst>
              <a:path w="7441144" h="2881998">
                <a:moveTo>
                  <a:pt x="0" y="0"/>
                </a:moveTo>
                <a:lnTo>
                  <a:pt x="7441144" y="0"/>
                </a:lnTo>
                <a:lnTo>
                  <a:pt x="7441144" y="2881998"/>
                </a:lnTo>
                <a:lnTo>
                  <a:pt x="0" y="2881998"/>
                </a:lnTo>
                <a:lnTo>
                  <a:pt x="0" y="0"/>
                </a:lnTo>
                <a:close/>
              </a:path>
            </a:pathLst>
          </a:custGeom>
          <a:blipFill>
            <a:blip r:embed="rId8"/>
            <a:stretch>
              <a:fillRect/>
            </a:stretch>
          </a:blipFill>
        </p:spPr>
        <p:txBody>
          <a:bodyPr/>
          <a:lstStyle/>
          <a:p>
            <a:endParaRPr lang="sl-SI"/>
          </a:p>
        </p:txBody>
      </p:sp>
      <p:sp>
        <p:nvSpPr>
          <p:cNvPr id="12" name="TextBox 12"/>
          <p:cNvSpPr txBox="1"/>
          <p:nvPr/>
        </p:nvSpPr>
        <p:spPr>
          <a:xfrm>
            <a:off x="6320107" y="886483"/>
            <a:ext cx="5653177" cy="1396365"/>
          </a:xfrm>
          <a:prstGeom prst="rect">
            <a:avLst/>
          </a:prstGeom>
        </p:spPr>
        <p:txBody>
          <a:bodyPr lIns="0" tIns="0" rIns="0" bIns="0" rtlCol="0" anchor="t">
            <a:spAutoFit/>
          </a:bodyPr>
          <a:lstStyle/>
          <a:p>
            <a:pPr marL="0" lvl="0" indent="0" algn="ctr">
              <a:lnSpc>
                <a:spcPts val="3600"/>
              </a:lnSpc>
            </a:pPr>
            <a:r>
              <a:rPr lang="en-US" sz="3600" b="1" spc="-179">
                <a:solidFill>
                  <a:srgbClr val="000000"/>
                </a:solidFill>
                <a:latin typeface="Canva Sans Bold"/>
                <a:ea typeface="Canva Sans Bold"/>
                <a:cs typeface="Canva Sans Bold"/>
                <a:sym typeface="Canva Sans Bold"/>
              </a:rPr>
              <a:t>DIGITAL HEALTH, SOCIAL MEDIAS AND YOUTH INITIATIVES</a:t>
            </a:r>
          </a:p>
        </p:txBody>
      </p:sp>
      <p:sp>
        <p:nvSpPr>
          <p:cNvPr id="13" name="Freeform 13"/>
          <p:cNvSpPr/>
          <p:nvPr/>
        </p:nvSpPr>
        <p:spPr>
          <a:xfrm>
            <a:off x="15810174" y="9258300"/>
            <a:ext cx="2311656" cy="696623"/>
          </a:xfrm>
          <a:custGeom>
            <a:avLst/>
            <a:gdLst/>
            <a:ahLst/>
            <a:cxnLst/>
            <a:rect l="l" t="t" r="r" b="b"/>
            <a:pathLst>
              <a:path w="2311656" h="696623">
                <a:moveTo>
                  <a:pt x="0" y="0"/>
                </a:moveTo>
                <a:lnTo>
                  <a:pt x="2311656" y="0"/>
                </a:lnTo>
                <a:lnTo>
                  <a:pt x="2311656" y="696623"/>
                </a:lnTo>
                <a:lnTo>
                  <a:pt x="0" y="696623"/>
                </a:lnTo>
                <a:lnTo>
                  <a:pt x="0" y="0"/>
                </a:lnTo>
                <a:close/>
              </a:path>
            </a:pathLst>
          </a:custGeom>
          <a:blipFill>
            <a:blip r:embed="rId11"/>
            <a:stretch>
              <a:fillRect l="-5319"/>
            </a:stretch>
          </a:blipFill>
        </p:spPr>
        <p:txBody>
          <a:bodyPr/>
          <a:lstStyle/>
          <a:p>
            <a:endParaRPr lang="sl-SI"/>
          </a:p>
        </p:txBody>
      </p:sp>
      <p:sp>
        <p:nvSpPr>
          <p:cNvPr id="14" name="TextBox 14"/>
          <p:cNvSpPr txBox="1"/>
          <p:nvPr/>
        </p:nvSpPr>
        <p:spPr>
          <a:xfrm>
            <a:off x="7034945" y="9407855"/>
            <a:ext cx="4218109" cy="332330"/>
          </a:xfrm>
          <a:prstGeom prst="rect">
            <a:avLst/>
          </a:prstGeom>
        </p:spPr>
        <p:txBody>
          <a:bodyPr lIns="0" tIns="0" rIns="0" bIns="0" rtlCol="0" anchor="t">
            <a:spAutoFit/>
          </a:bodyPr>
          <a:lstStyle/>
          <a:p>
            <a:pPr marL="0" lvl="0" indent="0" algn="ctr">
              <a:lnSpc>
                <a:spcPts val="1349"/>
              </a:lnSpc>
              <a:spcBef>
                <a:spcPct val="0"/>
              </a:spcBef>
            </a:pPr>
            <a:r>
              <a:rPr lang="en-US" sz="964" spc="-48">
                <a:solidFill>
                  <a:srgbClr val="000000"/>
                </a:solidFill>
                <a:latin typeface="Tex Gyre Termes"/>
                <a:ea typeface="Tex Gyre Termes"/>
                <a:cs typeface="Tex Gyre Termes"/>
                <a:sym typeface="Tex Gyre Termes"/>
              </a:rPr>
              <a:t>AGREEMENT NUMBER: 2023-1-DE04-KA220-YOU-000123686 PROGRAMME: ERASMUS+, KEY ACTION 2, COOPERATION PARTNERSHIP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3bcfe3e-7774-4d03-a005-4490aefe5dbf">
      <Terms xmlns="http://schemas.microsoft.com/office/infopath/2007/PartnerControls"/>
    </lcf76f155ced4ddcb4097134ff3c332f>
    <TaxCatchAll xmlns="3ed75cdc-d030-40ab-a9bb-4b7be3d315e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92DE882CF8E6F4287D18E8378D155D8" ma:contentTypeVersion="13" ma:contentTypeDescription="Ustvari nov dokument." ma:contentTypeScope="" ma:versionID="9f7cb47fbb962dcc144a005f73407a0b">
  <xsd:schema xmlns:xsd="http://www.w3.org/2001/XMLSchema" xmlns:xs="http://www.w3.org/2001/XMLSchema" xmlns:p="http://schemas.microsoft.com/office/2006/metadata/properties" xmlns:ns2="23bcfe3e-7774-4d03-a005-4490aefe5dbf" xmlns:ns3="3ed75cdc-d030-40ab-a9bb-4b7be3d315e8" targetNamespace="http://schemas.microsoft.com/office/2006/metadata/properties" ma:root="true" ma:fieldsID="6f9e4cf5aaf3f617cbb88202a558f6a3" ns2:_="" ns3:_="">
    <xsd:import namespace="23bcfe3e-7774-4d03-a005-4490aefe5dbf"/>
    <xsd:import namespace="3ed75cdc-d030-40ab-a9bb-4b7be3d315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bcfe3e-7774-4d03-a005-4490aefe5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Oznake slike" ma:readOnly="false" ma:fieldId="{5cf76f15-5ced-4ddc-b409-7134ff3c332f}" ma:taxonomyMulti="true" ma:sspId="6d09824d-9145-48c6-b8a5-74505710a04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d75cdc-d030-40ab-a9bb-4b7be3d315e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722a4b7-7dec-4dbf-82bc-5639804f3e38}" ma:internalName="TaxCatchAll" ma:showField="CatchAllData" ma:web="3ed75cdc-d030-40ab-a9bb-4b7be3d315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C170F0-8C1E-407D-A3E9-E0D4FE319F44}">
  <ds:schemaRefs>
    <ds:schemaRef ds:uri="http://schemas.microsoft.com/office/2006/metadata/properties"/>
    <ds:schemaRef ds:uri="http://schemas.microsoft.com/office/infopath/2007/PartnerControls"/>
    <ds:schemaRef ds:uri="23bcfe3e-7774-4d03-a005-4490aefe5dbf"/>
    <ds:schemaRef ds:uri="3ed75cdc-d030-40ab-a9bb-4b7be3d315e8"/>
  </ds:schemaRefs>
</ds:datastoreItem>
</file>

<file path=customXml/itemProps2.xml><?xml version="1.0" encoding="utf-8"?>
<ds:datastoreItem xmlns:ds="http://schemas.openxmlformats.org/officeDocument/2006/customXml" ds:itemID="{A9B837A4-5739-49B8-A448-EF4C60E84D28}">
  <ds:schemaRefs>
    <ds:schemaRef ds:uri="http://schemas.microsoft.com/sharepoint/v3/contenttype/forms"/>
  </ds:schemaRefs>
</ds:datastoreItem>
</file>

<file path=customXml/itemProps3.xml><?xml version="1.0" encoding="utf-8"?>
<ds:datastoreItem xmlns:ds="http://schemas.openxmlformats.org/officeDocument/2006/customXml" ds:itemID="{2E0C321E-A088-4458-A3C1-D3E09A1EE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bcfe3e-7774-4d03-a005-4490aefe5dbf"/>
    <ds:schemaRef ds:uri="3ed75cdc-d030-40ab-a9bb-4b7be3d315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969</Words>
  <Application>Microsoft Office PowerPoint</Application>
  <PresentationFormat>Po meri</PresentationFormat>
  <Paragraphs>97</Paragraphs>
  <Slides>10</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10</vt:i4>
      </vt:variant>
    </vt:vector>
  </HeadingPairs>
  <TitlesOfParts>
    <vt:vector size="16" baseType="lpstr">
      <vt:lpstr>Tex Gyre Termes</vt:lpstr>
      <vt:lpstr>Cleanvertising Heavy</vt:lpstr>
      <vt:lpstr>Calibri</vt:lpstr>
      <vt:lpstr>Canva Sans Bold</vt:lpstr>
      <vt:lpstr>Arial</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GOAT presentation</dc:title>
  <cp:lastModifiedBy>Katja Kolenc</cp:lastModifiedBy>
  <cp:revision>2</cp:revision>
  <dcterms:created xsi:type="dcterms:W3CDTF">2006-08-16T00:00:00Z</dcterms:created>
  <dcterms:modified xsi:type="dcterms:W3CDTF">2025-05-12T13:09:04Z</dcterms:modified>
  <dc:identifier>DAF9VUKhEQM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0x010100292DE882CF8E6F4287D18E8378D155D8</vt:lpwstr>
  </property>
</Properties>
</file>