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 Bold" panose="020B0604020202020204" charset="0"/>
      <p:regular r:id="rId12"/>
    </p:embeddedFont>
    <p:embeddedFont>
      <p:font typeface="Cleanvertising Heavy" panose="020B0604020202020204" charset="0"/>
      <p:regular r:id="rId13"/>
    </p:embeddedFont>
    <p:embeddedFont>
      <p:font typeface="Tex Gyre Termes" panose="020B0604020202020204" charset="-1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112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2188906" y="3792634"/>
            <a:ext cx="14891529" cy="95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899" b="1" spc="-194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DIGITALNO ZDRAVJE, SOCIALNA MEDIACIJA IN MLADINSKE POBUDE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1084831" y="3646242"/>
            <a:ext cx="17037000" cy="566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2"/>
              </a:lnSpc>
            </a:pPr>
            <a:endParaRPr/>
          </a:p>
          <a:p>
            <a:pPr algn="just">
              <a:lnSpc>
                <a:spcPts val="4952"/>
              </a:lnSpc>
            </a:pPr>
            <a:r>
              <a:rPr lang="en-US" sz="2476" b="1" spc="-123">
                <a:solidFill>
                  <a:srgbClr val="EB1A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476" b="1" spc="-1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REFERENCE FOTOGRAFIJE</a:t>
            </a:r>
          </a:p>
          <a:p>
            <a:pPr algn="just">
              <a:lnSpc>
                <a:spcPts val="4952"/>
              </a:lnSpc>
            </a:pPr>
            <a:endParaRPr lang="en-US" sz="2476" b="1" spc="-12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952"/>
              </a:lnSpc>
            </a:pPr>
            <a:r>
              <a:rPr lang="en-US" sz="2476" b="1" spc="-1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HTTPS://WWW.ISTOCKPHOTO.COM/DE/FOTO/R%C3%BCCKANSICHT-EINER-KAUKASISCHEN-FRAU-DIE-EINEN-ANIMIERTEN-INHALTSSTROM-ANSIEHT-GM2163203155-583564224</a:t>
            </a:r>
          </a:p>
          <a:p>
            <a:pPr algn="just">
              <a:lnSpc>
                <a:spcPts val="4952"/>
              </a:lnSpc>
            </a:pPr>
            <a:endParaRPr lang="en-US" sz="2476" b="1" spc="-12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952"/>
              </a:lnSpc>
            </a:pPr>
            <a:endParaRPr lang="en-US" sz="2476" b="1" spc="-12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952"/>
              </a:lnSpc>
            </a:pPr>
            <a:endParaRPr lang="en-US" sz="2476" b="1" spc="-12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476" b="1" spc="-12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476" b="1" spc="-12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2604877" y="455221"/>
            <a:ext cx="3885207" cy="3516941"/>
          </a:xfrm>
          <a:custGeom>
            <a:avLst/>
            <a:gdLst/>
            <a:ahLst/>
            <a:cxnLst/>
            <a:rect l="l" t="t" r="r" b="b"/>
            <a:pathLst>
              <a:path w="3885207" h="3516941">
                <a:moveTo>
                  <a:pt x="0" y="0"/>
                </a:moveTo>
                <a:lnTo>
                  <a:pt x="3885206" y="0"/>
                </a:lnTo>
                <a:lnTo>
                  <a:pt x="3885206" y="3516940"/>
                </a:lnTo>
                <a:lnTo>
                  <a:pt x="0" y="35169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8554" y="3602354"/>
            <a:ext cx="14891529" cy="690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099" b="1" spc="-104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KAJ POMENI “DIGITALNO ZDRAVJE”</a:t>
            </a:r>
          </a:p>
          <a:p>
            <a:pPr marL="453387" lvl="1" indent="-226693" algn="just">
              <a:lnSpc>
                <a:spcPts val="4199"/>
              </a:lnSpc>
              <a:buFont typeface="Arial"/>
              <a:buChar char="•"/>
            </a:pPr>
            <a:r>
              <a:rPr lang="en-US" sz="2099" b="1" spc="-10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JE INTERDISCIPLINARNO POVEZOVANJE ZDRAVJA, ŽIVLJENJA IN DRUŽBE Z DIGITALNIMI TEHNOLOGIJAMI, DA BI IZBOLJŠALI UČINKOVITOST ZDRAVSTVENEGA VARSTVA TER OMOGOČILI BOLJ INDIVIDUALNO IN UČINKOVITO UPORABO ZDRAVIL.</a:t>
            </a:r>
          </a:p>
          <a:p>
            <a:pPr algn="just">
              <a:lnSpc>
                <a:spcPts val="4199"/>
              </a:lnSpc>
            </a:pPr>
            <a:r>
              <a:rPr lang="en-US" sz="2099" b="1" spc="-10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(BUNDESINSTITUT FÜR ÖFFENTLICHE GESUNDHEIT, 2020)</a:t>
            </a:r>
          </a:p>
          <a:p>
            <a:pPr algn="just">
              <a:lnSpc>
                <a:spcPts val="4199"/>
              </a:lnSpc>
            </a:pPr>
            <a:endParaRPr lang="en-US" sz="2099" b="1" spc="-104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199"/>
              </a:lnSpc>
            </a:pPr>
            <a:r>
              <a:rPr lang="en-US" sz="2099" b="1" spc="-104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KAJ JE “DRUŽBENI MEDIJ”?</a:t>
            </a:r>
          </a:p>
          <a:p>
            <a:pPr marL="453387" lvl="1" indent="-226693" algn="just">
              <a:lnSpc>
                <a:spcPts val="4199"/>
              </a:lnSpc>
              <a:buFont typeface="Arial"/>
              <a:buChar char="•"/>
            </a:pPr>
            <a:r>
              <a:rPr lang="en-US" sz="2099" b="1" spc="-10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OMOGOČA LJUDEM, DA DOSTOPAJO DO VSEH VRST INFORMACIJ IN NA PODLAGI TEGA VZPOSTAVLJAJO IN/ALI VZDRŽUJEJO DRUŽBENE ODNOSE.“  (BAVARIAN RESEARCH INSTITUTE FOR DIGITAL TRANSFORMATION)</a:t>
            </a:r>
          </a:p>
          <a:p>
            <a:pPr algn="just">
              <a:lnSpc>
                <a:spcPts val="3599"/>
              </a:lnSpc>
            </a:pPr>
            <a:endParaRPr lang="en-US" sz="2099" b="1" spc="-104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599"/>
              </a:lnSpc>
            </a:pPr>
            <a:r>
              <a:rPr lang="en-US" sz="1799" b="1" spc="-8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</a:t>
            </a:r>
          </a:p>
          <a:p>
            <a:pPr algn="just">
              <a:lnSpc>
                <a:spcPts val="3599"/>
              </a:lnSpc>
            </a:pPr>
            <a:endParaRPr lang="en-US" sz="1799" b="1" spc="-89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599"/>
              </a:lnSpc>
            </a:pPr>
            <a:endParaRPr lang="en-US" sz="1799" b="1" spc="-89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599"/>
              </a:lnSpc>
            </a:pPr>
            <a:endParaRPr lang="en-US" sz="1799" b="1" spc="-89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164" b="-4975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0940" y="2383020"/>
            <a:ext cx="15206120" cy="75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46"/>
              </a:lnSpc>
            </a:pPr>
            <a:r>
              <a:rPr lang="en-US" sz="1673" b="1" spc="-8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POZITIVNI VIDIKI DRUŽBENIH MEDIJEV IN DIGITALIZACIJE</a:t>
            </a:r>
          </a:p>
          <a:p>
            <a:pPr algn="just">
              <a:lnSpc>
                <a:spcPts val="3346"/>
              </a:lnSpc>
            </a:pPr>
            <a:endParaRPr lang="en-US" sz="1673" b="1" spc="-83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61266" lvl="1" indent="-180633" algn="just">
              <a:lnSpc>
                <a:spcPts val="3346"/>
              </a:lnSpc>
              <a:buFont typeface="Arial"/>
              <a:buChar char="•"/>
            </a:pPr>
            <a:r>
              <a:rPr lang="en-US" sz="1673" b="1" spc="-8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IZBOLJŠEVANJE DUŠEVNEGA ZDRAVJA UPORABNIKOV </a:t>
            </a:r>
            <a:r>
              <a:rPr lang="en-US" sz="1673" b="1" spc="-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MREŽENJE Z DRUGIMI VODI K OBČUTKU SKUPNOSTI, ZMANJŠUJE OBČUTEK OSAMLJENOSTI IN SOCIALNE IZOLACIJE, KAR SE ODRAŽA V BOLJŠEM DUŠEVNEM ZDRAVJU.</a:t>
            </a:r>
          </a:p>
          <a:p>
            <a:pPr marL="361266" lvl="1" indent="-180633" algn="just">
              <a:lnSpc>
                <a:spcPts val="3346"/>
              </a:lnSpc>
              <a:buFont typeface="Arial"/>
              <a:buChar char="•"/>
            </a:pPr>
            <a:r>
              <a:rPr lang="en-US" sz="1673" b="1" spc="-8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ZAGOTAVLJANJE MOŽNOSTI ZA USTVARJALNOST</a:t>
            </a:r>
            <a:r>
              <a:rPr lang="en-US" sz="1673" b="1" spc="-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DRUŽBENI MEDIJI PONUJAJO ŠTEVILNE PRILOŽNOSTI ZA UMETNOST, INOVATIVNOST IN USTVARJALNOST. USTVARJAJO PA TUDI PLATFORMO ZA IZMENJAVO INFORMACIJ O VSEH TEMAH V NAŠI DRUŽBI.</a:t>
            </a:r>
          </a:p>
          <a:p>
            <a:pPr marL="361266" lvl="1" indent="-180633" algn="just">
              <a:lnSpc>
                <a:spcPts val="3346"/>
              </a:lnSpc>
              <a:buFont typeface="Arial"/>
              <a:buChar char="•"/>
            </a:pPr>
            <a:r>
              <a:rPr lang="en-US" sz="1673" b="1" spc="-8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PONUJANJE PRILOŽNOSTI ZA STROKOVNO MREŽENJE.</a:t>
            </a:r>
            <a:r>
              <a:rPr lang="en-US" sz="1673" b="1" spc="-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 LJUDJE LAHKO RAZŠIRIJO SVOJA SOCIALNA OMREŽJA IN STOPIJO V STIK Z LJUDMI, KI JIH  NISO NIKOLI SREČALI.</a:t>
            </a:r>
          </a:p>
          <a:p>
            <a:pPr marL="361266" lvl="1" indent="-180633" algn="just">
              <a:lnSpc>
                <a:spcPts val="3346"/>
              </a:lnSpc>
              <a:buFont typeface="Arial"/>
              <a:buChar char="•"/>
            </a:pPr>
            <a:r>
              <a:rPr lang="en-US" sz="1673" b="1" spc="-8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USTVARJANJE IZOBRAŽEVALNIH PRILOŽNOSTI IN DRUŽBENE OZAVEŠČENOSTI </a:t>
            </a:r>
            <a:r>
              <a:rPr lang="en-US" sz="1673" b="1" spc="-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DIGITALNE PRILOŽNOSTI ZAGOTAVLJAJO ŠIROK NABOR IZOBRAŽEVALNIH VIROV (SEMINARJI, DELAVNICE) IN OMOGOČAJO DOSTOP DO UČENJA MEDNARODNEMU OBČINSTVU.</a:t>
            </a:r>
          </a:p>
          <a:p>
            <a:pPr marL="361266" lvl="1" indent="-180633" algn="just">
              <a:lnSpc>
                <a:spcPts val="3346"/>
              </a:lnSpc>
              <a:buFont typeface="Arial"/>
              <a:buChar char="•"/>
            </a:pPr>
            <a:r>
              <a:rPr lang="en-US" sz="1673" b="1" spc="-8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USTVARJANJE NOVIH POSLOVNIH PRILOŽNOSTI IN TRŽNIH KANALOV</a:t>
            </a:r>
            <a:r>
              <a:rPr lang="en-US" sz="1673" b="1" spc="-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UPORABA PLATFORM DRUŽBENIH MEDIJEV ZA OGLAŠEVANJE BLAGOVNIH ZNAMK, TRŽENJSKE KAMPANJE IN ZVESTOBE STRANK. S POMOČJO UMETNE INTELIGENCE (AI) IN ALGORITMOV SE ISKALNE DEJAVNOSTI UPORABNIKOV NA OGLAŠEVALSKI ALI SPLETNI STRANI USMERJAJO NA BLAGOVNE ZNAMKE NA SPLETNIH STRANEH DRUŽBENIH MEDIJEV.</a:t>
            </a:r>
          </a:p>
          <a:p>
            <a:pPr algn="just">
              <a:lnSpc>
                <a:spcPts val="3346"/>
              </a:lnSpc>
            </a:pPr>
            <a:endParaRPr lang="en-US" sz="1673" b="1" spc="-8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346"/>
              </a:lnSpc>
            </a:pPr>
            <a:r>
              <a:rPr lang="en-US" sz="1673" b="1" spc="-8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(AMERICAN PUBLIC UNIVERSITY, 2022)</a:t>
            </a:r>
          </a:p>
          <a:p>
            <a:pPr algn="just">
              <a:lnSpc>
                <a:spcPts val="2546"/>
              </a:lnSpc>
            </a:pPr>
            <a:endParaRPr lang="en-US" sz="1673" b="1" spc="-8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46"/>
              </a:lnSpc>
            </a:pPr>
            <a:endParaRPr lang="en-US" sz="1673" b="1" spc="-8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46"/>
              </a:lnSpc>
            </a:pPr>
            <a:endParaRPr lang="en-US" sz="1673" b="1" spc="-8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46"/>
              </a:lnSpc>
            </a:pPr>
            <a:endParaRPr lang="en-US" sz="1673" b="1" spc="-8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98554" y="2431569"/>
            <a:ext cx="14040882" cy="694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1"/>
              </a:lnSpc>
            </a:pPr>
            <a:r>
              <a:rPr lang="en-US" sz="1600" b="1" spc="-8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NEGATIVNI VIDIKI DRUŽBENIH MEDIJEV IN DIGITALIZACIJE</a:t>
            </a:r>
          </a:p>
          <a:p>
            <a:pPr algn="just">
              <a:lnSpc>
                <a:spcPts val="3201"/>
              </a:lnSpc>
            </a:pPr>
            <a:endParaRPr lang="en-US" sz="1600" b="1" spc="-8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5642" lvl="1" indent="-172821" algn="just">
              <a:lnSpc>
                <a:spcPts val="3201"/>
              </a:lnSpc>
              <a:buFont typeface="Arial"/>
              <a:buChar char="•"/>
            </a:pPr>
            <a:r>
              <a:rPr lang="en-US" sz="1600" b="1" spc="-8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SPLETNO</a:t>
            </a:r>
            <a:r>
              <a:rPr lang="en-US" sz="1600" b="1" spc="-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600" b="1" spc="-8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USTRAHOVANJE</a:t>
            </a:r>
            <a:r>
              <a:rPr lang="en-US" sz="1600" b="1" spc="-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KIBERNETSKO USTRAHOVANJE, KI GA LAHKO OPIŠEMO KOT NAPAD NA DRUGO OSEBO, SE KAŽE V RAZLIČNIH OBLIKAH, KOT SO </a:t>
            </a:r>
            <a:r>
              <a:rPr lang="en-US" sz="1600" b="1" spc="-80">
                <a:solidFill>
                  <a:srgbClr val="EB1A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NESRAMNI KOMENTARJI, NEGATIVNE OBJAVE ALI FOTOGRAFIJE, KOMPROMITIRAJOČE SPOLNE PODOBE (KI SO LAHKO LAŽNE), UPORABA DRUŽBENIH MEDIJEV ZA ŠIRJENJE NERESNIČNIH GOVORIC.</a:t>
            </a:r>
          </a:p>
          <a:p>
            <a:pPr marL="345642" lvl="1" indent="-172821" algn="just">
              <a:lnSpc>
                <a:spcPts val="3201"/>
              </a:lnSpc>
              <a:buFont typeface="Arial"/>
              <a:buChar char="•"/>
            </a:pPr>
            <a:r>
              <a:rPr lang="en-US" sz="1600" b="1" spc="-8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DOXXING</a:t>
            </a:r>
            <a:r>
              <a:rPr lang="en-US" sz="1600" b="1" spc="-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KRŠITEV ZASEBNOSTI, KI JO OMOGOČAJO DRUŽBENI MEDIJI, ALI „NEPOOBLAŠČENO ZBIRANJE IN JAVNO RAZŠIRJANJE OSEBNIH PODATKOV ALI ZASEBNEGA GRADIVA V SOVRAŽNE NAMENE“. (MAX SHERIDAN)</a:t>
            </a:r>
          </a:p>
          <a:p>
            <a:pPr marL="345642" lvl="1" indent="-172821" algn="just">
              <a:lnSpc>
                <a:spcPts val="3201"/>
              </a:lnSpc>
              <a:buFont typeface="Arial"/>
              <a:buChar char="•"/>
            </a:pPr>
            <a:r>
              <a:rPr lang="en-US" sz="1600" b="1" spc="-8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ODVISTNOST </a:t>
            </a:r>
            <a:r>
              <a:rPr lang="en-US" sz="1600" b="1" spc="-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PREKOMERNA UPORABA DRUŽBENIH MEDIJEV</a:t>
            </a:r>
          </a:p>
          <a:p>
            <a:pPr marL="345642" lvl="1" indent="-172821" algn="just">
              <a:lnSpc>
                <a:spcPts val="3201"/>
              </a:lnSpc>
              <a:buFont typeface="Arial"/>
              <a:buChar char="•"/>
            </a:pPr>
            <a:r>
              <a:rPr lang="en-US" sz="1600" b="1" spc="-8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SOCIALNA PRIMERJAVA Z DRUGIMI</a:t>
            </a:r>
          </a:p>
          <a:p>
            <a:pPr marL="345642" lvl="1" indent="-172821" algn="just">
              <a:lnSpc>
                <a:spcPts val="3201"/>
              </a:lnSpc>
              <a:buFont typeface="Arial"/>
              <a:buChar char="•"/>
            </a:pPr>
            <a:r>
              <a:rPr lang="en-US" sz="1600" b="1" spc="-8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PORABLJEN ČAS - </a:t>
            </a:r>
            <a:r>
              <a:rPr lang="en-US" sz="1600" b="1" spc="-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VEČ ČASA KOT GA PORABIMO ZA DIGITALNE MEDIJE, MANJ GA IMAMO ZA SPANJE, PREHRANJEVANJE, GIBANJE ALI PRISTNE DRUŽBENE STIKE.</a:t>
            </a:r>
          </a:p>
          <a:p>
            <a:pPr marL="345642" lvl="1" indent="-172821" algn="just">
              <a:lnSpc>
                <a:spcPts val="3201"/>
              </a:lnSpc>
              <a:buFont typeface="Arial"/>
              <a:buChar char="•"/>
            </a:pPr>
            <a:r>
              <a:rPr lang="en-US" sz="1600" b="1" spc="-8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SENZORIČNA PREOBREMENITEV - </a:t>
            </a:r>
            <a:r>
              <a:rPr lang="en-US" sz="1600" b="1" spc="-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MOŽGANI LAHKO ABSORBIRAJO LE DOLOČENO KOLIČINO DRAŽLJAJEV, PROST DOSTOP DO INTERNETA PA POVZROČA TRAJNO SENZORIČNO PREOBREMENITEV, S KATERO SE MORA VSAKDO SPOPASTI.</a:t>
            </a:r>
          </a:p>
          <a:p>
            <a:pPr algn="just">
              <a:lnSpc>
                <a:spcPts val="3201"/>
              </a:lnSpc>
            </a:pPr>
            <a:endParaRPr lang="en-US" sz="1600" b="1" spc="-8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201"/>
              </a:lnSpc>
            </a:pPr>
            <a:r>
              <a:rPr lang="en-US" sz="1600" b="1" spc="-8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 AMERICAN PUBLIC UNIVERSITY, 2022)/ 8AOK HEALTH MAGAZIN 2021)</a:t>
            </a:r>
          </a:p>
          <a:p>
            <a:pPr algn="just">
              <a:lnSpc>
                <a:spcPts val="2601"/>
              </a:lnSpc>
            </a:pPr>
            <a:endParaRPr lang="en-US" sz="1600" b="1" spc="-8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1600" b="1" spc="-8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1600" b="1" spc="-8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847664" y="4014395"/>
            <a:ext cx="16118338" cy="221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</a:pPr>
            <a:endParaRPr/>
          </a:p>
          <a:p>
            <a:pPr algn="just">
              <a:lnSpc>
                <a:spcPts val="2552"/>
              </a:lnSpc>
            </a:pPr>
            <a:endParaRPr/>
          </a:p>
          <a:p>
            <a:pPr algn="just">
              <a:lnSpc>
                <a:spcPts val="4932"/>
              </a:lnSpc>
            </a:pPr>
            <a:r>
              <a:rPr lang="en-US" sz="2466" b="1" spc="-123">
                <a:solidFill>
                  <a:srgbClr val="EB1A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                              KAJ VAM POMENI ZDRAV DIGITALNI PRISTOP (K DRUŽBENIM MEDIJEM)? </a:t>
            </a:r>
          </a:p>
          <a:p>
            <a:pPr algn="just">
              <a:lnSpc>
                <a:spcPts val="2552"/>
              </a:lnSpc>
            </a:pPr>
            <a:endParaRPr lang="en-US" sz="246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46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46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1028700" y="2178073"/>
            <a:ext cx="16118338" cy="559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</a:pPr>
            <a:endParaRPr/>
          </a:p>
          <a:p>
            <a:pPr algn="just">
              <a:lnSpc>
                <a:spcPts val="2552"/>
              </a:lnSpc>
            </a:pPr>
            <a:endParaRPr/>
          </a:p>
          <a:p>
            <a:pPr algn="just">
              <a:lnSpc>
                <a:spcPts val="4532"/>
              </a:lnSpc>
            </a:pPr>
            <a:r>
              <a:rPr lang="en-US" sz="2266" b="1" spc="-11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STRATEGIJE ZA DOBRO IN URAVNOTEŽENO DIGITALNO POTROŠNJO</a:t>
            </a:r>
          </a:p>
          <a:p>
            <a:pPr marL="489323" lvl="1" indent="-244661" algn="just">
              <a:lnSpc>
                <a:spcPts val="4532"/>
              </a:lnSpc>
              <a:buFont typeface="Arial"/>
              <a:buChar char="•"/>
            </a:pPr>
            <a:r>
              <a:rPr lang="en-US" sz="2266" b="1" spc="-11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PREPOZNAVANJE AVTENTIČNOSTI - </a:t>
            </a:r>
            <a:r>
              <a:rPr lang="en-US" sz="2266" b="1" spc="-11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ZAVEDAJTE SE, DA SO ŠTEVILNE UPODOBITVE OLEPŠANE IN POGOSTO NE PREDSTAVLJAJO DEJANSKEGA STANJA.</a:t>
            </a:r>
          </a:p>
          <a:p>
            <a:pPr marL="489323" lvl="1" indent="-244661" algn="just">
              <a:lnSpc>
                <a:spcPts val="4532"/>
              </a:lnSpc>
              <a:buFont typeface="Arial"/>
              <a:buChar char="•"/>
            </a:pPr>
            <a:r>
              <a:rPr lang="en-US" sz="2266" b="1" spc="-11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OSREDOTOČITE SE NA REALNO ŽIVLJENJE, </a:t>
            </a:r>
            <a:r>
              <a:rPr lang="en-US" sz="2266" b="1" spc="-11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SAJ SE V NJEM ODVIJAJO DEJANJA IN INTERAKCIJE Z DRUGIMI.</a:t>
            </a:r>
          </a:p>
          <a:p>
            <a:pPr marL="489323" lvl="1" indent="-244661" algn="just">
              <a:lnSpc>
                <a:spcPts val="4532"/>
              </a:lnSpc>
              <a:buFont typeface="Arial"/>
              <a:buChar char="•"/>
            </a:pPr>
            <a:r>
              <a:rPr lang="en-US" sz="2266" b="1" spc="-11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VZEMITE</a:t>
            </a:r>
            <a:r>
              <a:rPr lang="en-US" sz="2266" b="1" spc="-11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SI ODMOR OD INTERNETA. VČASIH JE KORISTNO TUDI DIGITALNO RAZSTRUPLJANJE.</a:t>
            </a:r>
          </a:p>
          <a:p>
            <a:pPr marL="489323" lvl="1" indent="-244661" algn="just">
              <a:lnSpc>
                <a:spcPts val="4532"/>
              </a:lnSpc>
              <a:buFont typeface="Arial"/>
              <a:buChar char="•"/>
            </a:pPr>
            <a:r>
              <a:rPr lang="en-US" sz="2266" b="1" spc="-113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 POSTELJO NE JEMLJITE MOBILNEGA TELEFONA ALI DRUGIH DIGITALNIH NAPRAV</a:t>
            </a:r>
            <a:r>
              <a:rPr lang="en-US" sz="2266" b="1" spc="-11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NAJBOLJE JE, DA 30 MINUT PRED SPANJEM IZKLOPITE VSE DIGITALNE NAPRAVE, SAJ TELO IN UM POTREBUJETA DOLOČEN ČAS ZA IZKLOP.</a:t>
            </a:r>
          </a:p>
          <a:p>
            <a:pPr algn="just">
              <a:lnSpc>
                <a:spcPts val="2552"/>
              </a:lnSpc>
            </a:pPr>
            <a:endParaRPr lang="en-US" sz="2266" b="1" spc="-11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266" b="1" spc="-11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266" b="1" spc="-113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 rot="-5400000">
            <a:off x="13893140" y="4779578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5" y="0"/>
                </a:lnTo>
                <a:lnTo>
                  <a:pt x="7441145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1084831" y="3722442"/>
            <a:ext cx="16118338" cy="305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2"/>
              </a:lnSpc>
            </a:pPr>
            <a:endParaRPr/>
          </a:p>
          <a:p>
            <a:pPr algn="just">
              <a:lnSpc>
                <a:spcPts val="6732"/>
              </a:lnSpc>
            </a:pPr>
            <a:endParaRPr/>
          </a:p>
          <a:p>
            <a:pPr algn="just">
              <a:lnSpc>
                <a:spcPts val="4952"/>
              </a:lnSpc>
            </a:pPr>
            <a:r>
              <a:rPr lang="en-US" sz="2476" b="1" spc="-123">
                <a:solidFill>
                  <a:srgbClr val="EB1A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            KAKO BI RAZŠIRILI SVOJO MLADINSKO POBUDO Z UPORABO DIGITALNIH MEDIJEV?</a:t>
            </a:r>
          </a:p>
          <a:p>
            <a:pPr algn="just">
              <a:lnSpc>
                <a:spcPts val="4952"/>
              </a:lnSpc>
            </a:pPr>
            <a:endParaRPr lang="en-US" sz="247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47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47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1084831" y="3646242"/>
            <a:ext cx="15310984" cy="378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2"/>
              </a:lnSpc>
            </a:pPr>
            <a:endParaRPr/>
          </a:p>
          <a:p>
            <a:pPr algn="just">
              <a:lnSpc>
                <a:spcPts val="4952"/>
              </a:lnSpc>
            </a:pPr>
            <a:r>
              <a:rPr lang="en-US" sz="2476" b="1" spc="-123">
                <a:solidFill>
                  <a:srgbClr val="EB1A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KAKŠEN ZDRAV NAČIN UPORABE DIGITALNIH DRUŽBENIH MEDIJEV BI IZBRALI, ČE BI VEDELI, DA VAŠA MLADINSKA INICIATIVA POTREBUJE JAVNO MNENJE ZA PROMOCIJO?</a:t>
            </a:r>
          </a:p>
          <a:p>
            <a:pPr algn="just">
              <a:lnSpc>
                <a:spcPts val="4952"/>
              </a:lnSpc>
            </a:pPr>
            <a:endParaRPr lang="en-US" sz="247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952"/>
              </a:lnSpc>
            </a:pPr>
            <a:endParaRPr lang="en-US" sz="247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47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476" b="1" spc="-123">
              <a:solidFill>
                <a:srgbClr val="EB1A3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 rot="-5400000">
            <a:off x="13550240" y="5986525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5" y="0"/>
                </a:lnTo>
                <a:lnTo>
                  <a:pt x="7441145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TextBox 8"/>
          <p:cNvSpPr txBox="1"/>
          <p:nvPr/>
        </p:nvSpPr>
        <p:spPr>
          <a:xfrm>
            <a:off x="747907" y="1719235"/>
            <a:ext cx="15213686" cy="10486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2"/>
              </a:lnSpc>
            </a:pPr>
            <a:endParaRPr/>
          </a:p>
          <a:p>
            <a:pPr algn="just">
              <a:lnSpc>
                <a:spcPts val="4952"/>
              </a:lnSpc>
            </a:pPr>
            <a:r>
              <a:rPr lang="en-US" sz="2476" b="1" spc="-12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REFERENCE</a:t>
            </a:r>
          </a:p>
          <a:p>
            <a:pPr algn="just">
              <a:lnSpc>
                <a:spcPts val="4352"/>
              </a:lnSpc>
            </a:pPr>
            <a:r>
              <a:rPr lang="en-US" sz="2176" b="1" spc="-10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LINDA C. ASHAR, J.D., (2024). SOCIAL MEDIA IMPACT.HOW SOCIAL MEDIA SITE AFFECT SOCIETY.</a:t>
            </a:r>
          </a:p>
          <a:p>
            <a:pPr algn="just">
              <a:lnSpc>
                <a:spcPts val="4352"/>
              </a:lnSpc>
            </a:pPr>
            <a:r>
              <a:rPr lang="en-US" sz="2176" b="1" spc="-10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URL:HTTPS://WWW.APU.APUS.EDU/AREA-OF-STUDY/BUSINESS-AND-MANAGEMENT/RESOURCES/HOW-SOCIAL-MEDIA-SITES-AFFECT-SOCIETY/</a:t>
            </a:r>
          </a:p>
          <a:p>
            <a:pPr algn="just">
              <a:lnSpc>
                <a:spcPts val="4352"/>
              </a:lnSpc>
            </a:pPr>
            <a:r>
              <a:rPr lang="en-US" sz="2176" b="1" spc="-10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AOK HEALTH MAGAZIN (2021). SOUVERÄN MIT SOZIALEN MEDIEN UMGEHEN, URL:HTTPS://WWW.AOK.DE/PK/MAGAZIN/KOERPER-PSYCHE/PSYCHOLOGIE/DER-EINFLUSS-SOZIALER-MEDIEN-AUF-DIE-PSYCHE/</a:t>
            </a:r>
          </a:p>
          <a:p>
            <a:pPr algn="just">
              <a:lnSpc>
                <a:spcPts val="4352"/>
              </a:lnSpc>
            </a:pPr>
            <a:r>
              <a:rPr lang="en-US" sz="2176" b="1" spc="-10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LUDWIGS, STEFAN/ NÖCKER, GUIDO (2020).SOCIAL MEDIA. GESUNDHEITSFÖRDERUNG MIT DIGITALEN MEDIEN.</a:t>
            </a:r>
          </a:p>
          <a:p>
            <a:pPr algn="just">
              <a:lnSpc>
                <a:spcPts val="4352"/>
              </a:lnSpc>
            </a:pPr>
            <a:r>
              <a:rPr lang="en-US" sz="2176" b="1" spc="-10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URL:HTTPS://LEITBEGRIFFE.BZGA.DE/ALPHABETISCHES-VERZEICHNIS/SOCIAL-MEDIA-GESUNDHEITSFOERDERUNG-MIT-DIGITALEN-MEDIEN/</a:t>
            </a:r>
          </a:p>
          <a:p>
            <a:pPr algn="just">
              <a:lnSpc>
                <a:spcPts val="4352"/>
              </a:lnSpc>
            </a:pPr>
            <a:r>
              <a:rPr lang="en-US" sz="2176" b="1" spc="-10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BAVARIAN INSTITUTE FOR DIGITAL TRANSFORMATION. SOCIAL MEDIA.URL: HTTPS://EN.BIDT.DIGITAL/GLOSSARY/SOCIAL-MEDIA/</a:t>
            </a:r>
          </a:p>
          <a:p>
            <a:pPr algn="just">
              <a:lnSpc>
                <a:spcPts val="4952"/>
              </a:lnSpc>
            </a:pPr>
            <a:endParaRPr lang="en-US" sz="2176" b="1" spc="-108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952"/>
              </a:lnSpc>
            </a:pPr>
            <a:endParaRPr lang="en-US" sz="2176" b="1" spc="-108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952"/>
              </a:lnSpc>
            </a:pPr>
            <a:endParaRPr lang="en-US" sz="2176" b="1" spc="-108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952"/>
              </a:lnSpc>
            </a:pPr>
            <a:endParaRPr lang="en-US" sz="2176" b="1" spc="-108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176" b="1" spc="-108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552"/>
              </a:lnSpc>
            </a:pPr>
            <a:endParaRPr lang="en-US" sz="2176" b="1" spc="-108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DIGITALNO ZDRAVJE, SOCIALNA MEDIACIJA IN MLADINSKE POBUDE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924</Words>
  <Application>Microsoft Office PowerPoint</Application>
  <PresentationFormat>Po meri</PresentationFormat>
  <Paragraphs>90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Tex Gyre Termes</vt:lpstr>
      <vt:lpstr>Cleanvertising Heavy</vt:lpstr>
      <vt:lpstr>Calibri</vt:lpstr>
      <vt:lpstr>Canva Sans Bold</vt:lpstr>
      <vt:lpstr>Arial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health_30.4 - SLO</dc:title>
  <cp:lastModifiedBy>Katja Kolenc</cp:lastModifiedBy>
  <cp:revision>3</cp:revision>
  <dcterms:created xsi:type="dcterms:W3CDTF">2006-08-16T00:00:00Z</dcterms:created>
  <dcterms:modified xsi:type="dcterms:W3CDTF">2025-05-12T13:15:30Z</dcterms:modified>
  <dc:identifier>DAGmHHzK5CE</dc:identifier>
</cp:coreProperties>
</file>